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3"/>
  </p:notesMasterIdLst>
  <p:handoutMasterIdLst>
    <p:handoutMasterId r:id="rId24"/>
  </p:handoutMasterIdLst>
  <p:sldIdLst>
    <p:sldId id="673" r:id="rId2"/>
    <p:sldId id="961" r:id="rId3"/>
    <p:sldId id="1049" r:id="rId4"/>
    <p:sldId id="1050" r:id="rId5"/>
    <p:sldId id="946" r:id="rId6"/>
    <p:sldId id="1051" r:id="rId7"/>
    <p:sldId id="1011" r:id="rId8"/>
    <p:sldId id="1003" r:id="rId9"/>
    <p:sldId id="989" r:id="rId10"/>
    <p:sldId id="1057" r:id="rId11"/>
    <p:sldId id="1058" r:id="rId12"/>
    <p:sldId id="715" r:id="rId13"/>
    <p:sldId id="1059" r:id="rId14"/>
    <p:sldId id="1060" r:id="rId15"/>
    <p:sldId id="1061" r:id="rId16"/>
    <p:sldId id="1052" r:id="rId17"/>
    <p:sldId id="1062" r:id="rId18"/>
    <p:sldId id="1063" r:id="rId19"/>
    <p:sldId id="1055" r:id="rId20"/>
    <p:sldId id="1056" r:id="rId21"/>
    <p:sldId id="1064" r:id="rId2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AFAF140-28C8-4616-885E-20D0CF8B4130}">
          <p14:sldIdLst>
            <p14:sldId id="673"/>
          </p14:sldIdLst>
        </p14:section>
        <p14:section name="タイトルなしのセクション" id="{C2A6512B-8F35-4494-A099-C1561C1A0D13}">
          <p14:sldIdLst>
            <p14:sldId id="961"/>
            <p14:sldId id="1049"/>
            <p14:sldId id="1050"/>
            <p14:sldId id="946"/>
            <p14:sldId id="1051"/>
            <p14:sldId id="1011"/>
            <p14:sldId id="1003"/>
            <p14:sldId id="989"/>
            <p14:sldId id="1057"/>
            <p14:sldId id="1058"/>
            <p14:sldId id="715"/>
            <p14:sldId id="1059"/>
            <p14:sldId id="1060"/>
            <p14:sldId id="1061"/>
            <p14:sldId id="1052"/>
            <p14:sldId id="1062"/>
            <p14:sldId id="1063"/>
            <p14:sldId id="1055"/>
            <p14:sldId id="1056"/>
            <p14:sldId id="10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野　孝洋" initials="佐野　孝洋" lastIdx="0" clrIdx="0">
    <p:extLst>
      <p:ext uri="{19B8F6BF-5375-455C-9EA6-DF929625EA0E}">
        <p15:presenceInfo xmlns:p15="http://schemas.microsoft.com/office/powerpoint/2012/main" userId="S-1-5-21-787101530-2975022503-341640924-14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00"/>
    <a:srgbClr val="000000"/>
    <a:srgbClr val="FFFEFF"/>
    <a:srgbClr val="FFFF99"/>
    <a:srgbClr val="0000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Meiryo UI" panose="020B0604030504040204" pitchFamily="50" charset="-128"/>
                <a:ea typeface="Meiryo UI" panose="020B0604030504040204" pitchFamily="50" charset="-128"/>
              </a:defRPr>
            </a:pPr>
            <a:r>
              <a:rPr lang="ja-JP" altLang="en-US" sz="1000" dirty="0">
                <a:latin typeface="Meiryo UI" panose="020B0604030504040204" pitchFamily="50" charset="-128"/>
                <a:ea typeface="Meiryo UI" panose="020B0604030504040204" pitchFamily="50" charset="-128"/>
              </a:rPr>
              <a:t>利用回数・利用ユーザー数の推移 </a:t>
            </a:r>
            <a:endParaRPr lang="en-US" altLang="ja-JP" sz="1000" dirty="0">
              <a:latin typeface="Meiryo UI" panose="020B0604030504040204" pitchFamily="50" charset="-128"/>
              <a:ea typeface="Meiryo UI" panose="020B0604030504040204" pitchFamily="50" charset="-128"/>
            </a:endParaRPr>
          </a:p>
          <a:p>
            <a:pPr>
              <a:defRPr sz="1000">
                <a:latin typeface="Meiryo UI" panose="020B0604030504040204" pitchFamily="50" charset="-128"/>
                <a:ea typeface="Meiryo UI" panose="020B0604030504040204" pitchFamily="50" charset="-128"/>
              </a:defRPr>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&lt;</a:t>
            </a:r>
            <a:r>
              <a:rPr lang="ja-JP" altLang="en-US" sz="1000" dirty="0">
                <a:latin typeface="Meiryo UI" panose="020B0604030504040204" pitchFamily="50" charset="-128"/>
                <a:ea typeface="Meiryo UI" panose="020B0604030504040204" pitchFamily="50" charset="-128"/>
              </a:rPr>
              <a:t>全体</a:t>
            </a:r>
            <a:r>
              <a:rPr lang="en-US" altLang="ja-JP" sz="1000" dirty="0">
                <a:latin typeface="Meiryo UI" panose="020B0604030504040204" pitchFamily="50" charset="-128"/>
                <a:ea typeface="Meiryo UI" panose="020B0604030504040204" pitchFamily="50" charset="-128"/>
              </a:rPr>
              <a:t>&gt;</a:t>
            </a:r>
            <a:r>
              <a:rPr lang="ja-JP" altLang="en-US" sz="1000" dirty="0">
                <a:latin typeface="Meiryo UI" panose="020B0604030504040204" pitchFamily="50" charset="-128"/>
                <a:ea typeface="Meiryo UI" panose="020B0604030504040204" pitchFamily="50" charset="-128"/>
              </a:rPr>
              <a:t> </a:t>
            </a:r>
            <a:r>
              <a:rPr lang="en-US" altLang="ja-JP" sz="1000" b="1" i="0" u="none" strike="noStrike" baseline="0" dirty="0">
                <a:effectLst/>
                <a:latin typeface="Meiryo UI" panose="020B0604030504040204" pitchFamily="50" charset="-128"/>
                <a:ea typeface="Meiryo UI" panose="020B0604030504040204" pitchFamily="50" charset="-128"/>
              </a:rPr>
              <a:t>2018.4</a:t>
            </a:r>
            <a:r>
              <a:rPr lang="ja-JP" altLang="ja-JP" sz="1000" b="1" i="0" u="none" strike="noStrike" baseline="0" dirty="0">
                <a:effectLst/>
                <a:latin typeface="Meiryo UI" panose="020B0604030504040204" pitchFamily="50" charset="-128"/>
                <a:ea typeface="Meiryo UI" panose="020B0604030504040204" pitchFamily="50" charset="-128"/>
              </a:rPr>
              <a:t>～</a:t>
            </a:r>
            <a:r>
              <a:rPr lang="en-US" altLang="ja-JP" sz="1000" b="1" i="0" u="none" strike="noStrike" baseline="0" dirty="0">
                <a:effectLst/>
                <a:latin typeface="Meiryo UI" panose="020B0604030504040204" pitchFamily="50" charset="-128"/>
                <a:ea typeface="Meiryo UI" panose="020B0604030504040204" pitchFamily="50" charset="-128"/>
              </a:rPr>
              <a:t>2020.3</a:t>
            </a:r>
            <a:endParaRPr lang="ja-JP" altLang="en-US" sz="1000" dirty="0">
              <a:latin typeface="Meiryo UI" panose="020B0604030504040204" pitchFamily="50" charset="-128"/>
              <a:ea typeface="Meiryo UI" panose="020B0604030504040204" pitchFamily="50" charset="-128"/>
            </a:endParaRPr>
          </a:p>
        </c:rich>
      </c:tx>
      <c:layout>
        <c:manualLayout>
          <c:xMode val="edge"/>
          <c:yMode val="edge"/>
          <c:x val="0.12267712895992143"/>
          <c:y val="6.8422779505707375E-3"/>
        </c:manualLayout>
      </c:layout>
      <c:overlay val="0"/>
    </c:title>
    <c:autoTitleDeleted val="0"/>
    <c:plotArea>
      <c:layout>
        <c:manualLayout>
          <c:layoutTarget val="inner"/>
          <c:xMode val="edge"/>
          <c:yMode val="edge"/>
          <c:x val="8.7727832830079899E-2"/>
          <c:y val="0.15334984589633333"/>
          <c:w val="0.82780719541210768"/>
          <c:h val="0.65098042523256028"/>
        </c:manualLayout>
      </c:layout>
      <c:barChart>
        <c:barDir val="col"/>
        <c:grouping val="clustered"/>
        <c:varyColors val="0"/>
        <c:ser>
          <c:idx val="0"/>
          <c:order val="0"/>
          <c:tx>
            <c:strRef>
              <c:f>全体!$H$2</c:f>
              <c:strCache>
                <c:ptCount val="1"/>
                <c:pt idx="0">
                  <c:v>利用回数</c:v>
                </c:pt>
              </c:strCache>
            </c:strRef>
          </c:tx>
          <c:spPr>
            <a:solidFill>
              <a:schemeClr val="accent1">
                <a:lumMod val="40000"/>
                <a:lumOff val="60000"/>
              </a:schemeClr>
            </a:solidFill>
          </c:spPr>
          <c:invertIfNegative val="0"/>
          <c:cat>
            <c:strRef>
              <c:f>全体!$D$3:$D$26</c:f>
              <c:strCache>
                <c:ptCount val="24"/>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strCache>
            </c:strRef>
          </c:cat>
          <c:val>
            <c:numRef>
              <c:f>全体!$H$3:$H$26</c:f>
              <c:numCache>
                <c:formatCode>#,##0;[Red]#,##0</c:formatCode>
                <c:ptCount val="24"/>
                <c:pt idx="0">
                  <c:v>2856</c:v>
                </c:pt>
                <c:pt idx="1">
                  <c:v>3973</c:v>
                </c:pt>
                <c:pt idx="2">
                  <c:v>5098</c:v>
                </c:pt>
                <c:pt idx="3">
                  <c:v>7660</c:v>
                </c:pt>
                <c:pt idx="4">
                  <c:v>10170</c:v>
                </c:pt>
                <c:pt idx="5">
                  <c:v>10295</c:v>
                </c:pt>
                <c:pt idx="6">
                  <c:v>14087</c:v>
                </c:pt>
                <c:pt idx="7">
                  <c:v>15228</c:v>
                </c:pt>
                <c:pt idx="8">
                  <c:v>14297</c:v>
                </c:pt>
                <c:pt idx="9">
                  <c:v>14360</c:v>
                </c:pt>
                <c:pt idx="10">
                  <c:v>13423</c:v>
                </c:pt>
                <c:pt idx="11">
                  <c:v>19792</c:v>
                </c:pt>
                <c:pt idx="12">
                  <c:v>23927</c:v>
                </c:pt>
                <c:pt idx="13">
                  <c:v>35166</c:v>
                </c:pt>
                <c:pt idx="14">
                  <c:v>35612</c:v>
                </c:pt>
                <c:pt idx="15">
                  <c:v>38799</c:v>
                </c:pt>
                <c:pt idx="16">
                  <c:v>41905</c:v>
                </c:pt>
                <c:pt idx="17">
                  <c:v>49670</c:v>
                </c:pt>
                <c:pt idx="18">
                  <c:v>48298</c:v>
                </c:pt>
                <c:pt idx="19">
                  <c:v>48380</c:v>
                </c:pt>
                <c:pt idx="20">
                  <c:v>47732</c:v>
                </c:pt>
                <c:pt idx="21">
                  <c:v>43046</c:v>
                </c:pt>
                <c:pt idx="22">
                  <c:v>45245</c:v>
                </c:pt>
                <c:pt idx="23">
                  <c:v>45392</c:v>
                </c:pt>
              </c:numCache>
            </c:numRef>
          </c:val>
          <c:extLst>
            <c:ext xmlns:c16="http://schemas.microsoft.com/office/drawing/2014/chart" uri="{C3380CC4-5D6E-409C-BE32-E72D297353CC}">
              <c16:uniqueId val="{00000000-E596-45CC-BD77-564E29549FA2}"/>
            </c:ext>
          </c:extLst>
        </c:ser>
        <c:dLbls>
          <c:showLegendKey val="0"/>
          <c:showVal val="0"/>
          <c:showCatName val="0"/>
          <c:showSerName val="0"/>
          <c:showPercent val="0"/>
          <c:showBubbleSize val="0"/>
        </c:dLbls>
        <c:gapWidth val="150"/>
        <c:axId val="104747776"/>
        <c:axId val="104741888"/>
      </c:barChart>
      <c:lineChart>
        <c:grouping val="standard"/>
        <c:varyColors val="0"/>
        <c:ser>
          <c:idx val="1"/>
          <c:order val="1"/>
          <c:tx>
            <c:strRef>
              <c:f>全体!$K$2</c:f>
              <c:strCache>
                <c:ptCount val="1"/>
                <c:pt idx="0">
                  <c:v>利用ユーザー数</c:v>
                </c:pt>
              </c:strCache>
            </c:strRef>
          </c:tx>
          <c:marker>
            <c:symbol val="none"/>
          </c:marker>
          <c:cat>
            <c:strRef>
              <c:f>全体!$D$3:$D$26</c:f>
              <c:strCache>
                <c:ptCount val="24"/>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strCache>
            </c:strRef>
          </c:cat>
          <c:val>
            <c:numRef>
              <c:f>全体!$K$3:$K$26</c:f>
              <c:numCache>
                <c:formatCode>#,##0;[Red]#,##0</c:formatCode>
                <c:ptCount val="24"/>
                <c:pt idx="0">
                  <c:v>737</c:v>
                </c:pt>
                <c:pt idx="1">
                  <c:v>1012</c:v>
                </c:pt>
                <c:pt idx="2">
                  <c:v>1164</c:v>
                </c:pt>
                <c:pt idx="3">
                  <c:v>1684</c:v>
                </c:pt>
                <c:pt idx="4">
                  <c:v>2056</c:v>
                </c:pt>
                <c:pt idx="5">
                  <c:v>2446</c:v>
                </c:pt>
                <c:pt idx="6">
                  <c:v>2769</c:v>
                </c:pt>
                <c:pt idx="7">
                  <c:v>2834</c:v>
                </c:pt>
                <c:pt idx="8">
                  <c:v>2760</c:v>
                </c:pt>
                <c:pt idx="9">
                  <c:v>2707</c:v>
                </c:pt>
                <c:pt idx="10">
                  <c:v>2768</c:v>
                </c:pt>
                <c:pt idx="11">
                  <c:v>3941</c:v>
                </c:pt>
                <c:pt idx="12">
                  <c:v>4708</c:v>
                </c:pt>
                <c:pt idx="13">
                  <c:v>6114</c:v>
                </c:pt>
                <c:pt idx="14">
                  <c:v>6379</c:v>
                </c:pt>
                <c:pt idx="15">
                  <c:v>6839</c:v>
                </c:pt>
                <c:pt idx="16">
                  <c:v>7895</c:v>
                </c:pt>
                <c:pt idx="17">
                  <c:v>8875</c:v>
                </c:pt>
                <c:pt idx="18">
                  <c:v>8530</c:v>
                </c:pt>
                <c:pt idx="19">
                  <c:v>8735</c:v>
                </c:pt>
                <c:pt idx="20">
                  <c:v>8645</c:v>
                </c:pt>
                <c:pt idx="21">
                  <c:v>8483</c:v>
                </c:pt>
                <c:pt idx="22">
                  <c:v>8632</c:v>
                </c:pt>
                <c:pt idx="23">
                  <c:v>8630</c:v>
                </c:pt>
              </c:numCache>
            </c:numRef>
          </c:val>
          <c:smooth val="0"/>
          <c:extLst>
            <c:ext xmlns:c16="http://schemas.microsoft.com/office/drawing/2014/chart" uri="{C3380CC4-5D6E-409C-BE32-E72D297353CC}">
              <c16:uniqueId val="{00000001-E596-45CC-BD77-564E29549FA2}"/>
            </c:ext>
          </c:extLst>
        </c:ser>
        <c:dLbls>
          <c:showLegendKey val="0"/>
          <c:showVal val="0"/>
          <c:showCatName val="0"/>
          <c:showSerName val="0"/>
          <c:showPercent val="0"/>
          <c:showBubbleSize val="0"/>
        </c:dLbls>
        <c:marker val="1"/>
        <c:smooth val="0"/>
        <c:axId val="104738816"/>
        <c:axId val="104740352"/>
      </c:lineChart>
      <c:catAx>
        <c:axId val="104738816"/>
        <c:scaling>
          <c:orientation val="minMax"/>
        </c:scaling>
        <c:delete val="0"/>
        <c:axPos val="b"/>
        <c:numFmt formatCode="General" sourceLinked="0"/>
        <c:majorTickMark val="out"/>
        <c:minorTickMark val="none"/>
        <c:tickLblPos val="nextTo"/>
        <c:txPr>
          <a:bodyPr/>
          <a:lstStyle/>
          <a:p>
            <a:pPr>
              <a:defRPr sz="600"/>
            </a:pPr>
            <a:endParaRPr lang="ja-JP"/>
          </a:p>
        </c:txPr>
        <c:crossAx val="104740352"/>
        <c:crosses val="autoZero"/>
        <c:auto val="1"/>
        <c:lblAlgn val="ctr"/>
        <c:lblOffset val="100"/>
        <c:noMultiLvlLbl val="0"/>
      </c:catAx>
      <c:valAx>
        <c:axId val="104740352"/>
        <c:scaling>
          <c:orientation val="minMax"/>
        </c:scaling>
        <c:delete val="0"/>
        <c:axPos val="l"/>
        <c:majorGridlines>
          <c:spPr>
            <a:ln>
              <a:prstDash val="sysDot"/>
            </a:ln>
          </c:spPr>
        </c:majorGridlines>
        <c:numFmt formatCode="#,##0;[Red]#,##0" sourceLinked="1"/>
        <c:majorTickMark val="out"/>
        <c:minorTickMark val="none"/>
        <c:tickLblPos val="high"/>
        <c:txPr>
          <a:bodyPr/>
          <a:lstStyle/>
          <a:p>
            <a:pPr>
              <a:defRPr sz="800" i="0"/>
            </a:pPr>
            <a:endParaRPr lang="ja-JP"/>
          </a:p>
        </c:txPr>
        <c:crossAx val="104738816"/>
        <c:crosses val="autoZero"/>
        <c:crossBetween val="between"/>
      </c:valAx>
      <c:valAx>
        <c:axId val="104741888"/>
        <c:scaling>
          <c:orientation val="minMax"/>
          <c:max val="60000"/>
        </c:scaling>
        <c:delete val="0"/>
        <c:axPos val="l"/>
        <c:numFmt formatCode="#,##0;[Red]#,##0" sourceLinked="1"/>
        <c:majorTickMark val="out"/>
        <c:minorTickMark val="none"/>
        <c:tickLblPos val="nextTo"/>
        <c:txPr>
          <a:bodyPr/>
          <a:lstStyle/>
          <a:p>
            <a:pPr>
              <a:defRPr sz="800"/>
            </a:pPr>
            <a:endParaRPr lang="ja-JP"/>
          </a:p>
        </c:txPr>
        <c:crossAx val="104747776"/>
        <c:crosses val="autoZero"/>
        <c:crossBetween val="between"/>
        <c:majorUnit val="6000"/>
      </c:valAx>
      <c:catAx>
        <c:axId val="104747776"/>
        <c:scaling>
          <c:orientation val="minMax"/>
        </c:scaling>
        <c:delete val="1"/>
        <c:axPos val="b"/>
        <c:numFmt formatCode="General" sourceLinked="1"/>
        <c:majorTickMark val="out"/>
        <c:minorTickMark val="none"/>
        <c:tickLblPos val="nextTo"/>
        <c:crossAx val="104741888"/>
        <c:crosses val="autoZero"/>
        <c:auto val="1"/>
        <c:lblAlgn val="ctr"/>
        <c:lblOffset val="100"/>
        <c:noMultiLvlLbl val="0"/>
      </c:catAx>
    </c:plotArea>
    <c:legend>
      <c:legendPos val="b"/>
      <c:layout>
        <c:manualLayout>
          <c:xMode val="edge"/>
          <c:yMode val="edge"/>
          <c:x val="9.419097175830804E-2"/>
          <c:y val="0.872918425500254"/>
          <c:w val="0.82996161498712673"/>
          <c:h val="0.12708157449974597"/>
        </c:manualLayout>
      </c:layout>
      <c:overlay val="0"/>
      <c:txPr>
        <a:bodyPr/>
        <a:lstStyle/>
        <a:p>
          <a:pPr>
            <a:defRPr sz="10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0005086-A83B-4568-A9DA-55EA5F743FCC}"/>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D5CE1FD-AC27-49DF-9E4E-B107D5F7FBA8}"/>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C00524E-8D1A-454E-91DE-8FB672702B20}" type="datetimeFigureOut">
              <a:rPr kumimoji="1" lang="ja-JP" altLang="en-US" smtClean="0"/>
              <a:t>2020/8/12</a:t>
            </a:fld>
            <a:endParaRPr kumimoji="1" lang="ja-JP" altLang="en-US"/>
          </a:p>
        </p:txBody>
      </p:sp>
      <p:sp>
        <p:nvSpPr>
          <p:cNvPr id="4" name="フッター プレースホルダー 3">
            <a:extLst>
              <a:ext uri="{FF2B5EF4-FFF2-40B4-BE49-F238E27FC236}">
                <a16:creationId xmlns:a16="http://schemas.microsoft.com/office/drawing/2014/main" id="{82BE44E8-B853-43F8-895F-E737096B214C}"/>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3DD3383-6B8C-4D71-ABFF-6BBD3C25AEF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B373ED9-04A7-494C-B861-7473D81330CA}" type="slidenum">
              <a:rPr kumimoji="1" lang="ja-JP" altLang="en-US" smtClean="0"/>
              <a:t>‹#›</a:t>
            </a:fld>
            <a:endParaRPr kumimoji="1" lang="ja-JP" altLang="en-US"/>
          </a:p>
        </p:txBody>
      </p:sp>
    </p:spTree>
    <p:extLst>
      <p:ext uri="{BB962C8B-B14F-4D97-AF65-F5344CB8AC3E}">
        <p14:creationId xmlns:p14="http://schemas.microsoft.com/office/powerpoint/2010/main" val="2875578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839CCC5-404C-449D-B2E4-F2CF4EB3054C}" type="datetimeFigureOut">
              <a:rPr kumimoji="1" lang="ja-JP" altLang="en-US" smtClean="0"/>
              <a:t>2020/8/12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C7FB9B1-8A2E-4C16-A2E6-9440E0B04781}" type="slidenum">
              <a:rPr kumimoji="1" lang="ja-JP" altLang="en-US" smtClean="0"/>
              <a:t>‹#›</a:t>
            </a:fld>
            <a:endParaRPr kumimoji="1" lang="ja-JP" altLang="en-US"/>
          </a:p>
        </p:txBody>
      </p:sp>
    </p:spTree>
    <p:extLst>
      <p:ext uri="{BB962C8B-B14F-4D97-AF65-F5344CB8AC3E}">
        <p14:creationId xmlns:p14="http://schemas.microsoft.com/office/powerpoint/2010/main" val="39218836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3575" y="804863"/>
            <a:ext cx="5359400" cy="40211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089E96A-D3FF-45CB-BB7A-C1B6ED1B0271}" type="slidenum">
              <a:rPr lang="ja-JP" altLang="en-US" smtClean="0"/>
              <a:pPr>
                <a:defRPr/>
              </a:pPr>
              <a:t>0</a:t>
            </a:fld>
            <a:endParaRPr lang="ja-JP" altLang="en-US"/>
          </a:p>
        </p:txBody>
      </p:sp>
    </p:spTree>
    <p:extLst>
      <p:ext uri="{BB962C8B-B14F-4D97-AF65-F5344CB8AC3E}">
        <p14:creationId xmlns:p14="http://schemas.microsoft.com/office/powerpoint/2010/main" val="67813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806450"/>
            <a:ext cx="5380037" cy="40370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325140-DC96-4E00-848B-5AE6DA34D5AE}"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531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endParaRPr kumimoji="1" lang="en-US" altLang="ja-JP" dirty="0"/>
          </a:p>
          <a:p>
            <a:r>
              <a:rPr kumimoji="1" lang="ja-JP" altLang="en-US" dirty="0"/>
              <a:t>・千葉市には行政区が６つありますが、平成４年の政令市移行以来、６区の運用を続けてきた結果、人的リソースの重複投資や、運用の微妙なズレが生じており、様々な事務においてムダが生じる状況となっていた</a:t>
            </a:r>
          </a:p>
          <a:p>
            <a:endParaRPr kumimoji="1" lang="ja-JP" altLang="en-US" dirty="0"/>
          </a:p>
          <a:p>
            <a:r>
              <a:rPr kumimoji="1" lang="ja-JP" altLang="en-US" dirty="0"/>
              <a:t>・こうした状況を改善するため、平成２５年度から区役所業務の現状業務調査を行い、事務のムダを洗い出すとともに、ライフイベントにかかる手続きのワンストップ化を行う「総合窓口」を作るとともに、郵送請求等の事務を集約する「区政事務センター」を設置し、事務の見直しを図ることとした。</a:t>
            </a:r>
          </a:p>
          <a:p>
            <a:endParaRPr kumimoji="1" lang="ja-JP" altLang="en-US" dirty="0"/>
          </a:p>
          <a:p>
            <a:r>
              <a:rPr kumimoji="1" lang="ja-JP" altLang="en-US" dirty="0"/>
              <a:t>・本市が設置した総合窓口は、６区に１つずつ配置しており、転入・出生といったライフイベントを契機に行う必要がある複数の手続きを、１つの窓口で処理できるようにしたもの。</a:t>
            </a:r>
          </a:p>
          <a:p>
            <a:endParaRPr kumimoji="1" lang="ja-JP" altLang="en-US" dirty="0"/>
          </a:p>
          <a:p>
            <a:r>
              <a:rPr kumimoji="1" lang="ja-JP" altLang="en-US" dirty="0"/>
              <a:t>・こうすることにより、区役所利用者（＝主に市民）は、いくつもの窓口を回る必要がなくなりましたし、総合窓口自体のレイアウトも見直し、サイン表示等を分かりやすいものに変更するなど、市民サービスの向上に寄与するものと考えている。</a:t>
            </a:r>
          </a:p>
        </p:txBody>
      </p:sp>
      <p:sp>
        <p:nvSpPr>
          <p:cNvPr id="4" name="スライド番号プレースホルダー 3"/>
          <p:cNvSpPr>
            <a:spLocks noGrp="1"/>
          </p:cNvSpPr>
          <p:nvPr>
            <p:ph type="sldNum" sz="quarter" idx="10"/>
          </p:nvPr>
        </p:nvSpPr>
        <p:spPr/>
        <p:txBody>
          <a:bodyPr/>
          <a:lstStyle/>
          <a:p>
            <a:pPr>
              <a:defRPr/>
            </a:pPr>
            <a:fld id="{12CDD8D0-1660-4B9E-BF4D-52E3FF9C6ED7}"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25593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955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806450"/>
            <a:ext cx="5380037" cy="40370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325140-DC96-4E00-848B-5AE6DA34D5AE}"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354840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806450"/>
            <a:ext cx="5380037" cy="40370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325140-DC96-4E00-848B-5AE6DA34D5AE}"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5312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806450"/>
            <a:ext cx="5380037" cy="40370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325140-DC96-4E00-848B-5AE6DA34D5AE}"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313291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6381E5-D45A-45FD-B3F7-9DB0E1DB4F4D}" type="slidenum">
              <a:rPr kumimoji="1" lang="ja-JP" altLang="en-US" smtClean="0"/>
              <a:pPr/>
              <a:t>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1</a:t>
            </a:r>
            <a:endParaRPr kumimoji="1" lang="ja-JP" altLang="en-US"/>
          </a:p>
        </p:txBody>
      </p:sp>
    </p:spTree>
    <p:extLst>
      <p:ext uri="{BB962C8B-B14F-4D97-AF65-F5344CB8AC3E}">
        <p14:creationId xmlns:p14="http://schemas.microsoft.com/office/powerpoint/2010/main" val="43750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62876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74585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125040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271688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217006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402849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261084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300722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67479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209568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B2493A-58EA-439F-9C43-767398FDB710}" type="datetimeFigureOut">
              <a:rPr kumimoji="1" lang="ja-JP" altLang="en-US" smtClean="0"/>
              <a:t>2020/8/12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126748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2493A-58EA-439F-9C43-767398FDB710}" type="datetimeFigureOut">
              <a:rPr kumimoji="1" lang="ja-JP" altLang="en-US" smtClean="0"/>
              <a:t>2020/8/12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60934-8AF2-4615-89D9-801EB40AE818}" type="slidenum">
              <a:rPr kumimoji="1" lang="ja-JP" altLang="en-US" smtClean="0"/>
              <a:t>‹#›</a:t>
            </a:fld>
            <a:endParaRPr kumimoji="1" lang="ja-JP" altLang="en-US"/>
          </a:p>
        </p:txBody>
      </p:sp>
    </p:spTree>
    <p:extLst>
      <p:ext uri="{BB962C8B-B14F-4D97-AF65-F5344CB8AC3E}">
        <p14:creationId xmlns:p14="http://schemas.microsoft.com/office/powerpoint/2010/main" val="1204847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2.png"/><Relationship Id="rId2" Type="http://schemas.openxmlformats.org/officeDocument/2006/relationships/notesSlide" Target="../notesSlides/notesSlide7.xml"/><Relationship Id="rId16" Type="http://schemas.openxmlformats.org/officeDocument/2006/relationships/chart" Target="../charts/chart1.xm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jpeg"/><Relationship Id="rId19" Type="http://schemas.openxmlformats.org/officeDocument/2006/relationships/image" Target="../media/image4.pn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5.png"/><Relationship Id="rId10" Type="http://schemas.openxmlformats.org/officeDocument/2006/relationships/image" Target="../media/image45.jpeg"/><Relationship Id="rId4" Type="http://schemas.openxmlformats.org/officeDocument/2006/relationships/image" Target="../media/image4.pn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png"/><Relationship Id="rId3" Type="http://schemas.openxmlformats.org/officeDocument/2006/relationships/image" Target="../media/image3.png"/><Relationship Id="rId21" Type="http://schemas.openxmlformats.org/officeDocument/2006/relationships/image" Target="../media/image8.png"/><Relationship Id="rId7" Type="http://schemas.openxmlformats.org/officeDocument/2006/relationships/image" Target="../media/image49.jpg"/><Relationship Id="rId12" Type="http://schemas.openxmlformats.org/officeDocument/2006/relationships/image" Target="../media/image54.png"/><Relationship Id="rId17" Type="http://schemas.openxmlformats.org/officeDocument/2006/relationships/image" Target="../media/image59.jpeg"/><Relationship Id="rId2" Type="http://schemas.openxmlformats.org/officeDocument/2006/relationships/image" Target="../media/image2.png"/><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5.png"/><Relationship Id="rId15" Type="http://schemas.openxmlformats.org/officeDocument/2006/relationships/image" Target="../media/image57.jpe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png"/><Relationship Id="rId9" Type="http://schemas.openxmlformats.org/officeDocument/2006/relationships/image" Target="../media/image51.jpeg"/><Relationship Id="rId14"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6.jpeg"/><Relationship Id="rId5" Type="http://schemas.openxmlformats.org/officeDocument/2006/relationships/image" Target="../media/image3.png"/><Relationship Id="rId10" Type="http://schemas.openxmlformats.org/officeDocument/2006/relationships/image" Target="../media/image65.jpeg"/><Relationship Id="rId4" Type="http://schemas.openxmlformats.org/officeDocument/2006/relationships/image" Target="../media/image2.png"/><Relationship Id="rId9" Type="http://schemas.openxmlformats.org/officeDocument/2006/relationships/image" Target="../media/image64.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5" Type="http://schemas.microsoft.com/office/2007/relationships/hdphoto" Target="../media/hdphoto3.wdp"/><Relationship Id="rId4" Type="http://schemas.openxmlformats.org/officeDocument/2006/relationships/image" Target="../media/image69.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1.jpeg"/><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openxmlformats.org/officeDocument/2006/relationships/image" Target="../media/image4.png"/><Relationship Id="rId9"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13.jpeg"/><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3.png"/><Relationship Id="rId5" Type="http://schemas.openxmlformats.org/officeDocument/2006/relationships/image" Target="../media/image11.jpeg"/><Relationship Id="rId10" Type="http://schemas.openxmlformats.org/officeDocument/2006/relationships/image" Target="../media/image2.png"/><Relationship Id="rId4" Type="http://schemas.openxmlformats.org/officeDocument/2006/relationships/image" Target="../media/image10.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5.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06　幕張新都心室\29　幕張新都心オフィシャルガイド（パンフレット）\04_校正作業\160212 第1回修正指示\★写真変更･追加\P4\国家戦略特区.JPG">
            <a:extLst>
              <a:ext uri="{FF2B5EF4-FFF2-40B4-BE49-F238E27FC236}">
                <a16:creationId xmlns:a16="http://schemas.microsoft.com/office/drawing/2014/main" id="{34A539D4-2326-4603-8BD8-3A660F0960D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5000"/>
                    </a14:imgEffect>
                    <a14:imgEffect>
                      <a14:colorTemperature colorTemp="6700"/>
                    </a14:imgEffect>
                  </a14:imgLayer>
                </a14:imgProps>
              </a:ext>
              <a:ext uri="{28A0092B-C50C-407E-A947-70E740481C1C}">
                <a14:useLocalDpi xmlns:a14="http://schemas.microsoft.com/office/drawing/2010/main" val="0"/>
              </a:ext>
            </a:extLst>
          </a:blip>
          <a:srcRect r="1984" b="17617"/>
          <a:stretch/>
        </p:blipFill>
        <p:spPr bwMode="auto">
          <a:xfrm>
            <a:off x="18419" y="0"/>
            <a:ext cx="9092320" cy="6858000"/>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4000"/>
              </a:srgbClr>
            </a:outerShdw>
          </a:effectLst>
          <a:extLst/>
        </p:spPr>
      </p:pic>
      <p:grpSp>
        <p:nvGrpSpPr>
          <p:cNvPr id="7" name="グループ化 6">
            <a:extLst>
              <a:ext uri="{FF2B5EF4-FFF2-40B4-BE49-F238E27FC236}">
                <a16:creationId xmlns:a16="http://schemas.microsoft.com/office/drawing/2014/main" id="{ABFD9829-0C5D-4388-A05A-111E65E82ADB}"/>
              </a:ext>
            </a:extLst>
          </p:cNvPr>
          <p:cNvGrpSpPr/>
          <p:nvPr/>
        </p:nvGrpSpPr>
        <p:grpSpPr>
          <a:xfrm>
            <a:off x="424352" y="512255"/>
            <a:ext cx="3283868" cy="822135"/>
            <a:chOff x="3491661" y="6088117"/>
            <a:chExt cx="2321669" cy="581243"/>
          </a:xfrm>
        </p:grpSpPr>
        <p:grpSp>
          <p:nvGrpSpPr>
            <p:cNvPr id="8" name="グループ化 7">
              <a:extLst>
                <a:ext uri="{FF2B5EF4-FFF2-40B4-BE49-F238E27FC236}">
                  <a16:creationId xmlns:a16="http://schemas.microsoft.com/office/drawing/2014/main" id="{BD4F7579-0462-4AE7-B5C4-B690A24B4514}"/>
                </a:ext>
              </a:extLst>
            </p:cNvPr>
            <p:cNvGrpSpPr/>
            <p:nvPr/>
          </p:nvGrpSpPr>
          <p:grpSpPr>
            <a:xfrm>
              <a:off x="3491661" y="6088117"/>
              <a:ext cx="1659667" cy="576769"/>
              <a:chOff x="536854" y="5763644"/>
              <a:chExt cx="1426090" cy="495596"/>
            </a:xfrm>
          </p:grpSpPr>
          <p:pic>
            <p:nvPicPr>
              <p:cNvPr id="10" name="図 9">
                <a:extLst>
                  <a:ext uri="{FF2B5EF4-FFF2-40B4-BE49-F238E27FC236}">
                    <a16:creationId xmlns:a16="http://schemas.microsoft.com/office/drawing/2014/main" id="{EE7D6B25-F9C8-4167-B9AD-26E26FFB6C7C}"/>
                  </a:ext>
                </a:extLst>
              </p:cNvPr>
              <p:cNvPicPr preferRelativeResize="0">
                <a:picLocks noChangeAspect="1"/>
              </p:cNvPicPr>
              <p:nvPr/>
            </p:nvPicPr>
            <p:blipFill>
              <a:blip r:embed="rId5">
                <a:clrChange>
                  <a:clrFrom>
                    <a:srgbClr val="FFFFFE"/>
                  </a:clrFrom>
                  <a:clrTo>
                    <a:srgbClr val="FFFFFE">
                      <a:alpha val="0"/>
                    </a:srgbClr>
                  </a:clrTo>
                </a:clrChange>
              </a:blip>
              <a:stretch>
                <a:fillRect/>
              </a:stretch>
            </p:blipFill>
            <p:spPr>
              <a:xfrm>
                <a:off x="536854" y="5763644"/>
                <a:ext cx="485349" cy="495596"/>
              </a:xfrm>
              <a:prstGeom prst="rect">
                <a:avLst/>
              </a:prstGeom>
            </p:spPr>
          </p:pic>
          <p:pic>
            <p:nvPicPr>
              <p:cNvPr id="11" name="図 10">
                <a:extLst>
                  <a:ext uri="{FF2B5EF4-FFF2-40B4-BE49-F238E27FC236}">
                    <a16:creationId xmlns:a16="http://schemas.microsoft.com/office/drawing/2014/main" id="{5B0C3DCD-C702-4EF9-9E0F-35DFD64F8A1A}"/>
                  </a:ext>
                </a:extLst>
              </p:cNvPr>
              <p:cNvPicPr>
                <a:picLocks noChangeAspect="1"/>
              </p:cNvPicPr>
              <p:nvPr/>
            </p:nvPicPr>
            <p:blipFill>
              <a:blip r:embed="rId6">
                <a:clrChange>
                  <a:clrFrom>
                    <a:srgbClr val="FFFFFE"/>
                  </a:clrFrom>
                  <a:clrTo>
                    <a:srgbClr val="FFFFFE">
                      <a:alpha val="0"/>
                    </a:srgbClr>
                  </a:clrTo>
                </a:clrChange>
              </a:blip>
              <a:stretch>
                <a:fillRect/>
              </a:stretch>
            </p:blipFill>
            <p:spPr>
              <a:xfrm>
                <a:off x="1037443" y="6096819"/>
                <a:ext cx="925501" cy="129193"/>
              </a:xfrm>
              <a:prstGeom prst="rect">
                <a:avLst/>
              </a:prstGeom>
            </p:spPr>
          </p:pic>
          <p:pic>
            <p:nvPicPr>
              <p:cNvPr id="12" name="図 11">
                <a:extLst>
                  <a:ext uri="{FF2B5EF4-FFF2-40B4-BE49-F238E27FC236}">
                    <a16:creationId xmlns:a16="http://schemas.microsoft.com/office/drawing/2014/main" id="{95EDC30D-418B-44A6-A4F1-FD974897A6E8}"/>
                  </a:ext>
                </a:extLst>
              </p:cNvPr>
              <p:cNvPicPr preferRelativeResize="0">
                <a:picLocks noChangeAspect="1"/>
              </p:cNvPicPr>
              <p:nvPr/>
            </p:nvPicPr>
            <p:blipFill>
              <a:blip r:embed="rId7">
                <a:clrChange>
                  <a:clrFrom>
                    <a:srgbClr val="FFFFFE"/>
                  </a:clrFrom>
                  <a:clrTo>
                    <a:srgbClr val="FFFFFE">
                      <a:alpha val="0"/>
                    </a:srgbClr>
                  </a:clrTo>
                </a:clrChange>
              </a:blip>
              <a:stretch>
                <a:fillRect/>
              </a:stretch>
            </p:blipFill>
            <p:spPr>
              <a:xfrm>
                <a:off x="1052044" y="5805264"/>
                <a:ext cx="893321" cy="276732"/>
              </a:xfrm>
              <a:prstGeom prst="rect">
                <a:avLst/>
              </a:prstGeom>
            </p:spPr>
          </p:pic>
        </p:grpSp>
        <p:pic>
          <p:nvPicPr>
            <p:cNvPr id="9" name="図 8">
              <a:extLst>
                <a:ext uri="{FF2B5EF4-FFF2-40B4-BE49-F238E27FC236}">
                  <a16:creationId xmlns:a16="http://schemas.microsoft.com/office/drawing/2014/main" id="{369DA83C-38C1-4B38-9C9B-F587D23FB527}"/>
                </a:ext>
              </a:extLst>
            </p:cNvPr>
            <p:cNvPicPr>
              <a:picLocks noChangeAspect="1"/>
            </p:cNvPicPr>
            <p:nvPr/>
          </p:nvPicPr>
          <p:blipFill>
            <a:blip r:embed="rId8">
              <a:clrChange>
                <a:clrFrom>
                  <a:srgbClr val="FFFFFE"/>
                </a:clrFrom>
                <a:clrTo>
                  <a:srgbClr val="FFFFFE">
                    <a:alpha val="0"/>
                  </a:srgbClr>
                </a:clrTo>
              </a:clrChange>
            </a:blip>
            <a:stretch>
              <a:fillRect/>
            </a:stretch>
          </p:blipFill>
          <p:spPr>
            <a:xfrm>
              <a:off x="5148064" y="6092591"/>
              <a:ext cx="665266" cy="576769"/>
            </a:xfrm>
            <a:prstGeom prst="rect">
              <a:avLst/>
            </a:prstGeom>
          </p:spPr>
        </p:pic>
      </p:grpSp>
      <p:sp>
        <p:nvSpPr>
          <p:cNvPr id="3" name="楕円 2">
            <a:extLst>
              <a:ext uri="{FF2B5EF4-FFF2-40B4-BE49-F238E27FC236}">
                <a16:creationId xmlns:a16="http://schemas.microsoft.com/office/drawing/2014/main" id="{B99A4E1B-20BA-4CA7-B4B6-30E576A1FF29}"/>
              </a:ext>
            </a:extLst>
          </p:cNvPr>
          <p:cNvSpPr/>
          <p:nvPr/>
        </p:nvSpPr>
        <p:spPr>
          <a:xfrm>
            <a:off x="-379828" y="2193219"/>
            <a:ext cx="9791114" cy="2343622"/>
          </a:xfrm>
          <a:prstGeom prst="ellipse">
            <a:avLst/>
          </a:prstGeom>
          <a:solidFill>
            <a:schemeClr val="bg1">
              <a:alpha val="39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idx="4294967295"/>
          </p:nvPr>
        </p:nvSpPr>
        <p:spPr>
          <a:xfrm>
            <a:off x="410280" y="2491311"/>
            <a:ext cx="8410164" cy="1827472"/>
          </a:xfrm>
          <a:noFill/>
          <a:ln>
            <a:noFill/>
          </a:ln>
          <a:effectLst>
            <a:outerShdw blurRad="88900" dist="38100" dir="1800000" algn="l" rotWithShape="0">
              <a:schemeClr val="bg1">
                <a:alpha val="40000"/>
              </a:schemeClr>
            </a:outerShdw>
          </a:effectLst>
        </p:spPr>
        <p:txBody>
          <a:bodyPr rtlCol="0">
            <a:normAutofit/>
          </a:bodyPr>
          <a:lstStyle/>
          <a:p>
            <a:pPr>
              <a:lnSpc>
                <a:spcPts val="5500"/>
              </a:lnSpc>
              <a:spcBef>
                <a:spcPts val="1350"/>
              </a:spcBef>
              <a:defRPr/>
            </a:pPr>
            <a:r>
              <a:rPr lang="ja-JP" altLang="en-US" sz="4000" b="1" dirty="0">
                <a:ln w="9525">
                  <a:solidFill>
                    <a:schemeClr val="bg1"/>
                  </a:solidFill>
                </a:ln>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千葉市におけるスマートシティ関連の取組状況について</a:t>
            </a:r>
          </a:p>
        </p:txBody>
      </p:sp>
      <p:sp>
        <p:nvSpPr>
          <p:cNvPr id="15" name="楕円 14">
            <a:extLst>
              <a:ext uri="{FF2B5EF4-FFF2-40B4-BE49-F238E27FC236}">
                <a16:creationId xmlns:a16="http://schemas.microsoft.com/office/drawing/2014/main" id="{6AC8D66D-8677-4829-80FE-045FA930C90C}"/>
              </a:ext>
            </a:extLst>
          </p:cNvPr>
          <p:cNvSpPr/>
          <p:nvPr/>
        </p:nvSpPr>
        <p:spPr>
          <a:xfrm>
            <a:off x="2855742" y="4944635"/>
            <a:ext cx="3319975" cy="1232845"/>
          </a:xfrm>
          <a:prstGeom prst="ellipse">
            <a:avLst/>
          </a:prstGeom>
          <a:solidFill>
            <a:schemeClr val="bg1">
              <a:alpha val="39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4">
            <a:extLst>
              <a:ext uri="{FF2B5EF4-FFF2-40B4-BE49-F238E27FC236}">
                <a16:creationId xmlns:a16="http://schemas.microsoft.com/office/drawing/2014/main" id="{C5E56611-0078-445E-888C-C936A4FAEAAD}"/>
              </a:ext>
            </a:extLst>
          </p:cNvPr>
          <p:cNvSpPr txBox="1">
            <a:spLocks/>
          </p:cNvSpPr>
          <p:nvPr/>
        </p:nvSpPr>
        <p:spPr>
          <a:xfrm>
            <a:off x="33261" y="5389690"/>
            <a:ext cx="9139644" cy="559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3200" b="1" dirty="0">
                <a:ln>
                  <a:solidFill>
                    <a:schemeClr val="bg1"/>
                  </a:solidFill>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3200" b="1" dirty="0">
                <a:ln>
                  <a:solidFill>
                    <a:schemeClr val="bg1"/>
                  </a:solidFill>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3200" b="1" dirty="0">
                <a:ln>
                  <a:solidFill>
                    <a:schemeClr val="bg1"/>
                  </a:solidFill>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200" b="1" dirty="0">
                <a:ln>
                  <a:solidFill>
                    <a:schemeClr val="bg1"/>
                  </a:solidFill>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307937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楕円 42">
            <a:extLst>
              <a:ext uri="{FF2B5EF4-FFF2-40B4-BE49-F238E27FC236}">
                <a16:creationId xmlns:a16="http://schemas.microsoft.com/office/drawing/2014/main" id="{E29404F7-8044-4300-BC6F-0A13B81F01E9}"/>
              </a:ext>
            </a:extLst>
          </p:cNvPr>
          <p:cNvSpPr/>
          <p:nvPr/>
        </p:nvSpPr>
        <p:spPr>
          <a:xfrm>
            <a:off x="54596" y="1368684"/>
            <a:ext cx="8888356" cy="763035"/>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34025" y="1382540"/>
            <a:ext cx="8514692" cy="676724"/>
          </a:xfrm>
          <a:prstGeom prst="rect">
            <a:avLst/>
          </a:prstGeom>
        </p:spPr>
        <p:txBody>
          <a:bodyPr wrap="square">
            <a:spAutoFit/>
          </a:bodyPr>
          <a:lstStyle/>
          <a:p>
            <a:pPr>
              <a:lnSpc>
                <a:spcPts val="24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人口減少社会における地域課題解決の手法として、また、新たな地域共助の仕組みを充実させるものとして期待できることなどから、シェアリングエコノミーの活用を推進。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0ADC0798-F75B-479B-8DD3-AEA71133A5AB}"/>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国家戦略特区等を活用した実証など</a:t>
            </a:r>
          </a:p>
        </p:txBody>
      </p:sp>
      <p:grpSp>
        <p:nvGrpSpPr>
          <p:cNvPr id="28" name="グループ化 27">
            <a:extLst>
              <a:ext uri="{FF2B5EF4-FFF2-40B4-BE49-F238E27FC236}">
                <a16:creationId xmlns:a16="http://schemas.microsoft.com/office/drawing/2014/main" id="{F1ED98F8-8B3E-4E47-8D0E-53485AE8C61E}"/>
              </a:ext>
            </a:extLst>
          </p:cNvPr>
          <p:cNvGrpSpPr/>
          <p:nvPr/>
        </p:nvGrpSpPr>
        <p:grpSpPr>
          <a:xfrm>
            <a:off x="508709" y="847076"/>
            <a:ext cx="9212807" cy="432000"/>
            <a:chOff x="459765" y="653565"/>
            <a:chExt cx="8633488" cy="432000"/>
          </a:xfrm>
        </p:grpSpPr>
        <p:sp>
          <p:nvSpPr>
            <p:cNvPr id="29" name="タイトル 1">
              <a:extLst>
                <a:ext uri="{FF2B5EF4-FFF2-40B4-BE49-F238E27FC236}">
                  <a16:creationId xmlns:a16="http://schemas.microsoft.com/office/drawing/2014/main" id="{AE8D182F-1DB3-47AC-A550-469BB88D8136}"/>
                </a:ext>
              </a:extLst>
            </p:cNvPr>
            <p:cNvSpPr txBox="1">
              <a:spLocks/>
            </p:cNvSpPr>
            <p:nvPr/>
          </p:nvSpPr>
          <p:spPr>
            <a:xfrm>
              <a:off x="459765" y="653565"/>
              <a:ext cx="8633488"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シェアリングエコノミーの活用推進（シェアサイクル等）</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1" name="直線コネクタ 30">
              <a:extLst>
                <a:ext uri="{FF2B5EF4-FFF2-40B4-BE49-F238E27FC236}">
                  <a16:creationId xmlns:a16="http://schemas.microsoft.com/office/drawing/2014/main" id="{8044B6FF-3D7E-43DF-B833-74FB45779B16}"/>
                </a:ext>
              </a:extLst>
            </p:cNvPr>
            <p:cNvCxnSpPr>
              <a:cxnSpLocks/>
            </p:cNvCxnSpPr>
            <p:nvPr/>
          </p:nvCxnSpPr>
          <p:spPr>
            <a:xfrm>
              <a:off x="828132" y="1056990"/>
              <a:ext cx="754767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4" name="角丸四角形 48">
            <a:extLst>
              <a:ext uri="{FF2B5EF4-FFF2-40B4-BE49-F238E27FC236}">
                <a16:creationId xmlns:a16="http://schemas.microsoft.com/office/drawing/2014/main" id="{5527C0CC-DA59-4038-9462-6F0ACDA08959}"/>
              </a:ext>
            </a:extLst>
          </p:cNvPr>
          <p:cNvSpPr/>
          <p:nvPr/>
        </p:nvSpPr>
        <p:spPr>
          <a:xfrm>
            <a:off x="253815" y="3898233"/>
            <a:ext cx="8689137" cy="2823242"/>
          </a:xfrm>
          <a:prstGeom prst="roundRect">
            <a:avLst>
              <a:gd name="adj" fmla="val 1089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44785" rIns="36000" bIns="44785" rtlCol="0" anchor="t" anchorCtr="0"/>
          <a:lstStyle/>
          <a:p>
            <a:pPr algn="ctr">
              <a:lnSpc>
                <a:spcPts val="2000"/>
              </a:lnSpc>
            </a:pPr>
            <a:r>
              <a:rPr lang="ja-JP" altLang="en-US" sz="1700" b="1" dirty="0">
                <a:solidFill>
                  <a:schemeClr val="tx1"/>
                </a:solidFill>
                <a:latin typeface="メイリオ" panose="020B0604030504040204" pitchFamily="50" charset="-128"/>
                <a:ea typeface="メイリオ" panose="020B0604030504040204" pitchFamily="50" charset="-128"/>
              </a:rPr>
              <a:t>シェアサイクル事業</a:t>
            </a:r>
            <a:r>
              <a:rPr lang="ja-JP" altLang="en-US" sz="1700" dirty="0">
                <a:solidFill>
                  <a:schemeClr val="tx1"/>
                </a:solidFill>
                <a:latin typeface="メイリオ" panose="020B0604030504040204" pitchFamily="50" charset="-128"/>
                <a:ea typeface="メイリオ" panose="020B0604030504040204" pitchFamily="50" charset="-128"/>
              </a:rPr>
              <a:t>（</a:t>
            </a:r>
            <a:r>
              <a:rPr lang="en-US" altLang="ja-JP" sz="1700" dirty="0">
                <a:solidFill>
                  <a:schemeClr val="tx1"/>
                </a:solidFill>
                <a:latin typeface="メイリオ" panose="020B0604030504040204" pitchFamily="50" charset="-128"/>
                <a:ea typeface="メイリオ" panose="020B0604030504040204" pitchFamily="50" charset="-128"/>
              </a:rPr>
              <a:t>2020.2</a:t>
            </a:r>
            <a:r>
              <a:rPr lang="ja-JP" altLang="en-US" sz="1700" dirty="0">
                <a:solidFill>
                  <a:schemeClr val="tx1"/>
                </a:solidFill>
                <a:latin typeface="メイリオ" panose="020B0604030504040204" pitchFamily="50" charset="-128"/>
                <a:ea typeface="メイリオ" panose="020B0604030504040204" pitchFamily="50" charset="-128"/>
              </a:rPr>
              <a:t>～</a:t>
            </a:r>
            <a:r>
              <a:rPr lang="en-US" altLang="ja-JP" sz="1700" dirty="0">
                <a:solidFill>
                  <a:schemeClr val="tx1"/>
                </a:solidFill>
                <a:latin typeface="メイリオ" panose="020B0604030504040204" pitchFamily="50" charset="-128"/>
                <a:ea typeface="メイリオ" panose="020B0604030504040204" pitchFamily="50" charset="-128"/>
              </a:rPr>
              <a:t>2025.3</a:t>
            </a:r>
            <a:r>
              <a:rPr lang="ja-JP" altLang="en-US" sz="1700" dirty="0">
                <a:solidFill>
                  <a:schemeClr val="tx1"/>
                </a:solidFill>
                <a:latin typeface="メイリオ" panose="020B0604030504040204" pitchFamily="50" charset="-128"/>
                <a:ea typeface="メイリオ" panose="020B0604030504040204" pitchFamily="50" charset="-128"/>
              </a:rPr>
              <a:t>）</a:t>
            </a:r>
            <a:endParaRPr lang="en-US" altLang="ja-JP" sz="17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・民間資金を活用し、行政は税金投入しない事業モデル</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・実証実験を経て、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月から本格実施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・鉄道高架下にステーションを設置するなど、民間と連携し、土地を有効的に活用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実証地域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千葉都心エリア・幕張新都心エリア・</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その他のエリア（蘇我臨海部など）</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ステーション数</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累計利用回数</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万回以上</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2" descr="M:\☆02 特区調整班\11 シェアリングエコノミー\03_シェアリングシティ宣言･認定\171122 シェアリングシティ認定マーク_データ一式\mark・rgb\jpg\color\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51" y="674526"/>
            <a:ext cx="615290" cy="634249"/>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グループ化 65">
            <a:extLst>
              <a:ext uri="{FF2B5EF4-FFF2-40B4-BE49-F238E27FC236}">
                <a16:creationId xmlns:a16="http://schemas.microsoft.com/office/drawing/2014/main" id="{5A0C51C4-E5AE-46CE-95DE-57F3BCC62169}"/>
              </a:ext>
            </a:extLst>
          </p:cNvPr>
          <p:cNvGrpSpPr/>
          <p:nvPr/>
        </p:nvGrpSpPr>
        <p:grpSpPr>
          <a:xfrm>
            <a:off x="4199268" y="2479040"/>
            <a:ext cx="2786705" cy="1416661"/>
            <a:chOff x="3128765" y="2753223"/>
            <a:chExt cx="3042080" cy="1546485"/>
          </a:xfrm>
        </p:grpSpPr>
        <p:grpSp>
          <p:nvGrpSpPr>
            <p:cNvPr id="67" name="グループ化 66">
              <a:extLst>
                <a:ext uri="{FF2B5EF4-FFF2-40B4-BE49-F238E27FC236}">
                  <a16:creationId xmlns:a16="http://schemas.microsoft.com/office/drawing/2014/main" id="{D2801D10-8EFA-4161-B3E7-DF848EE6941C}"/>
                </a:ext>
              </a:extLst>
            </p:cNvPr>
            <p:cNvGrpSpPr/>
            <p:nvPr/>
          </p:nvGrpSpPr>
          <p:grpSpPr>
            <a:xfrm>
              <a:off x="3128765" y="2753223"/>
              <a:ext cx="3042080" cy="1403056"/>
              <a:chOff x="849611" y="762694"/>
              <a:chExt cx="3600000" cy="1752568"/>
            </a:xfrm>
            <a:noFill/>
          </p:grpSpPr>
          <p:sp>
            <p:nvSpPr>
              <p:cNvPr id="71" name="角丸四角形 23">
                <a:extLst>
                  <a:ext uri="{FF2B5EF4-FFF2-40B4-BE49-F238E27FC236}">
                    <a16:creationId xmlns:a16="http://schemas.microsoft.com/office/drawing/2014/main" id="{2B07A90B-BC12-4387-9043-B668CAF52FFD}"/>
                  </a:ext>
                </a:extLst>
              </p:cNvPr>
              <p:cNvSpPr/>
              <p:nvPr/>
            </p:nvSpPr>
            <p:spPr>
              <a:xfrm>
                <a:off x="1257742" y="762694"/>
                <a:ext cx="2783741" cy="1752568"/>
              </a:xfrm>
              <a:prstGeom prst="roundRect">
                <a:avLst>
                  <a:gd name="adj" fmla="val 1969"/>
                </a:avLst>
              </a:prstGeom>
              <a:solidFill>
                <a:schemeClr val="accent5">
                  <a:lumMod val="20000"/>
                  <a:lumOff val="8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endParaRPr>
              </a:p>
            </p:txBody>
          </p:sp>
          <p:sp>
            <p:nvSpPr>
              <p:cNvPr id="72" name="サブタイトル 2">
                <a:extLst>
                  <a:ext uri="{FF2B5EF4-FFF2-40B4-BE49-F238E27FC236}">
                    <a16:creationId xmlns:a16="http://schemas.microsoft.com/office/drawing/2014/main" id="{A99E9A36-AC1B-48C9-AC46-CB99C423D809}"/>
                  </a:ext>
                </a:extLst>
              </p:cNvPr>
              <p:cNvSpPr txBox="1">
                <a:spLocks/>
              </p:cNvSpPr>
              <p:nvPr/>
            </p:nvSpPr>
            <p:spPr>
              <a:xfrm>
                <a:off x="849611" y="824708"/>
                <a:ext cx="3600000" cy="488365"/>
              </a:xfrm>
              <a:prstGeom prst="rect">
                <a:avLst/>
              </a:prstGeom>
              <a:grpFill/>
              <a:ln w="9525">
                <a:noFill/>
              </a:ln>
            </p:spPr>
            <p:txBody>
              <a:bodyPr vert="horz" lIns="91440" tIns="45720" rIns="91440" bIns="4572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地域共助の充実</a:t>
                </a:r>
              </a:p>
            </p:txBody>
          </p:sp>
        </p:grpSp>
        <p:grpSp>
          <p:nvGrpSpPr>
            <p:cNvPr id="68" name="グループ化 67">
              <a:extLst>
                <a:ext uri="{FF2B5EF4-FFF2-40B4-BE49-F238E27FC236}">
                  <a16:creationId xmlns:a16="http://schemas.microsoft.com/office/drawing/2014/main" id="{90B24F5A-4100-45F3-985A-5E62C4F15FCE}"/>
                </a:ext>
              </a:extLst>
            </p:cNvPr>
            <p:cNvGrpSpPr/>
            <p:nvPr/>
          </p:nvGrpSpPr>
          <p:grpSpPr>
            <a:xfrm>
              <a:off x="3823656" y="3024192"/>
              <a:ext cx="1670814" cy="1275516"/>
              <a:chOff x="6814853" y="3122282"/>
              <a:chExt cx="1503703" cy="1147940"/>
            </a:xfrm>
          </p:grpSpPr>
          <p:pic>
            <p:nvPicPr>
              <p:cNvPr id="69" name="Picture 7" descr="\\chains.city.chiba.jp\全庁フォルダ\16_市民局\16109000_市民局市民自治推進部広報広聴課\【ホームページ】\98_その他\各種イラスト\0900_その他\ジェスチャー\手でのジェスチャー\0-96.png">
                <a:extLst>
                  <a:ext uri="{FF2B5EF4-FFF2-40B4-BE49-F238E27FC236}">
                    <a16:creationId xmlns:a16="http://schemas.microsoft.com/office/drawing/2014/main" id="{5AAC16FD-1D80-422A-92EB-831CA35E0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853" y="3122282"/>
                <a:ext cx="960984" cy="96098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7" descr="\\chains.city.chiba.jp\全庁フォルダ\16_市民局\16109000_市民局市民自治推進部広報広聴課\【ホームページ】\98_その他\各種イラスト\0900_その他\ジェスチャー\手でのジェスチャー\0-96.png">
                <a:extLst>
                  <a:ext uri="{FF2B5EF4-FFF2-40B4-BE49-F238E27FC236}">
                    <a16:creationId xmlns:a16="http://schemas.microsoft.com/office/drawing/2014/main" id="{C6859F06-A3CA-4757-A410-49575F1B03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357572" y="3309237"/>
                <a:ext cx="960984" cy="96098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3" name="グループ化 72">
            <a:extLst>
              <a:ext uri="{FF2B5EF4-FFF2-40B4-BE49-F238E27FC236}">
                <a16:creationId xmlns:a16="http://schemas.microsoft.com/office/drawing/2014/main" id="{E93F9CB1-4EAD-4D71-845F-C4B9401D18F2}"/>
              </a:ext>
            </a:extLst>
          </p:cNvPr>
          <p:cNvGrpSpPr/>
          <p:nvPr/>
        </p:nvGrpSpPr>
        <p:grpSpPr>
          <a:xfrm>
            <a:off x="6512099" y="2478928"/>
            <a:ext cx="2786706" cy="1466781"/>
            <a:chOff x="5828613" y="3074956"/>
            <a:chExt cx="3042080" cy="1601197"/>
          </a:xfrm>
        </p:grpSpPr>
        <p:grpSp>
          <p:nvGrpSpPr>
            <p:cNvPr id="74" name="グループ化 73">
              <a:extLst>
                <a:ext uri="{FF2B5EF4-FFF2-40B4-BE49-F238E27FC236}">
                  <a16:creationId xmlns:a16="http://schemas.microsoft.com/office/drawing/2014/main" id="{CCEF8CCF-AD0E-4BD4-930F-E3394347F1AE}"/>
                </a:ext>
              </a:extLst>
            </p:cNvPr>
            <p:cNvGrpSpPr/>
            <p:nvPr/>
          </p:nvGrpSpPr>
          <p:grpSpPr>
            <a:xfrm>
              <a:off x="5828613" y="3074956"/>
              <a:ext cx="3042080" cy="1404020"/>
              <a:chOff x="610374" y="1164573"/>
              <a:chExt cx="3600000" cy="1753772"/>
            </a:xfrm>
            <a:noFill/>
          </p:grpSpPr>
          <p:sp>
            <p:nvSpPr>
              <p:cNvPr id="76" name="角丸四角形 35">
                <a:extLst>
                  <a:ext uri="{FF2B5EF4-FFF2-40B4-BE49-F238E27FC236}">
                    <a16:creationId xmlns:a16="http://schemas.microsoft.com/office/drawing/2014/main" id="{F9857740-1C01-4271-B2F6-DB62E5DC8CEC}"/>
                  </a:ext>
                </a:extLst>
              </p:cNvPr>
              <p:cNvSpPr/>
              <p:nvPr/>
            </p:nvSpPr>
            <p:spPr>
              <a:xfrm>
                <a:off x="971600" y="1164573"/>
                <a:ext cx="2792558" cy="1753772"/>
              </a:xfrm>
              <a:prstGeom prst="roundRect">
                <a:avLst>
                  <a:gd name="adj" fmla="val 1969"/>
                </a:avLst>
              </a:prstGeom>
              <a:solidFill>
                <a:schemeClr val="accent5">
                  <a:lumMod val="20000"/>
                  <a:lumOff val="8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endParaRPr>
              </a:p>
            </p:txBody>
          </p:sp>
          <p:sp>
            <p:nvSpPr>
              <p:cNvPr id="77" name="サブタイトル 2">
                <a:extLst>
                  <a:ext uri="{FF2B5EF4-FFF2-40B4-BE49-F238E27FC236}">
                    <a16:creationId xmlns:a16="http://schemas.microsoft.com/office/drawing/2014/main" id="{58EAD503-3A9F-442A-AE88-F6558D123E93}"/>
                  </a:ext>
                </a:extLst>
              </p:cNvPr>
              <p:cNvSpPr txBox="1">
                <a:spLocks/>
              </p:cNvSpPr>
              <p:nvPr/>
            </p:nvSpPr>
            <p:spPr>
              <a:xfrm>
                <a:off x="610374" y="1164573"/>
                <a:ext cx="3600000" cy="601183"/>
              </a:xfrm>
              <a:prstGeom prst="rect">
                <a:avLst/>
              </a:prstGeom>
              <a:grpFill/>
              <a:ln w="9525">
                <a:noFill/>
              </a:ln>
            </p:spPr>
            <p:txBody>
              <a:bodyPr vert="horz" lIns="91440" tIns="45720" rIns="91440" bIns="4572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共生社会の進展</a:t>
                </a:r>
              </a:p>
            </p:txBody>
          </p:sp>
        </p:grpSp>
        <p:pic>
          <p:nvPicPr>
            <p:cNvPr id="75" name="Picture 3" descr="\\chains.city.chiba.jp\全庁フォルダ\16_市民局\16109000_市民局市民自治推進部広報広聴課\【ホームページ】\98_その他\各種イラスト\0200_人物\050_カップル、夫婦、家庭\ファミリー（ピクトグラム）\0-08.png">
              <a:extLst>
                <a:ext uri="{FF2B5EF4-FFF2-40B4-BE49-F238E27FC236}">
                  <a16:creationId xmlns:a16="http://schemas.microsoft.com/office/drawing/2014/main" id="{668045B0-930B-48B6-87C6-C04615D8B1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1733" y="3272134"/>
              <a:ext cx="1404018" cy="14040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グループ化 1">
            <a:extLst>
              <a:ext uri="{FF2B5EF4-FFF2-40B4-BE49-F238E27FC236}">
                <a16:creationId xmlns:a16="http://schemas.microsoft.com/office/drawing/2014/main" id="{5C66EB93-64D3-4629-BECB-88267F8E5EA1}"/>
              </a:ext>
            </a:extLst>
          </p:cNvPr>
          <p:cNvGrpSpPr/>
          <p:nvPr/>
        </p:nvGrpSpPr>
        <p:grpSpPr>
          <a:xfrm>
            <a:off x="1915601" y="2098280"/>
            <a:ext cx="2623901" cy="1917748"/>
            <a:chOff x="744531" y="2178490"/>
            <a:chExt cx="2623901" cy="1917748"/>
          </a:xfrm>
        </p:grpSpPr>
        <p:grpSp>
          <p:nvGrpSpPr>
            <p:cNvPr id="61" name="グループ化 60">
              <a:extLst>
                <a:ext uri="{FF2B5EF4-FFF2-40B4-BE49-F238E27FC236}">
                  <a16:creationId xmlns:a16="http://schemas.microsoft.com/office/drawing/2014/main" id="{F55634C1-CED8-40F1-AC99-DD9EABE94DD5}"/>
                </a:ext>
              </a:extLst>
            </p:cNvPr>
            <p:cNvGrpSpPr/>
            <p:nvPr/>
          </p:nvGrpSpPr>
          <p:grpSpPr>
            <a:xfrm>
              <a:off x="938364" y="2572719"/>
              <a:ext cx="2430068" cy="1523519"/>
              <a:chOff x="279922" y="2752823"/>
              <a:chExt cx="3042080" cy="1771161"/>
            </a:xfrm>
          </p:grpSpPr>
          <p:grpSp>
            <p:nvGrpSpPr>
              <p:cNvPr id="62" name="グループ化 61">
                <a:extLst>
                  <a:ext uri="{FF2B5EF4-FFF2-40B4-BE49-F238E27FC236}">
                    <a16:creationId xmlns:a16="http://schemas.microsoft.com/office/drawing/2014/main" id="{E529661A-04F9-400A-8641-23997B31D865}"/>
                  </a:ext>
                </a:extLst>
              </p:cNvPr>
              <p:cNvGrpSpPr/>
              <p:nvPr/>
            </p:nvGrpSpPr>
            <p:grpSpPr>
              <a:xfrm>
                <a:off x="279922" y="2752823"/>
                <a:ext cx="3042080" cy="1479412"/>
                <a:chOff x="946409" y="762198"/>
                <a:chExt cx="3600000" cy="1847940"/>
              </a:xfrm>
              <a:noFill/>
            </p:grpSpPr>
            <p:sp>
              <p:nvSpPr>
                <p:cNvPr id="64" name="角丸四角形 15">
                  <a:extLst>
                    <a:ext uri="{FF2B5EF4-FFF2-40B4-BE49-F238E27FC236}">
                      <a16:creationId xmlns:a16="http://schemas.microsoft.com/office/drawing/2014/main" id="{F82DD8F6-353F-44EA-914A-00493BA3933A}"/>
                    </a:ext>
                  </a:extLst>
                </p:cNvPr>
                <p:cNvSpPr/>
                <p:nvPr/>
              </p:nvSpPr>
              <p:spPr>
                <a:xfrm>
                  <a:off x="1145574" y="762198"/>
                  <a:ext cx="3187459" cy="1847940"/>
                </a:xfrm>
                <a:prstGeom prst="roundRect">
                  <a:avLst>
                    <a:gd name="adj" fmla="val 1969"/>
                  </a:avLst>
                </a:prstGeom>
                <a:solidFill>
                  <a:schemeClr val="accent5">
                    <a:lumMod val="20000"/>
                    <a:lumOff val="8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endParaRPr>
                </a:p>
              </p:txBody>
            </p:sp>
            <p:sp>
              <p:nvSpPr>
                <p:cNvPr id="65" name="サブタイトル 2">
                  <a:extLst>
                    <a:ext uri="{FF2B5EF4-FFF2-40B4-BE49-F238E27FC236}">
                      <a16:creationId xmlns:a16="http://schemas.microsoft.com/office/drawing/2014/main" id="{4B79204D-7299-4677-9A9F-C5C5353E460A}"/>
                    </a:ext>
                  </a:extLst>
                </p:cNvPr>
                <p:cNvSpPr txBox="1">
                  <a:spLocks/>
                </p:cNvSpPr>
                <p:nvPr/>
              </p:nvSpPr>
              <p:spPr>
                <a:xfrm>
                  <a:off x="946409" y="839392"/>
                  <a:ext cx="3600000" cy="793001"/>
                </a:xfrm>
                <a:prstGeom prst="rect">
                  <a:avLst/>
                </a:prstGeom>
                <a:grpFill/>
                <a:ln w="9525">
                  <a:noFill/>
                </a:ln>
              </p:spPr>
              <p:txBody>
                <a:bodyPr vert="horz" lIns="91440" tIns="45720" rIns="91440" bIns="4572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nSpc>
                      <a:spcPts val="17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多様な宿泊・観光需要に</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対応できる環境</a:t>
                  </a:r>
                </a:p>
              </p:txBody>
            </p:sp>
          </p:grpSp>
          <p:pic>
            <p:nvPicPr>
              <p:cNvPr id="63" name="Picture 3" descr="\\chains.city.chiba.jp\全庁フォルダ\16_市民局\16109000_市民局市民自治推進部広報広聴課\【ホームページ】\98_その他\各種イラスト\0830_レジャー\旅行（アイコン）\travel_icon_png\black\0-94.png">
                <a:extLst>
                  <a:ext uri="{FF2B5EF4-FFF2-40B4-BE49-F238E27FC236}">
                    <a16:creationId xmlns:a16="http://schemas.microsoft.com/office/drawing/2014/main" id="{296D11CA-F64C-441C-99ED-84DC1FCB80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4614" y="3308254"/>
                <a:ext cx="1215731" cy="1215730"/>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サブタイトル 2">
              <a:extLst>
                <a:ext uri="{FF2B5EF4-FFF2-40B4-BE49-F238E27FC236}">
                  <a16:creationId xmlns:a16="http://schemas.microsoft.com/office/drawing/2014/main" id="{746B82FE-5368-4B69-8CA4-3C44FFFA7D8D}"/>
                </a:ext>
              </a:extLst>
            </p:cNvPr>
            <p:cNvSpPr txBox="1">
              <a:spLocks/>
            </p:cNvSpPr>
            <p:nvPr/>
          </p:nvSpPr>
          <p:spPr>
            <a:xfrm>
              <a:off x="744531" y="2178490"/>
              <a:ext cx="1608893" cy="394229"/>
            </a:xfrm>
            <a:prstGeom prst="rect">
              <a:avLst/>
            </a:prstGeom>
            <a:noFill/>
            <a:ln w="9525">
              <a:noFill/>
            </a:ln>
          </p:spPr>
          <p:txBody>
            <a:bodyPr vert="horz" lIns="91440" tIns="45720" rIns="91440" bIns="4572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目指す姿</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9" name="スライド番号プレースホルダー 4">
            <a:extLst>
              <a:ext uri="{FF2B5EF4-FFF2-40B4-BE49-F238E27FC236}">
                <a16:creationId xmlns:a16="http://schemas.microsoft.com/office/drawing/2014/main" id="{94C14FA9-1C79-49DF-84BF-FC47C4DB02E1}"/>
              </a:ext>
            </a:extLst>
          </p:cNvPr>
          <p:cNvSpPr>
            <a:spLocks noGrp="1"/>
          </p:cNvSpPr>
          <p:nvPr>
            <p:ph type="sldNum" sz="quarter" idx="12"/>
          </p:nvPr>
        </p:nvSpPr>
        <p:spPr>
          <a:xfrm>
            <a:off x="8364674" y="6446235"/>
            <a:ext cx="716600" cy="409839"/>
          </a:xfrm>
        </p:spPr>
        <p:txBody>
          <a:body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t>9</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grpSp>
        <p:nvGrpSpPr>
          <p:cNvPr id="80" name="グループ化 79">
            <a:extLst>
              <a:ext uri="{FF2B5EF4-FFF2-40B4-BE49-F238E27FC236}">
                <a16:creationId xmlns:a16="http://schemas.microsoft.com/office/drawing/2014/main" id="{B1342BF2-2116-4B9E-B4C1-21A920C7C502}"/>
              </a:ext>
            </a:extLst>
          </p:cNvPr>
          <p:cNvGrpSpPr/>
          <p:nvPr/>
        </p:nvGrpSpPr>
        <p:grpSpPr>
          <a:xfrm>
            <a:off x="-2583" y="2073772"/>
            <a:ext cx="2240274" cy="1804590"/>
            <a:chOff x="5755631" y="1584533"/>
            <a:chExt cx="3090957" cy="2489835"/>
          </a:xfrm>
        </p:grpSpPr>
        <p:sp>
          <p:nvSpPr>
            <p:cNvPr id="81" name="楕円 19">
              <a:extLst>
                <a:ext uri="{FF2B5EF4-FFF2-40B4-BE49-F238E27FC236}">
                  <a16:creationId xmlns:a16="http://schemas.microsoft.com/office/drawing/2014/main" id="{3C7F4E02-828A-4143-8A42-22DE13A09469}"/>
                </a:ext>
              </a:extLst>
            </p:cNvPr>
            <p:cNvSpPr/>
            <p:nvPr/>
          </p:nvSpPr>
          <p:spPr>
            <a:xfrm>
              <a:off x="6336195" y="2060850"/>
              <a:ext cx="2016224" cy="17470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Picture 6" descr="ãå®¶ ã¢ã¤ã³ã³ãã®ç»åæ¤ç´¢çµæ">
              <a:extLst>
                <a:ext uri="{FF2B5EF4-FFF2-40B4-BE49-F238E27FC236}">
                  <a16:creationId xmlns:a16="http://schemas.microsoft.com/office/drawing/2014/main" id="{CA375702-022B-4BFA-977F-D5EE7C16999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056" t="13592" r="11082" b="14065"/>
            <a:stretch/>
          </p:blipFill>
          <p:spPr bwMode="auto">
            <a:xfrm>
              <a:off x="7003419" y="1746937"/>
              <a:ext cx="652556" cy="65138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0" descr="é¢é£ç»å">
              <a:extLst>
                <a:ext uri="{FF2B5EF4-FFF2-40B4-BE49-F238E27FC236}">
                  <a16:creationId xmlns:a16="http://schemas.microsoft.com/office/drawing/2014/main" id="{180327FD-ABCB-4492-B446-EAAC0548F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0171" y="2240870"/>
              <a:ext cx="619221" cy="640128"/>
            </a:xfrm>
            <a:prstGeom prst="rect">
              <a:avLst/>
            </a:prstGeom>
            <a:noFill/>
            <a:extLst>
              <a:ext uri="{909E8E84-426E-40DD-AFC4-6F175D3DCCD1}">
                <a14:hiddenFill xmlns:a14="http://schemas.microsoft.com/office/drawing/2010/main">
                  <a:solidFill>
                    <a:srgbClr val="FFFFFF"/>
                  </a:solidFill>
                </a14:hiddenFill>
              </a:ext>
            </a:extLst>
          </p:spPr>
        </p:pic>
        <p:sp>
          <p:nvSpPr>
            <p:cNvPr id="84" name="テキスト ボックス 83">
              <a:extLst>
                <a:ext uri="{FF2B5EF4-FFF2-40B4-BE49-F238E27FC236}">
                  <a16:creationId xmlns:a16="http://schemas.microsoft.com/office/drawing/2014/main" id="{8B6A7D0C-C933-4632-9E99-2EB21F18C071}"/>
                </a:ext>
              </a:extLst>
            </p:cNvPr>
            <p:cNvSpPr txBox="1"/>
            <p:nvPr/>
          </p:nvSpPr>
          <p:spPr bwMode="white">
            <a:xfrm>
              <a:off x="5755631" y="2878215"/>
              <a:ext cx="1126229" cy="276020"/>
            </a:xfrm>
            <a:prstGeom prst="rect">
              <a:avLst/>
            </a:prstGeom>
            <a:solidFill>
              <a:schemeClr val="bg1"/>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n-cs"/>
                </a:rPr>
                <a:t>スキルのシェア</a:t>
              </a:r>
              <a:endParaRPr kumimoji="1" lang="en-US" altLang="ja-JP" sz="7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n-cs"/>
              </a:endParaRPr>
            </a:p>
          </p:txBody>
        </p:sp>
        <p:sp>
          <p:nvSpPr>
            <p:cNvPr id="85" name="テキスト ボックス 84">
              <a:extLst>
                <a:ext uri="{FF2B5EF4-FFF2-40B4-BE49-F238E27FC236}">
                  <a16:creationId xmlns:a16="http://schemas.microsoft.com/office/drawing/2014/main" id="{744A3775-8127-47BA-9343-274B210A8732}"/>
                </a:ext>
              </a:extLst>
            </p:cNvPr>
            <p:cNvSpPr txBox="1"/>
            <p:nvPr/>
          </p:nvSpPr>
          <p:spPr>
            <a:xfrm>
              <a:off x="6087567" y="3793045"/>
              <a:ext cx="1112723" cy="221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00B050"/>
                  </a:solidFill>
                  <a:latin typeface="メイリオ" panose="020B0604030504040204" pitchFamily="50" charset="-128"/>
                  <a:ea typeface="メイリオ" panose="020B0604030504040204" pitchFamily="50" charset="-128"/>
                </a:rPr>
                <a:t>移動の</a:t>
              </a:r>
              <a:r>
                <a:rPr kumimoji="1" lang="ja-JP" altLang="en-US" sz="7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n-cs"/>
                </a:rPr>
                <a:t>シェア</a:t>
              </a:r>
            </a:p>
          </p:txBody>
        </p:sp>
        <p:pic>
          <p:nvPicPr>
            <p:cNvPr id="86" name="Picture 28" descr="ãæ¡æ ã¢ã¤ã³ã³ãã®ç»åæ¤ç´¢çµæ">
              <a:extLst>
                <a:ext uri="{FF2B5EF4-FFF2-40B4-BE49-F238E27FC236}">
                  <a16:creationId xmlns:a16="http://schemas.microsoft.com/office/drawing/2014/main" id="{7FBABA29-2124-4599-9F72-43DAE134DE2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3722" t="20644" r="10875" b="22522"/>
            <a:stretch/>
          </p:blipFill>
          <p:spPr bwMode="auto">
            <a:xfrm>
              <a:off x="6876255" y="2688444"/>
              <a:ext cx="925997" cy="749866"/>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a:extLst>
                <a:ext uri="{FF2B5EF4-FFF2-40B4-BE49-F238E27FC236}">
                  <a16:creationId xmlns:a16="http://schemas.microsoft.com/office/drawing/2014/main" id="{5B8C0F2A-713C-4775-AF0C-73AA01D7E4AE}"/>
                </a:ext>
              </a:extLst>
            </p:cNvPr>
            <p:cNvSpPr txBox="1"/>
            <p:nvPr/>
          </p:nvSpPr>
          <p:spPr>
            <a:xfrm>
              <a:off x="7511947" y="3798348"/>
              <a:ext cx="1098107" cy="2760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00B050"/>
                  </a:solidFill>
                  <a:latin typeface="メイリオ" panose="020B0604030504040204" pitchFamily="50" charset="-128"/>
                  <a:ea typeface="メイリオ" panose="020B0604030504040204" pitchFamily="50" charset="-128"/>
                </a:rPr>
                <a:t>お金</a:t>
              </a:r>
              <a:r>
                <a:rPr kumimoji="1" lang="ja-JP" altLang="en-US" sz="7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n-cs"/>
                </a:rPr>
                <a:t>のシェア</a:t>
              </a:r>
            </a:p>
          </p:txBody>
        </p:sp>
        <p:pic>
          <p:nvPicPr>
            <p:cNvPr id="89" name="Picture 8" descr="ãT ã·ã£ã ã¢ã¤ã³ã³ãã®ç»åæ¤ç´¢çµæ">
              <a:extLst>
                <a:ext uri="{FF2B5EF4-FFF2-40B4-BE49-F238E27FC236}">
                  <a16:creationId xmlns:a16="http://schemas.microsoft.com/office/drawing/2014/main" id="{11EEBD2D-9E83-49AC-AEF8-9314D6822F6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518" t="13674" r="9048" b="15541"/>
            <a:stretch/>
          </p:blipFill>
          <p:spPr bwMode="auto">
            <a:xfrm>
              <a:off x="7891227" y="2287552"/>
              <a:ext cx="677216" cy="56572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ãè»ãã¢ã¤ã³ã³ãã®ç»åæ¤ç´¢çµæ">
              <a:extLst>
                <a:ext uri="{FF2B5EF4-FFF2-40B4-BE49-F238E27FC236}">
                  <a16:creationId xmlns:a16="http://schemas.microsoft.com/office/drawing/2014/main" id="{35749A07-2DE6-46C8-AF9F-E3EBC22763B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2848" t="25662" r="26750" b="32576"/>
            <a:stretch/>
          </p:blipFill>
          <p:spPr bwMode="auto">
            <a:xfrm>
              <a:off x="6341248" y="3277027"/>
              <a:ext cx="607014" cy="521324"/>
            </a:xfrm>
            <a:prstGeom prst="rect">
              <a:avLst/>
            </a:prstGeom>
            <a:noFill/>
            <a:extLst>
              <a:ext uri="{909E8E84-426E-40DD-AFC4-6F175D3DCCD1}">
                <a14:hiddenFill xmlns:a14="http://schemas.microsoft.com/office/drawing/2010/main">
                  <a:solidFill>
                    <a:srgbClr val="FFFFFF"/>
                  </a:solidFill>
                </a14:hiddenFill>
              </a:ext>
            </a:extLst>
          </p:spPr>
        </p:pic>
        <p:sp>
          <p:nvSpPr>
            <p:cNvPr id="91" name="テキスト ボックス 90">
              <a:extLst>
                <a:ext uri="{FF2B5EF4-FFF2-40B4-BE49-F238E27FC236}">
                  <a16:creationId xmlns:a16="http://schemas.microsoft.com/office/drawing/2014/main" id="{A7E329A5-4F77-44F8-BAE1-ACE2D36BCF96}"/>
                </a:ext>
              </a:extLst>
            </p:cNvPr>
            <p:cNvSpPr txBox="1"/>
            <p:nvPr/>
          </p:nvSpPr>
          <p:spPr>
            <a:xfrm>
              <a:off x="6588222" y="1584533"/>
              <a:ext cx="1454781" cy="2000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00B050"/>
                  </a:solidFill>
                  <a:latin typeface="メイリオ" panose="020B0604030504040204" pitchFamily="50" charset="-128"/>
                  <a:ea typeface="メイリオ" panose="020B0604030504040204" pitchFamily="50" charset="-128"/>
                </a:rPr>
                <a:t>空間</a:t>
              </a:r>
              <a:r>
                <a:rPr kumimoji="1" lang="ja-JP" altLang="en-US" sz="7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n-cs"/>
                </a:rPr>
                <a:t>のシェア</a:t>
              </a:r>
            </a:p>
          </p:txBody>
        </p:sp>
        <p:sp>
          <p:nvSpPr>
            <p:cNvPr id="88" name="テキスト ボックス 87">
              <a:extLst>
                <a:ext uri="{FF2B5EF4-FFF2-40B4-BE49-F238E27FC236}">
                  <a16:creationId xmlns:a16="http://schemas.microsoft.com/office/drawing/2014/main" id="{58D04A94-8C3A-4070-8095-84E7A0F3237D}"/>
                </a:ext>
              </a:extLst>
            </p:cNvPr>
            <p:cNvSpPr txBox="1"/>
            <p:nvPr/>
          </p:nvSpPr>
          <p:spPr bwMode="white">
            <a:xfrm>
              <a:off x="7748482" y="2843655"/>
              <a:ext cx="1098106" cy="276020"/>
            </a:xfrm>
            <a:prstGeom prst="rect">
              <a:avLst/>
            </a:prstGeom>
            <a:solidFill>
              <a:schemeClr val="bg1"/>
            </a:solidFill>
            <a:ln>
              <a:no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n-cs"/>
                </a:rPr>
                <a:t>モノのシェア</a:t>
              </a:r>
            </a:p>
          </p:txBody>
        </p:sp>
        <p:pic>
          <p:nvPicPr>
            <p:cNvPr id="92" name="Picture 6" descr="ããé ã¢ã¤ã³ã³ãã®ç»åæ¤ç´¢çµæ">
              <a:extLst>
                <a:ext uri="{FF2B5EF4-FFF2-40B4-BE49-F238E27FC236}">
                  <a16:creationId xmlns:a16="http://schemas.microsoft.com/office/drawing/2014/main" id="{F50ED75C-E516-4BD7-9C4E-9D4F94A11AB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633" t="6788" r="14905" b="10155"/>
            <a:stretch/>
          </p:blipFill>
          <p:spPr bwMode="auto">
            <a:xfrm>
              <a:off x="7767912" y="3277027"/>
              <a:ext cx="548503" cy="521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グループ化 92">
            <a:extLst>
              <a:ext uri="{FF2B5EF4-FFF2-40B4-BE49-F238E27FC236}">
                <a16:creationId xmlns:a16="http://schemas.microsoft.com/office/drawing/2014/main" id="{3146FC46-4601-4D6A-8186-347CBEF1B3C7}"/>
              </a:ext>
            </a:extLst>
          </p:cNvPr>
          <p:cNvGrpSpPr/>
          <p:nvPr/>
        </p:nvGrpSpPr>
        <p:grpSpPr>
          <a:xfrm>
            <a:off x="3590327" y="5064786"/>
            <a:ext cx="2140415" cy="1529428"/>
            <a:chOff x="5020529" y="3686644"/>
            <a:chExt cx="3871951" cy="2766692"/>
          </a:xfrm>
        </p:grpSpPr>
        <p:pic>
          <p:nvPicPr>
            <p:cNvPr id="94" name="Picture 6" descr="M:\☆03 特区推進班\02 シェアサイクル\11_広報周知\99_広報用素材\海浜幕張駅前.jpg">
              <a:extLst>
                <a:ext uri="{FF2B5EF4-FFF2-40B4-BE49-F238E27FC236}">
                  <a16:creationId xmlns:a16="http://schemas.microsoft.com/office/drawing/2014/main" id="{F2F5608E-C0E3-44A8-A911-E56603ED390C}"/>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020529" y="3686644"/>
              <a:ext cx="3871951" cy="276669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M:\☆02 特区調整班\12 シェアサイクル\10_広報周知\01_市政だより\180206 OS素材提供\HELLOCYCLINGロゴ\hellologo.png">
              <a:extLst>
                <a:ext uri="{FF2B5EF4-FFF2-40B4-BE49-F238E27FC236}">
                  <a16:creationId xmlns:a16="http://schemas.microsoft.com/office/drawing/2014/main" id="{4DFA388C-09D9-499F-B780-10050E294D31}"/>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4723" t="14661" r="14162" b="14045"/>
            <a:stretch/>
          </p:blipFill>
          <p:spPr bwMode="auto">
            <a:xfrm>
              <a:off x="7783649" y="3773025"/>
              <a:ext cx="936172" cy="80341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9" name="グラフ 58">
            <a:extLst>
              <a:ext uri="{FF2B5EF4-FFF2-40B4-BE49-F238E27FC236}">
                <a16:creationId xmlns:a16="http://schemas.microsoft.com/office/drawing/2014/main" id="{248BE76D-E5D2-4D89-B0A2-439D539C88D4}"/>
              </a:ext>
            </a:extLst>
          </p:cNvPr>
          <p:cNvGraphicFramePr>
            <a:graphicFrameLocks/>
          </p:cNvGraphicFramePr>
          <p:nvPr>
            <p:extLst/>
          </p:nvPr>
        </p:nvGraphicFramePr>
        <p:xfrm>
          <a:off x="6079407" y="4903625"/>
          <a:ext cx="2769310" cy="1856107"/>
        </p:xfrm>
        <a:graphic>
          <a:graphicData uri="http://schemas.openxmlformats.org/drawingml/2006/chart">
            <c:chart xmlns:c="http://schemas.openxmlformats.org/drawingml/2006/chart" xmlns:r="http://schemas.openxmlformats.org/officeDocument/2006/relationships" r:id="rId16"/>
          </a:graphicData>
        </a:graphic>
      </p:graphicFrame>
      <p:grpSp>
        <p:nvGrpSpPr>
          <p:cNvPr id="52" name="グループ化 51">
            <a:extLst>
              <a:ext uri="{FF2B5EF4-FFF2-40B4-BE49-F238E27FC236}">
                <a16:creationId xmlns:a16="http://schemas.microsoft.com/office/drawing/2014/main" id="{08D09825-CCB0-4988-8290-769D477F7357}"/>
              </a:ext>
            </a:extLst>
          </p:cNvPr>
          <p:cNvGrpSpPr/>
          <p:nvPr/>
        </p:nvGrpSpPr>
        <p:grpSpPr>
          <a:xfrm>
            <a:off x="7056276" y="43993"/>
            <a:ext cx="2016224" cy="499433"/>
            <a:chOff x="7056276" y="43993"/>
            <a:chExt cx="2016224" cy="499433"/>
          </a:xfrm>
        </p:grpSpPr>
        <p:pic>
          <p:nvPicPr>
            <p:cNvPr id="53" name="図 52">
              <a:extLst>
                <a:ext uri="{FF2B5EF4-FFF2-40B4-BE49-F238E27FC236}">
                  <a16:creationId xmlns:a16="http://schemas.microsoft.com/office/drawing/2014/main" id="{FF272D23-726A-4CB3-9421-F1231D6ACAC0}"/>
                </a:ext>
              </a:extLst>
            </p:cNvPr>
            <p:cNvPicPr preferRelativeResize="0">
              <a:picLocks noChangeAspect="1"/>
            </p:cNvPicPr>
            <p:nvPr/>
          </p:nvPicPr>
          <p:blipFill>
            <a:blip r:embed="rId17"/>
            <a:stretch>
              <a:fillRect/>
            </a:stretch>
          </p:blipFill>
          <p:spPr>
            <a:xfrm>
              <a:off x="7056276" y="47830"/>
              <a:ext cx="485349" cy="495596"/>
            </a:xfrm>
            <a:prstGeom prst="rect">
              <a:avLst/>
            </a:prstGeom>
          </p:spPr>
        </p:pic>
        <p:pic>
          <p:nvPicPr>
            <p:cNvPr id="54" name="図 53">
              <a:extLst>
                <a:ext uri="{FF2B5EF4-FFF2-40B4-BE49-F238E27FC236}">
                  <a16:creationId xmlns:a16="http://schemas.microsoft.com/office/drawing/2014/main" id="{77406C4E-2667-457B-93A9-ED91778EB62A}"/>
                </a:ext>
              </a:extLst>
            </p:cNvPr>
            <p:cNvPicPr>
              <a:picLocks noChangeAspect="1"/>
            </p:cNvPicPr>
            <p:nvPr/>
          </p:nvPicPr>
          <p:blipFill>
            <a:blip r:embed="rId18"/>
            <a:stretch>
              <a:fillRect/>
            </a:stretch>
          </p:blipFill>
          <p:spPr>
            <a:xfrm>
              <a:off x="7524328" y="381005"/>
              <a:ext cx="925501" cy="129193"/>
            </a:xfrm>
            <a:prstGeom prst="rect">
              <a:avLst/>
            </a:prstGeom>
          </p:spPr>
        </p:pic>
        <p:pic>
          <p:nvPicPr>
            <p:cNvPr id="55" name="図 54">
              <a:extLst>
                <a:ext uri="{FF2B5EF4-FFF2-40B4-BE49-F238E27FC236}">
                  <a16:creationId xmlns:a16="http://schemas.microsoft.com/office/drawing/2014/main" id="{F65A89C1-40CA-49E0-B8B7-94B5FAB1234C}"/>
                </a:ext>
              </a:extLst>
            </p:cNvPr>
            <p:cNvPicPr preferRelativeResize="0">
              <a:picLocks noChangeAspect="1"/>
            </p:cNvPicPr>
            <p:nvPr/>
          </p:nvPicPr>
          <p:blipFill>
            <a:blip r:embed="rId19"/>
            <a:stretch>
              <a:fillRect/>
            </a:stretch>
          </p:blipFill>
          <p:spPr>
            <a:xfrm>
              <a:off x="7560332" y="89450"/>
              <a:ext cx="893321" cy="276732"/>
            </a:xfrm>
            <a:prstGeom prst="rect">
              <a:avLst/>
            </a:prstGeom>
          </p:spPr>
        </p:pic>
        <p:pic>
          <p:nvPicPr>
            <p:cNvPr id="56" name="図 55">
              <a:extLst>
                <a:ext uri="{FF2B5EF4-FFF2-40B4-BE49-F238E27FC236}">
                  <a16:creationId xmlns:a16="http://schemas.microsoft.com/office/drawing/2014/main" id="{347E5CF5-15BA-4D5F-8713-9C0412896826}"/>
                </a:ext>
              </a:extLst>
            </p:cNvPr>
            <p:cNvPicPr>
              <a:picLocks noChangeAspect="1"/>
            </p:cNvPicPr>
            <p:nvPr/>
          </p:nvPicPr>
          <p:blipFill>
            <a:blip r:embed="rId20"/>
            <a:stretch>
              <a:fillRect/>
            </a:stretch>
          </p:blipFill>
          <p:spPr>
            <a:xfrm>
              <a:off x="8496436" y="43993"/>
              <a:ext cx="576064" cy="499433"/>
            </a:xfrm>
            <a:prstGeom prst="rect">
              <a:avLst/>
            </a:prstGeom>
          </p:spPr>
        </p:pic>
      </p:grpSp>
    </p:spTree>
    <p:extLst>
      <p:ext uri="{BB962C8B-B14F-4D97-AF65-F5344CB8AC3E}">
        <p14:creationId xmlns:p14="http://schemas.microsoft.com/office/powerpoint/2010/main" val="18196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4"/>
          <p:cNvSpPr>
            <a:spLocks noChangeArrowheads="1"/>
          </p:cNvSpPr>
          <p:nvPr/>
        </p:nvSpPr>
        <p:spPr bwMode="auto">
          <a:xfrm>
            <a:off x="213406" y="298422"/>
            <a:ext cx="789320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sp>
        <p:nvSpPr>
          <p:cNvPr id="13" name="正方形/長方形 12"/>
          <p:cNvSpPr/>
          <p:nvPr/>
        </p:nvSpPr>
        <p:spPr>
          <a:xfrm>
            <a:off x="107504" y="1026"/>
            <a:ext cx="8962629" cy="751242"/>
          </a:xfrm>
          <a:prstGeom prst="rect">
            <a:avLst/>
          </a:prstGeom>
          <a:solidFill>
            <a:schemeClr val="bg1"/>
          </a:solid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318FB7E5-46AF-40AE-B355-E9804C21E29B}"/>
              </a:ext>
            </a:extLst>
          </p:cNvPr>
          <p:cNvGrpSpPr/>
          <p:nvPr/>
        </p:nvGrpSpPr>
        <p:grpSpPr>
          <a:xfrm>
            <a:off x="-14830" y="-53424"/>
            <a:ext cx="9087330" cy="630450"/>
            <a:chOff x="-14830" y="-53424"/>
            <a:chExt cx="9087330" cy="630450"/>
          </a:xfrm>
        </p:grpSpPr>
        <p:sp>
          <p:nvSpPr>
            <p:cNvPr id="62" name="正方形/長方形 61">
              <a:extLst>
                <a:ext uri="{FF2B5EF4-FFF2-40B4-BE49-F238E27FC236}">
                  <a16:creationId xmlns:a16="http://schemas.microsoft.com/office/drawing/2014/main" id="{EC38CE73-FF45-4E9A-8DCC-4B1305F0C835}"/>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タイトル 1">
              <a:extLst>
                <a:ext uri="{FF2B5EF4-FFF2-40B4-BE49-F238E27FC236}">
                  <a16:creationId xmlns:a16="http://schemas.microsoft.com/office/drawing/2014/main" id="{71A26684-8C09-4791-8174-976FE19419DD}"/>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国家戦略特区等を活用した実証など</a:t>
              </a:r>
            </a:p>
          </p:txBody>
        </p:sp>
        <p:grpSp>
          <p:nvGrpSpPr>
            <p:cNvPr id="64" name="グループ化 63">
              <a:extLst>
                <a:ext uri="{FF2B5EF4-FFF2-40B4-BE49-F238E27FC236}">
                  <a16:creationId xmlns:a16="http://schemas.microsoft.com/office/drawing/2014/main" id="{7C81F6E8-2A56-47D3-B193-527E31336A58}"/>
                </a:ext>
              </a:extLst>
            </p:cNvPr>
            <p:cNvGrpSpPr/>
            <p:nvPr/>
          </p:nvGrpSpPr>
          <p:grpSpPr>
            <a:xfrm>
              <a:off x="7056276" y="43993"/>
              <a:ext cx="2016224" cy="499433"/>
              <a:chOff x="7056276" y="43993"/>
              <a:chExt cx="2016224" cy="499433"/>
            </a:xfrm>
          </p:grpSpPr>
          <p:pic>
            <p:nvPicPr>
              <p:cNvPr id="66" name="図 65">
                <a:extLst>
                  <a:ext uri="{FF2B5EF4-FFF2-40B4-BE49-F238E27FC236}">
                    <a16:creationId xmlns:a16="http://schemas.microsoft.com/office/drawing/2014/main" id="{B4D08438-7EFC-492A-857F-03341A3B0C59}"/>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67" name="図 66">
                <a:extLst>
                  <a:ext uri="{FF2B5EF4-FFF2-40B4-BE49-F238E27FC236}">
                    <a16:creationId xmlns:a16="http://schemas.microsoft.com/office/drawing/2014/main" id="{4945F8B6-992A-4606-B301-9D8C3D27088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70" name="図 69">
                <a:extLst>
                  <a:ext uri="{FF2B5EF4-FFF2-40B4-BE49-F238E27FC236}">
                    <a16:creationId xmlns:a16="http://schemas.microsoft.com/office/drawing/2014/main" id="{3EE60A25-618D-4B72-9CE3-3B73484DD321}"/>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78" name="図 77">
                <a:extLst>
                  <a:ext uri="{FF2B5EF4-FFF2-40B4-BE49-F238E27FC236}">
                    <a16:creationId xmlns:a16="http://schemas.microsoft.com/office/drawing/2014/main" id="{7521829A-819C-4635-B6FB-1C90CAC9B2C2}"/>
                  </a:ext>
                </a:extLst>
              </p:cNvPr>
              <p:cNvPicPr>
                <a:picLocks noChangeAspect="1"/>
              </p:cNvPicPr>
              <p:nvPr/>
            </p:nvPicPr>
            <p:blipFill>
              <a:blip r:embed="rId5"/>
              <a:stretch>
                <a:fillRect/>
              </a:stretch>
            </p:blipFill>
            <p:spPr>
              <a:xfrm>
                <a:off x="8496436" y="43993"/>
                <a:ext cx="576064" cy="499433"/>
              </a:xfrm>
              <a:prstGeom prst="rect">
                <a:avLst/>
              </a:prstGeom>
            </p:spPr>
          </p:pic>
        </p:grpSp>
      </p:grpSp>
      <p:grpSp>
        <p:nvGrpSpPr>
          <p:cNvPr id="68" name="グループ化 67">
            <a:extLst>
              <a:ext uri="{FF2B5EF4-FFF2-40B4-BE49-F238E27FC236}">
                <a16:creationId xmlns:a16="http://schemas.microsoft.com/office/drawing/2014/main" id="{5A088809-56CC-43E7-B23F-7E61A9C3BD90}"/>
              </a:ext>
            </a:extLst>
          </p:cNvPr>
          <p:cNvGrpSpPr>
            <a:grpSpLocks noChangeAspect="1"/>
          </p:cNvGrpSpPr>
          <p:nvPr/>
        </p:nvGrpSpPr>
        <p:grpSpPr>
          <a:xfrm>
            <a:off x="107504" y="1655216"/>
            <a:ext cx="8856000" cy="4914161"/>
            <a:chOff x="0" y="100940"/>
            <a:chExt cx="5617029" cy="3117273"/>
          </a:xfrm>
        </p:grpSpPr>
        <p:pic>
          <p:nvPicPr>
            <p:cNvPr id="72" name="図 71" descr="M:\☆01 国家戦略特区全般\92 来訪企業等対応\★説明資料\290927 【推進班】追加資料（案）……再度地図差し替え\画像データ……千葉市認定道路網図\【トリミング】宅配構想（千葉市認定道路網図）.png">
              <a:extLst>
                <a:ext uri="{FF2B5EF4-FFF2-40B4-BE49-F238E27FC236}">
                  <a16:creationId xmlns:a16="http://schemas.microsoft.com/office/drawing/2014/main" id="{F2F046BF-5A38-430C-804A-7B603FA6069A}"/>
                </a:ext>
              </a:extLst>
            </p:cNvPr>
            <p:cNvPicPr>
              <a:picLocks noChangeAspect="1"/>
            </p:cNvPicPr>
            <p:nvPr/>
          </p:nvPicPr>
          <p:blipFill rotWithShape="1">
            <a:blip r:embed="rId6">
              <a:extLst>
                <a:ext uri="{28A0092B-C50C-407E-A947-70E740481C1C}">
                  <a14:useLocalDpi xmlns:a14="http://schemas.microsoft.com/office/drawing/2010/main" val="0"/>
                </a:ext>
              </a:extLst>
            </a:blip>
            <a:srcRect t="8122"/>
            <a:stretch/>
          </p:blipFill>
          <p:spPr bwMode="auto">
            <a:xfrm>
              <a:off x="5938" y="260914"/>
              <a:ext cx="5611091" cy="2951361"/>
            </a:xfrm>
            <a:prstGeom prst="rect">
              <a:avLst/>
            </a:prstGeom>
            <a:noFill/>
            <a:ln>
              <a:noFill/>
            </a:ln>
          </p:spPr>
        </p:pic>
        <p:sp>
          <p:nvSpPr>
            <p:cNvPr id="73" name="フリーフォーム 32">
              <a:extLst>
                <a:ext uri="{FF2B5EF4-FFF2-40B4-BE49-F238E27FC236}">
                  <a16:creationId xmlns:a16="http://schemas.microsoft.com/office/drawing/2014/main" id="{60A0A0AF-FB95-49BC-BFE2-F68811855073}"/>
                </a:ext>
              </a:extLst>
            </p:cNvPr>
            <p:cNvSpPr/>
            <p:nvPr/>
          </p:nvSpPr>
          <p:spPr>
            <a:xfrm>
              <a:off x="0" y="100940"/>
              <a:ext cx="5165767" cy="3117273"/>
            </a:xfrm>
            <a:custGeom>
              <a:avLst/>
              <a:gdLst>
                <a:gd name="connsiteX0" fmla="*/ 0 w 5165767"/>
                <a:gd name="connsiteY0" fmla="*/ 3022270 h 3117273"/>
                <a:gd name="connsiteX1" fmla="*/ 855024 w 5165767"/>
                <a:gd name="connsiteY1" fmla="*/ 2363190 h 3117273"/>
                <a:gd name="connsiteX2" fmla="*/ 17813 w 5165767"/>
                <a:gd name="connsiteY2" fmla="*/ 1555668 h 3117273"/>
                <a:gd name="connsiteX3" fmla="*/ 124691 w 5165767"/>
                <a:gd name="connsiteY3" fmla="*/ 1264722 h 3117273"/>
                <a:gd name="connsiteX4" fmla="*/ 480951 w 5165767"/>
                <a:gd name="connsiteY4" fmla="*/ 950026 h 3117273"/>
                <a:gd name="connsiteX5" fmla="*/ 896587 w 5165767"/>
                <a:gd name="connsiteY5" fmla="*/ 890650 h 3117273"/>
                <a:gd name="connsiteX6" fmla="*/ 1175657 w 5165767"/>
                <a:gd name="connsiteY6" fmla="*/ 771896 h 3117273"/>
                <a:gd name="connsiteX7" fmla="*/ 1092530 w 5165767"/>
                <a:gd name="connsiteY7" fmla="*/ 581891 h 3117273"/>
                <a:gd name="connsiteX8" fmla="*/ 1062842 w 5165767"/>
                <a:gd name="connsiteY8" fmla="*/ 570016 h 3117273"/>
                <a:gd name="connsiteX9" fmla="*/ 457200 w 5165767"/>
                <a:gd name="connsiteY9" fmla="*/ 765959 h 3117273"/>
                <a:gd name="connsiteX10" fmla="*/ 439387 w 5165767"/>
                <a:gd name="connsiteY10" fmla="*/ 736270 h 3117273"/>
                <a:gd name="connsiteX11" fmla="*/ 605642 w 5165767"/>
                <a:gd name="connsiteY11" fmla="*/ 570016 h 3117273"/>
                <a:gd name="connsiteX12" fmla="*/ 742208 w 5165767"/>
                <a:gd name="connsiteY12" fmla="*/ 558140 h 3117273"/>
                <a:gd name="connsiteX13" fmla="*/ 1122219 w 5165767"/>
                <a:gd name="connsiteY13" fmla="*/ 136566 h 3117273"/>
                <a:gd name="connsiteX14" fmla="*/ 1377538 w 5165767"/>
                <a:gd name="connsiteY14" fmla="*/ 659081 h 3117273"/>
                <a:gd name="connsiteX15" fmla="*/ 1472541 w 5165767"/>
                <a:gd name="connsiteY15" fmla="*/ 504701 h 3117273"/>
                <a:gd name="connsiteX16" fmla="*/ 1644733 w 5165767"/>
                <a:gd name="connsiteY16" fmla="*/ 219694 h 3117273"/>
                <a:gd name="connsiteX17" fmla="*/ 1745673 w 5165767"/>
                <a:gd name="connsiteY17" fmla="*/ 124691 h 3117273"/>
                <a:gd name="connsiteX18" fmla="*/ 1739735 w 5165767"/>
                <a:gd name="connsiteY18" fmla="*/ 154379 h 3117273"/>
                <a:gd name="connsiteX19" fmla="*/ 1650670 w 5165767"/>
                <a:gd name="connsiteY19" fmla="*/ 237507 h 3117273"/>
                <a:gd name="connsiteX20" fmla="*/ 1585356 w 5165767"/>
                <a:gd name="connsiteY20" fmla="*/ 641268 h 3117273"/>
                <a:gd name="connsiteX21" fmla="*/ 2392878 w 5165767"/>
                <a:gd name="connsiteY21" fmla="*/ 742208 h 3117273"/>
                <a:gd name="connsiteX22" fmla="*/ 2375065 w 5165767"/>
                <a:gd name="connsiteY22" fmla="*/ 564078 h 3117273"/>
                <a:gd name="connsiteX23" fmla="*/ 2095995 w 5165767"/>
                <a:gd name="connsiteY23" fmla="*/ 486888 h 3117273"/>
                <a:gd name="connsiteX24" fmla="*/ 2078182 w 5165767"/>
                <a:gd name="connsiteY24" fmla="*/ 332509 h 3117273"/>
                <a:gd name="connsiteX25" fmla="*/ 2369128 w 5165767"/>
                <a:gd name="connsiteY25" fmla="*/ 397824 h 3117273"/>
                <a:gd name="connsiteX26" fmla="*/ 2339439 w 5165767"/>
                <a:gd name="connsiteY26" fmla="*/ 201881 h 3117273"/>
                <a:gd name="connsiteX27" fmla="*/ 2072244 w 5165767"/>
                <a:gd name="connsiteY27" fmla="*/ 142504 h 3117273"/>
                <a:gd name="connsiteX28" fmla="*/ 1923803 w 5165767"/>
                <a:gd name="connsiteY28" fmla="*/ 231569 h 3117273"/>
                <a:gd name="connsiteX29" fmla="*/ 1787237 w 5165767"/>
                <a:gd name="connsiteY29" fmla="*/ 201881 h 3117273"/>
                <a:gd name="connsiteX30" fmla="*/ 1781299 w 5165767"/>
                <a:gd name="connsiteY30" fmla="*/ 95003 h 3117273"/>
                <a:gd name="connsiteX31" fmla="*/ 1882239 w 5165767"/>
                <a:gd name="connsiteY31" fmla="*/ 95003 h 3117273"/>
                <a:gd name="connsiteX32" fmla="*/ 2208811 w 5165767"/>
                <a:gd name="connsiteY32" fmla="*/ 89065 h 3117273"/>
                <a:gd name="connsiteX33" fmla="*/ 2232561 w 5165767"/>
                <a:gd name="connsiteY33" fmla="*/ 0 h 3117273"/>
                <a:gd name="connsiteX34" fmla="*/ 2654135 w 5165767"/>
                <a:gd name="connsiteY34" fmla="*/ 124691 h 3117273"/>
                <a:gd name="connsiteX35" fmla="*/ 2582883 w 5165767"/>
                <a:gd name="connsiteY35" fmla="*/ 326572 h 3117273"/>
                <a:gd name="connsiteX36" fmla="*/ 2885704 w 5165767"/>
                <a:gd name="connsiteY36" fmla="*/ 469076 h 3117273"/>
                <a:gd name="connsiteX37" fmla="*/ 2897580 w 5165767"/>
                <a:gd name="connsiteY37" fmla="*/ 605642 h 3117273"/>
                <a:gd name="connsiteX38" fmla="*/ 2594759 w 5165767"/>
                <a:gd name="connsiteY38" fmla="*/ 641268 h 3117273"/>
                <a:gd name="connsiteX39" fmla="*/ 2642260 w 5165767"/>
                <a:gd name="connsiteY39" fmla="*/ 1074717 h 3117273"/>
                <a:gd name="connsiteX40" fmla="*/ 3301341 w 5165767"/>
                <a:gd name="connsiteY40" fmla="*/ 967839 h 3117273"/>
                <a:gd name="connsiteX41" fmla="*/ 3319154 w 5165767"/>
                <a:gd name="connsiteY41" fmla="*/ 1098468 h 3117273"/>
                <a:gd name="connsiteX42" fmla="*/ 3295403 w 5165767"/>
                <a:gd name="connsiteY42" fmla="*/ 1122218 h 3117273"/>
                <a:gd name="connsiteX43" fmla="*/ 3313216 w 5165767"/>
                <a:gd name="connsiteY43" fmla="*/ 1294411 h 3117273"/>
                <a:gd name="connsiteX44" fmla="*/ 3105398 w 5165767"/>
                <a:gd name="connsiteY44" fmla="*/ 1330037 h 3117273"/>
                <a:gd name="connsiteX45" fmla="*/ 2998520 w 5165767"/>
                <a:gd name="connsiteY45" fmla="*/ 1223159 h 3117273"/>
                <a:gd name="connsiteX46" fmla="*/ 2671948 w 5165767"/>
                <a:gd name="connsiteY46" fmla="*/ 1276598 h 3117273"/>
                <a:gd name="connsiteX47" fmla="*/ 2719450 w 5165767"/>
                <a:gd name="connsiteY47" fmla="*/ 1597231 h 3117273"/>
                <a:gd name="connsiteX48" fmla="*/ 3426032 w 5165767"/>
                <a:gd name="connsiteY48" fmla="*/ 1490353 h 3117273"/>
                <a:gd name="connsiteX49" fmla="*/ 3532909 w 5165767"/>
                <a:gd name="connsiteY49" fmla="*/ 1347850 h 3117273"/>
                <a:gd name="connsiteX50" fmla="*/ 3758541 w 5165767"/>
                <a:gd name="connsiteY50" fmla="*/ 1436914 h 3117273"/>
                <a:gd name="connsiteX51" fmla="*/ 3984172 w 5165767"/>
                <a:gd name="connsiteY51" fmla="*/ 1692234 h 3117273"/>
                <a:gd name="connsiteX52" fmla="*/ 3972296 w 5165767"/>
                <a:gd name="connsiteY52" fmla="*/ 1751611 h 3117273"/>
                <a:gd name="connsiteX53" fmla="*/ 4310743 w 5165767"/>
                <a:gd name="connsiteY53" fmla="*/ 2107870 h 3117273"/>
                <a:gd name="connsiteX54" fmla="*/ 5165767 w 5165767"/>
                <a:gd name="connsiteY54" fmla="*/ 3117273 h 3117273"/>
                <a:gd name="connsiteX55" fmla="*/ 11876 w 5165767"/>
                <a:gd name="connsiteY55" fmla="*/ 3117273 h 3117273"/>
                <a:gd name="connsiteX56" fmla="*/ 0 w 5165767"/>
                <a:gd name="connsiteY56" fmla="*/ 3022270 h 311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65767" h="3117273">
                  <a:moveTo>
                    <a:pt x="0" y="3022270"/>
                  </a:moveTo>
                  <a:lnTo>
                    <a:pt x="855024" y="2363190"/>
                  </a:lnTo>
                  <a:lnTo>
                    <a:pt x="17813" y="1555668"/>
                  </a:lnTo>
                  <a:lnTo>
                    <a:pt x="124691" y="1264722"/>
                  </a:lnTo>
                  <a:lnTo>
                    <a:pt x="480951" y="950026"/>
                  </a:lnTo>
                  <a:lnTo>
                    <a:pt x="896587" y="890650"/>
                  </a:lnTo>
                  <a:lnTo>
                    <a:pt x="1175657" y="771896"/>
                  </a:lnTo>
                  <a:lnTo>
                    <a:pt x="1092530" y="581891"/>
                  </a:lnTo>
                  <a:lnTo>
                    <a:pt x="1062842" y="570016"/>
                  </a:lnTo>
                  <a:lnTo>
                    <a:pt x="457200" y="765959"/>
                  </a:lnTo>
                  <a:lnTo>
                    <a:pt x="439387" y="736270"/>
                  </a:lnTo>
                  <a:lnTo>
                    <a:pt x="605642" y="570016"/>
                  </a:lnTo>
                  <a:lnTo>
                    <a:pt x="742208" y="558140"/>
                  </a:lnTo>
                  <a:lnTo>
                    <a:pt x="1122219" y="136566"/>
                  </a:lnTo>
                  <a:lnTo>
                    <a:pt x="1377538" y="659081"/>
                  </a:lnTo>
                  <a:lnTo>
                    <a:pt x="1472541" y="504701"/>
                  </a:lnTo>
                  <a:lnTo>
                    <a:pt x="1644733" y="219694"/>
                  </a:lnTo>
                  <a:lnTo>
                    <a:pt x="1745673" y="124691"/>
                  </a:lnTo>
                  <a:lnTo>
                    <a:pt x="1739735" y="154379"/>
                  </a:lnTo>
                  <a:lnTo>
                    <a:pt x="1650670" y="237507"/>
                  </a:lnTo>
                  <a:lnTo>
                    <a:pt x="1585356" y="641268"/>
                  </a:lnTo>
                  <a:lnTo>
                    <a:pt x="2392878" y="742208"/>
                  </a:lnTo>
                  <a:lnTo>
                    <a:pt x="2375065" y="564078"/>
                  </a:lnTo>
                  <a:lnTo>
                    <a:pt x="2095995" y="486888"/>
                  </a:lnTo>
                  <a:lnTo>
                    <a:pt x="2078182" y="332509"/>
                  </a:lnTo>
                  <a:lnTo>
                    <a:pt x="2369128" y="397824"/>
                  </a:lnTo>
                  <a:lnTo>
                    <a:pt x="2339439" y="201881"/>
                  </a:lnTo>
                  <a:lnTo>
                    <a:pt x="2072244" y="142504"/>
                  </a:lnTo>
                  <a:lnTo>
                    <a:pt x="1923803" y="231569"/>
                  </a:lnTo>
                  <a:lnTo>
                    <a:pt x="1787237" y="201881"/>
                  </a:lnTo>
                  <a:lnTo>
                    <a:pt x="1781299" y="95003"/>
                  </a:lnTo>
                  <a:lnTo>
                    <a:pt x="1882239" y="95003"/>
                  </a:lnTo>
                  <a:lnTo>
                    <a:pt x="2208811" y="89065"/>
                  </a:lnTo>
                  <a:lnTo>
                    <a:pt x="2232561" y="0"/>
                  </a:lnTo>
                  <a:lnTo>
                    <a:pt x="2654135" y="124691"/>
                  </a:lnTo>
                  <a:lnTo>
                    <a:pt x="2582883" y="326572"/>
                  </a:lnTo>
                  <a:lnTo>
                    <a:pt x="2885704" y="469076"/>
                  </a:lnTo>
                  <a:lnTo>
                    <a:pt x="2897580" y="605642"/>
                  </a:lnTo>
                  <a:lnTo>
                    <a:pt x="2594759" y="641268"/>
                  </a:lnTo>
                  <a:lnTo>
                    <a:pt x="2642260" y="1074717"/>
                  </a:lnTo>
                  <a:lnTo>
                    <a:pt x="3301341" y="967839"/>
                  </a:lnTo>
                  <a:lnTo>
                    <a:pt x="3319154" y="1098468"/>
                  </a:lnTo>
                  <a:lnTo>
                    <a:pt x="3295403" y="1122218"/>
                  </a:lnTo>
                  <a:lnTo>
                    <a:pt x="3313216" y="1294411"/>
                  </a:lnTo>
                  <a:lnTo>
                    <a:pt x="3105398" y="1330037"/>
                  </a:lnTo>
                  <a:lnTo>
                    <a:pt x="2998520" y="1223159"/>
                  </a:lnTo>
                  <a:lnTo>
                    <a:pt x="2671948" y="1276598"/>
                  </a:lnTo>
                  <a:lnTo>
                    <a:pt x="2719450" y="1597231"/>
                  </a:lnTo>
                  <a:lnTo>
                    <a:pt x="3426032" y="1490353"/>
                  </a:lnTo>
                  <a:lnTo>
                    <a:pt x="3532909" y="1347850"/>
                  </a:lnTo>
                  <a:lnTo>
                    <a:pt x="3758541" y="1436914"/>
                  </a:lnTo>
                  <a:lnTo>
                    <a:pt x="3984172" y="1692234"/>
                  </a:lnTo>
                  <a:lnTo>
                    <a:pt x="3972296" y="1751611"/>
                  </a:lnTo>
                  <a:lnTo>
                    <a:pt x="4310743" y="2107870"/>
                  </a:lnTo>
                  <a:lnTo>
                    <a:pt x="5165767" y="3117273"/>
                  </a:lnTo>
                  <a:lnTo>
                    <a:pt x="11876" y="3117273"/>
                  </a:lnTo>
                  <a:lnTo>
                    <a:pt x="0" y="3022270"/>
                  </a:lnTo>
                  <a:close/>
                </a:path>
              </a:pathLst>
            </a:cu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76" name="グループ化 75">
            <a:extLst>
              <a:ext uri="{FF2B5EF4-FFF2-40B4-BE49-F238E27FC236}">
                <a16:creationId xmlns:a16="http://schemas.microsoft.com/office/drawing/2014/main" id="{DC1F3889-FA7B-4C29-937B-3152851F69E0}"/>
              </a:ext>
            </a:extLst>
          </p:cNvPr>
          <p:cNvGrpSpPr/>
          <p:nvPr/>
        </p:nvGrpSpPr>
        <p:grpSpPr>
          <a:xfrm>
            <a:off x="6074974" y="3341708"/>
            <a:ext cx="2830721" cy="2802250"/>
            <a:chOff x="6074974" y="3441691"/>
            <a:chExt cx="2830721" cy="2802250"/>
          </a:xfrm>
        </p:grpSpPr>
        <p:sp>
          <p:nvSpPr>
            <p:cNvPr id="79" name="フリーフォーム 48">
              <a:extLst>
                <a:ext uri="{FF2B5EF4-FFF2-40B4-BE49-F238E27FC236}">
                  <a16:creationId xmlns:a16="http://schemas.microsoft.com/office/drawing/2014/main" id="{EB3C7116-2A0B-400B-A39C-DFE0F5DD68BC}"/>
                </a:ext>
              </a:extLst>
            </p:cNvPr>
            <p:cNvSpPr>
              <a:spLocks noChangeAspect="1"/>
            </p:cNvSpPr>
            <p:nvPr/>
          </p:nvSpPr>
          <p:spPr>
            <a:xfrm>
              <a:off x="6074974" y="3441691"/>
              <a:ext cx="2734595" cy="2671574"/>
            </a:xfrm>
            <a:custGeom>
              <a:avLst/>
              <a:gdLst>
                <a:gd name="connsiteX0" fmla="*/ 60325 w 1771650"/>
                <a:gd name="connsiteY0" fmla="*/ 0 h 1600200"/>
                <a:gd name="connsiteX1" fmla="*/ 9525 w 1771650"/>
                <a:gd name="connsiteY1" fmla="*/ 53975 h 1600200"/>
                <a:gd name="connsiteX2" fmla="*/ 0 w 1771650"/>
                <a:gd name="connsiteY2" fmla="*/ 76200 h 1600200"/>
                <a:gd name="connsiteX3" fmla="*/ 63500 w 1771650"/>
                <a:gd name="connsiteY3" fmla="*/ 130175 h 1600200"/>
                <a:gd name="connsiteX4" fmla="*/ 187325 w 1771650"/>
                <a:gd name="connsiteY4" fmla="*/ 222250 h 1600200"/>
                <a:gd name="connsiteX5" fmla="*/ 263525 w 1771650"/>
                <a:gd name="connsiteY5" fmla="*/ 260350 h 1600200"/>
                <a:gd name="connsiteX6" fmla="*/ 346075 w 1771650"/>
                <a:gd name="connsiteY6" fmla="*/ 330200 h 1600200"/>
                <a:gd name="connsiteX7" fmla="*/ 403225 w 1771650"/>
                <a:gd name="connsiteY7" fmla="*/ 387350 h 1600200"/>
                <a:gd name="connsiteX8" fmla="*/ 304800 w 1771650"/>
                <a:gd name="connsiteY8" fmla="*/ 514350 h 1600200"/>
                <a:gd name="connsiteX9" fmla="*/ 368300 w 1771650"/>
                <a:gd name="connsiteY9" fmla="*/ 558800 h 1600200"/>
                <a:gd name="connsiteX10" fmla="*/ 460375 w 1771650"/>
                <a:gd name="connsiteY10" fmla="*/ 660400 h 1600200"/>
                <a:gd name="connsiteX11" fmla="*/ 555625 w 1771650"/>
                <a:gd name="connsiteY11" fmla="*/ 742950 h 1600200"/>
                <a:gd name="connsiteX12" fmla="*/ 441325 w 1771650"/>
                <a:gd name="connsiteY12" fmla="*/ 866775 h 1600200"/>
                <a:gd name="connsiteX13" fmla="*/ 536575 w 1771650"/>
                <a:gd name="connsiteY13" fmla="*/ 958850 h 1600200"/>
                <a:gd name="connsiteX14" fmla="*/ 568325 w 1771650"/>
                <a:gd name="connsiteY14" fmla="*/ 923925 h 1600200"/>
                <a:gd name="connsiteX15" fmla="*/ 590550 w 1771650"/>
                <a:gd name="connsiteY15" fmla="*/ 952500 h 1600200"/>
                <a:gd name="connsiteX16" fmla="*/ 565150 w 1771650"/>
                <a:gd name="connsiteY16" fmla="*/ 981075 h 1600200"/>
                <a:gd name="connsiteX17" fmla="*/ 596900 w 1771650"/>
                <a:gd name="connsiteY17" fmla="*/ 1016000 h 1600200"/>
                <a:gd name="connsiteX18" fmla="*/ 574675 w 1771650"/>
                <a:gd name="connsiteY18" fmla="*/ 1047750 h 1600200"/>
                <a:gd name="connsiteX19" fmla="*/ 946150 w 1771650"/>
                <a:gd name="connsiteY19" fmla="*/ 1419225 h 1600200"/>
                <a:gd name="connsiteX20" fmla="*/ 987425 w 1771650"/>
                <a:gd name="connsiteY20" fmla="*/ 1438275 h 1600200"/>
                <a:gd name="connsiteX21" fmla="*/ 1158875 w 1771650"/>
                <a:gd name="connsiteY21" fmla="*/ 1600200 h 1600200"/>
                <a:gd name="connsiteX22" fmla="*/ 1231900 w 1771650"/>
                <a:gd name="connsiteY22" fmla="*/ 1514475 h 1600200"/>
                <a:gd name="connsiteX23" fmla="*/ 1266825 w 1771650"/>
                <a:gd name="connsiteY23" fmla="*/ 1479550 h 1600200"/>
                <a:gd name="connsiteX24" fmla="*/ 1368425 w 1771650"/>
                <a:gd name="connsiteY24" fmla="*/ 1349375 h 1600200"/>
                <a:gd name="connsiteX25" fmla="*/ 1489075 w 1771650"/>
                <a:gd name="connsiteY25" fmla="*/ 1200150 h 1600200"/>
                <a:gd name="connsiteX26" fmla="*/ 1558925 w 1771650"/>
                <a:gd name="connsiteY26" fmla="*/ 1111250 h 1600200"/>
                <a:gd name="connsiteX27" fmla="*/ 1644650 w 1771650"/>
                <a:gd name="connsiteY27" fmla="*/ 1003300 h 1600200"/>
                <a:gd name="connsiteX28" fmla="*/ 1701800 w 1771650"/>
                <a:gd name="connsiteY28" fmla="*/ 939800 h 1600200"/>
                <a:gd name="connsiteX29" fmla="*/ 1746250 w 1771650"/>
                <a:gd name="connsiteY29" fmla="*/ 876300 h 1600200"/>
                <a:gd name="connsiteX30" fmla="*/ 1771650 w 1771650"/>
                <a:gd name="connsiteY30" fmla="*/ 800100 h 1600200"/>
                <a:gd name="connsiteX31" fmla="*/ 1771650 w 1771650"/>
                <a:gd name="connsiteY31" fmla="*/ 787400 h 1600200"/>
                <a:gd name="connsiteX32" fmla="*/ 1616075 w 1771650"/>
                <a:gd name="connsiteY32" fmla="*/ 692150 h 1600200"/>
                <a:gd name="connsiteX33" fmla="*/ 1498600 w 1771650"/>
                <a:gd name="connsiteY33" fmla="*/ 612775 h 1600200"/>
                <a:gd name="connsiteX34" fmla="*/ 1387475 w 1771650"/>
                <a:gd name="connsiteY34" fmla="*/ 530225 h 1600200"/>
                <a:gd name="connsiteX35" fmla="*/ 1298575 w 1771650"/>
                <a:gd name="connsiteY35" fmla="*/ 460375 h 1600200"/>
                <a:gd name="connsiteX36" fmla="*/ 1200150 w 1771650"/>
                <a:gd name="connsiteY36" fmla="*/ 387350 h 1600200"/>
                <a:gd name="connsiteX37" fmla="*/ 1130300 w 1771650"/>
                <a:gd name="connsiteY37" fmla="*/ 342900 h 1600200"/>
                <a:gd name="connsiteX38" fmla="*/ 1108075 w 1771650"/>
                <a:gd name="connsiteY38" fmla="*/ 333375 h 1600200"/>
                <a:gd name="connsiteX39" fmla="*/ 1035050 w 1771650"/>
                <a:gd name="connsiteY39" fmla="*/ 419100 h 1600200"/>
                <a:gd name="connsiteX40" fmla="*/ 930275 w 1771650"/>
                <a:gd name="connsiteY40" fmla="*/ 549275 h 1600200"/>
                <a:gd name="connsiteX41" fmla="*/ 828675 w 1771650"/>
                <a:gd name="connsiteY41" fmla="*/ 663575 h 1600200"/>
                <a:gd name="connsiteX42" fmla="*/ 739775 w 1771650"/>
                <a:gd name="connsiteY42" fmla="*/ 584200 h 1600200"/>
                <a:gd name="connsiteX43" fmla="*/ 587375 w 1771650"/>
                <a:gd name="connsiteY43" fmla="*/ 457200 h 1600200"/>
                <a:gd name="connsiteX44" fmla="*/ 381000 w 1771650"/>
                <a:gd name="connsiteY44" fmla="*/ 279400 h 1600200"/>
                <a:gd name="connsiteX45" fmla="*/ 241300 w 1771650"/>
                <a:gd name="connsiteY45" fmla="*/ 155575 h 1600200"/>
                <a:gd name="connsiteX46" fmla="*/ 127000 w 1771650"/>
                <a:gd name="connsiteY46" fmla="*/ 53975 h 1600200"/>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28675 w 1771650"/>
                <a:gd name="connsiteY41" fmla="*/ 633784 h 1570409"/>
                <a:gd name="connsiteX42" fmla="*/ 739775 w 1771650"/>
                <a:gd name="connsiteY42" fmla="*/ 554409 h 1570409"/>
                <a:gd name="connsiteX43" fmla="*/ 587375 w 1771650"/>
                <a:gd name="connsiteY43" fmla="*/ 427409 h 1570409"/>
                <a:gd name="connsiteX44" fmla="*/ 381000 w 1771650"/>
                <a:gd name="connsiteY44" fmla="*/ 249609 h 1570409"/>
                <a:gd name="connsiteX45" fmla="*/ 241300 w 1771650"/>
                <a:gd name="connsiteY45" fmla="*/ 125784 h 1570409"/>
                <a:gd name="connsiteX46" fmla="*/ 127000 w 1771650"/>
                <a:gd name="connsiteY46" fmla="*/ 24184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28675 w 1771650"/>
                <a:gd name="connsiteY41" fmla="*/ 633784 h 1570409"/>
                <a:gd name="connsiteX42" fmla="*/ 739775 w 1771650"/>
                <a:gd name="connsiteY42" fmla="*/ 554409 h 1570409"/>
                <a:gd name="connsiteX43" fmla="*/ 587375 w 1771650"/>
                <a:gd name="connsiteY43" fmla="*/ 427409 h 1570409"/>
                <a:gd name="connsiteX44" fmla="*/ 381000 w 1771650"/>
                <a:gd name="connsiteY44" fmla="*/ 249609 h 1570409"/>
                <a:gd name="connsiteX45" fmla="*/ 241300 w 1771650"/>
                <a:gd name="connsiteY45" fmla="*/ 125784 h 1570409"/>
                <a:gd name="connsiteX46" fmla="*/ 147610 w 1771650"/>
                <a:gd name="connsiteY46" fmla="*/ 61422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28675 w 1771650"/>
                <a:gd name="connsiteY41" fmla="*/ 633784 h 1570409"/>
                <a:gd name="connsiteX42" fmla="*/ 739775 w 1771650"/>
                <a:gd name="connsiteY42" fmla="*/ 554409 h 1570409"/>
                <a:gd name="connsiteX43" fmla="*/ 587375 w 1771650"/>
                <a:gd name="connsiteY43" fmla="*/ 427409 h 1570409"/>
                <a:gd name="connsiteX44" fmla="*/ 381000 w 1771650"/>
                <a:gd name="connsiteY44" fmla="*/ 249609 h 1570409"/>
                <a:gd name="connsiteX45" fmla="*/ 241300 w 1771650"/>
                <a:gd name="connsiteY45" fmla="*/ 144403 h 1570409"/>
                <a:gd name="connsiteX46" fmla="*/ 147610 w 1771650"/>
                <a:gd name="connsiteY46" fmla="*/ 61422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28675 w 1771650"/>
                <a:gd name="connsiteY41" fmla="*/ 633784 h 1570409"/>
                <a:gd name="connsiteX42" fmla="*/ 739775 w 1771650"/>
                <a:gd name="connsiteY42" fmla="*/ 554409 h 1570409"/>
                <a:gd name="connsiteX43" fmla="*/ 587375 w 1771650"/>
                <a:gd name="connsiteY43" fmla="*/ 427409 h 1570409"/>
                <a:gd name="connsiteX44" fmla="*/ 381000 w 1771650"/>
                <a:gd name="connsiteY44" fmla="*/ 249609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28675 w 1771650"/>
                <a:gd name="connsiteY41" fmla="*/ 633784 h 1570409"/>
                <a:gd name="connsiteX42" fmla="*/ 739775 w 1771650"/>
                <a:gd name="connsiteY42" fmla="*/ 554409 h 1570409"/>
                <a:gd name="connsiteX43" fmla="*/ 587375 w 1771650"/>
                <a:gd name="connsiteY43" fmla="*/ 427409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28675 w 1771650"/>
                <a:gd name="connsiteY41" fmla="*/ 633784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30275 w 1771650"/>
                <a:gd name="connsiteY40" fmla="*/ 519484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35050 w 1771650"/>
                <a:gd name="connsiteY39" fmla="*/ 389309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08075 w 1771650"/>
                <a:gd name="connsiteY38" fmla="*/ 303584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30300 w 1771650"/>
                <a:gd name="connsiteY37" fmla="*/ 313109 h 1570409"/>
                <a:gd name="connsiteX38" fmla="*/ 1128685 w 1771650"/>
                <a:gd name="connsiteY38" fmla="*/ 329651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489075 w 1771650"/>
                <a:gd name="connsiteY25" fmla="*/ 1170359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42666 w 1771650"/>
                <a:gd name="connsiteY37" fmla="*/ 316833 h 1570409"/>
                <a:gd name="connsiteX38" fmla="*/ 1128685 w 1771650"/>
                <a:gd name="connsiteY38" fmla="*/ 329651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505563 w 1771650"/>
                <a:gd name="connsiteY25" fmla="*/ 1188978 h 1570409"/>
                <a:gd name="connsiteX26" fmla="*/ 1558925 w 1771650"/>
                <a:gd name="connsiteY26" fmla="*/ 1081459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42666 w 1771650"/>
                <a:gd name="connsiteY37" fmla="*/ 316833 h 1570409"/>
                <a:gd name="connsiteX38" fmla="*/ 1128685 w 1771650"/>
                <a:gd name="connsiteY38" fmla="*/ 329651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505563 w 1771650"/>
                <a:gd name="connsiteY25" fmla="*/ 1188978 h 1570409"/>
                <a:gd name="connsiteX26" fmla="*/ 1583657 w 1771650"/>
                <a:gd name="connsiteY26" fmla="*/ 1096354 h 1570409"/>
                <a:gd name="connsiteX27" fmla="*/ 1644650 w 1771650"/>
                <a:gd name="connsiteY27" fmla="*/ 973509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42666 w 1771650"/>
                <a:gd name="connsiteY37" fmla="*/ 316833 h 1570409"/>
                <a:gd name="connsiteX38" fmla="*/ 1128685 w 1771650"/>
                <a:gd name="connsiteY38" fmla="*/ 329651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505563 w 1771650"/>
                <a:gd name="connsiteY25" fmla="*/ 1188978 h 1570409"/>
                <a:gd name="connsiteX26" fmla="*/ 1583657 w 1771650"/>
                <a:gd name="connsiteY26" fmla="*/ 1096354 h 1570409"/>
                <a:gd name="connsiteX27" fmla="*/ 1669382 w 1771650"/>
                <a:gd name="connsiteY27" fmla="*/ 992128 h 1570409"/>
                <a:gd name="connsiteX28" fmla="*/ 1701800 w 1771650"/>
                <a:gd name="connsiteY28" fmla="*/ 910009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42666 w 1771650"/>
                <a:gd name="connsiteY37" fmla="*/ 316833 h 1570409"/>
                <a:gd name="connsiteX38" fmla="*/ 1128685 w 1771650"/>
                <a:gd name="connsiteY38" fmla="*/ 329651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1650"/>
                <a:gd name="connsiteY0" fmla="*/ 0 h 1570409"/>
                <a:gd name="connsiteX1" fmla="*/ 9525 w 1771650"/>
                <a:gd name="connsiteY1" fmla="*/ 24184 h 1570409"/>
                <a:gd name="connsiteX2" fmla="*/ 0 w 1771650"/>
                <a:gd name="connsiteY2" fmla="*/ 46409 h 1570409"/>
                <a:gd name="connsiteX3" fmla="*/ 63500 w 1771650"/>
                <a:gd name="connsiteY3" fmla="*/ 100384 h 1570409"/>
                <a:gd name="connsiteX4" fmla="*/ 187325 w 1771650"/>
                <a:gd name="connsiteY4" fmla="*/ 192459 h 1570409"/>
                <a:gd name="connsiteX5" fmla="*/ 263525 w 1771650"/>
                <a:gd name="connsiteY5" fmla="*/ 230559 h 1570409"/>
                <a:gd name="connsiteX6" fmla="*/ 346075 w 1771650"/>
                <a:gd name="connsiteY6" fmla="*/ 300409 h 1570409"/>
                <a:gd name="connsiteX7" fmla="*/ 403225 w 1771650"/>
                <a:gd name="connsiteY7" fmla="*/ 357559 h 1570409"/>
                <a:gd name="connsiteX8" fmla="*/ 304800 w 1771650"/>
                <a:gd name="connsiteY8" fmla="*/ 484559 h 1570409"/>
                <a:gd name="connsiteX9" fmla="*/ 368300 w 1771650"/>
                <a:gd name="connsiteY9" fmla="*/ 529009 h 1570409"/>
                <a:gd name="connsiteX10" fmla="*/ 460375 w 1771650"/>
                <a:gd name="connsiteY10" fmla="*/ 630609 h 1570409"/>
                <a:gd name="connsiteX11" fmla="*/ 555625 w 1771650"/>
                <a:gd name="connsiteY11" fmla="*/ 713159 h 1570409"/>
                <a:gd name="connsiteX12" fmla="*/ 441325 w 1771650"/>
                <a:gd name="connsiteY12" fmla="*/ 836984 h 1570409"/>
                <a:gd name="connsiteX13" fmla="*/ 536575 w 1771650"/>
                <a:gd name="connsiteY13" fmla="*/ 929059 h 1570409"/>
                <a:gd name="connsiteX14" fmla="*/ 568325 w 1771650"/>
                <a:gd name="connsiteY14" fmla="*/ 894134 h 1570409"/>
                <a:gd name="connsiteX15" fmla="*/ 590550 w 1771650"/>
                <a:gd name="connsiteY15" fmla="*/ 922709 h 1570409"/>
                <a:gd name="connsiteX16" fmla="*/ 565150 w 1771650"/>
                <a:gd name="connsiteY16" fmla="*/ 951284 h 1570409"/>
                <a:gd name="connsiteX17" fmla="*/ 596900 w 1771650"/>
                <a:gd name="connsiteY17" fmla="*/ 986209 h 1570409"/>
                <a:gd name="connsiteX18" fmla="*/ 574675 w 1771650"/>
                <a:gd name="connsiteY18" fmla="*/ 1017959 h 1570409"/>
                <a:gd name="connsiteX19" fmla="*/ 946150 w 1771650"/>
                <a:gd name="connsiteY19" fmla="*/ 1389434 h 1570409"/>
                <a:gd name="connsiteX20" fmla="*/ 987425 w 1771650"/>
                <a:gd name="connsiteY20" fmla="*/ 1408484 h 1570409"/>
                <a:gd name="connsiteX21" fmla="*/ 1158875 w 1771650"/>
                <a:gd name="connsiteY21" fmla="*/ 1570409 h 1570409"/>
                <a:gd name="connsiteX22" fmla="*/ 1231900 w 1771650"/>
                <a:gd name="connsiteY22" fmla="*/ 1484684 h 1570409"/>
                <a:gd name="connsiteX23" fmla="*/ 1266825 w 1771650"/>
                <a:gd name="connsiteY23" fmla="*/ 1449759 h 1570409"/>
                <a:gd name="connsiteX24" fmla="*/ 1368425 w 1771650"/>
                <a:gd name="connsiteY24" fmla="*/ 1319584 h 1570409"/>
                <a:gd name="connsiteX25" fmla="*/ 1505563 w 1771650"/>
                <a:gd name="connsiteY25" fmla="*/ 1188978 h 1570409"/>
                <a:gd name="connsiteX26" fmla="*/ 1583657 w 1771650"/>
                <a:gd name="connsiteY26" fmla="*/ 1096354 h 1570409"/>
                <a:gd name="connsiteX27" fmla="*/ 1669382 w 1771650"/>
                <a:gd name="connsiteY27" fmla="*/ 992128 h 1570409"/>
                <a:gd name="connsiteX28" fmla="*/ 1726532 w 1771650"/>
                <a:gd name="connsiteY28" fmla="*/ 932352 h 1570409"/>
                <a:gd name="connsiteX29" fmla="*/ 1746250 w 1771650"/>
                <a:gd name="connsiteY29" fmla="*/ 846509 h 1570409"/>
                <a:gd name="connsiteX30" fmla="*/ 1771650 w 1771650"/>
                <a:gd name="connsiteY30" fmla="*/ 770309 h 1570409"/>
                <a:gd name="connsiteX31" fmla="*/ 1771650 w 1771650"/>
                <a:gd name="connsiteY31" fmla="*/ 757609 h 1570409"/>
                <a:gd name="connsiteX32" fmla="*/ 1616075 w 1771650"/>
                <a:gd name="connsiteY32" fmla="*/ 662359 h 1570409"/>
                <a:gd name="connsiteX33" fmla="*/ 1498600 w 1771650"/>
                <a:gd name="connsiteY33" fmla="*/ 582984 h 1570409"/>
                <a:gd name="connsiteX34" fmla="*/ 1387475 w 1771650"/>
                <a:gd name="connsiteY34" fmla="*/ 500434 h 1570409"/>
                <a:gd name="connsiteX35" fmla="*/ 1298575 w 1771650"/>
                <a:gd name="connsiteY35" fmla="*/ 430584 h 1570409"/>
                <a:gd name="connsiteX36" fmla="*/ 1200150 w 1771650"/>
                <a:gd name="connsiteY36" fmla="*/ 357559 h 1570409"/>
                <a:gd name="connsiteX37" fmla="*/ 1142666 w 1771650"/>
                <a:gd name="connsiteY37" fmla="*/ 316833 h 1570409"/>
                <a:gd name="connsiteX38" fmla="*/ 1128685 w 1771650"/>
                <a:gd name="connsiteY38" fmla="*/ 329651 h 1570409"/>
                <a:gd name="connsiteX39" fmla="*/ 1072148 w 1771650"/>
                <a:gd name="connsiteY39" fmla="*/ 404205 h 1570409"/>
                <a:gd name="connsiteX40" fmla="*/ 950885 w 1771650"/>
                <a:gd name="connsiteY40" fmla="*/ 530655 h 1570409"/>
                <a:gd name="connsiteX41" fmla="*/ 836919 w 1771650"/>
                <a:gd name="connsiteY41" fmla="*/ 656127 h 1570409"/>
                <a:gd name="connsiteX42" fmla="*/ 739775 w 1771650"/>
                <a:gd name="connsiteY42" fmla="*/ 554409 h 1570409"/>
                <a:gd name="connsiteX43" fmla="*/ 591497 w 1771650"/>
                <a:gd name="connsiteY43" fmla="*/ 442304 h 1570409"/>
                <a:gd name="connsiteX44" fmla="*/ 376878 w 1771650"/>
                <a:gd name="connsiteY44" fmla="*/ 268228 h 1570409"/>
                <a:gd name="connsiteX45" fmla="*/ 241300 w 1771650"/>
                <a:gd name="connsiteY45" fmla="*/ 144403 h 1570409"/>
                <a:gd name="connsiteX46" fmla="*/ 122878 w 1771650"/>
                <a:gd name="connsiteY46" fmla="*/ 72593 h 1570409"/>
                <a:gd name="connsiteX0" fmla="*/ 52081 w 1775104"/>
                <a:gd name="connsiteY0" fmla="*/ 0 h 1570409"/>
                <a:gd name="connsiteX1" fmla="*/ 9525 w 1775104"/>
                <a:gd name="connsiteY1" fmla="*/ 24184 h 1570409"/>
                <a:gd name="connsiteX2" fmla="*/ 0 w 1775104"/>
                <a:gd name="connsiteY2" fmla="*/ 46409 h 1570409"/>
                <a:gd name="connsiteX3" fmla="*/ 63500 w 1775104"/>
                <a:gd name="connsiteY3" fmla="*/ 100384 h 1570409"/>
                <a:gd name="connsiteX4" fmla="*/ 187325 w 1775104"/>
                <a:gd name="connsiteY4" fmla="*/ 192459 h 1570409"/>
                <a:gd name="connsiteX5" fmla="*/ 263525 w 1775104"/>
                <a:gd name="connsiteY5" fmla="*/ 230559 h 1570409"/>
                <a:gd name="connsiteX6" fmla="*/ 346075 w 1775104"/>
                <a:gd name="connsiteY6" fmla="*/ 300409 h 1570409"/>
                <a:gd name="connsiteX7" fmla="*/ 403225 w 1775104"/>
                <a:gd name="connsiteY7" fmla="*/ 357559 h 1570409"/>
                <a:gd name="connsiteX8" fmla="*/ 304800 w 1775104"/>
                <a:gd name="connsiteY8" fmla="*/ 484559 h 1570409"/>
                <a:gd name="connsiteX9" fmla="*/ 368300 w 1775104"/>
                <a:gd name="connsiteY9" fmla="*/ 529009 h 1570409"/>
                <a:gd name="connsiteX10" fmla="*/ 460375 w 1775104"/>
                <a:gd name="connsiteY10" fmla="*/ 630609 h 1570409"/>
                <a:gd name="connsiteX11" fmla="*/ 555625 w 1775104"/>
                <a:gd name="connsiteY11" fmla="*/ 713159 h 1570409"/>
                <a:gd name="connsiteX12" fmla="*/ 441325 w 1775104"/>
                <a:gd name="connsiteY12" fmla="*/ 836984 h 1570409"/>
                <a:gd name="connsiteX13" fmla="*/ 536575 w 1775104"/>
                <a:gd name="connsiteY13" fmla="*/ 929059 h 1570409"/>
                <a:gd name="connsiteX14" fmla="*/ 568325 w 1775104"/>
                <a:gd name="connsiteY14" fmla="*/ 894134 h 1570409"/>
                <a:gd name="connsiteX15" fmla="*/ 590550 w 1775104"/>
                <a:gd name="connsiteY15" fmla="*/ 922709 h 1570409"/>
                <a:gd name="connsiteX16" fmla="*/ 565150 w 1775104"/>
                <a:gd name="connsiteY16" fmla="*/ 951284 h 1570409"/>
                <a:gd name="connsiteX17" fmla="*/ 596900 w 1775104"/>
                <a:gd name="connsiteY17" fmla="*/ 986209 h 1570409"/>
                <a:gd name="connsiteX18" fmla="*/ 574675 w 1775104"/>
                <a:gd name="connsiteY18" fmla="*/ 1017959 h 1570409"/>
                <a:gd name="connsiteX19" fmla="*/ 946150 w 1775104"/>
                <a:gd name="connsiteY19" fmla="*/ 1389434 h 1570409"/>
                <a:gd name="connsiteX20" fmla="*/ 987425 w 1775104"/>
                <a:gd name="connsiteY20" fmla="*/ 1408484 h 1570409"/>
                <a:gd name="connsiteX21" fmla="*/ 1158875 w 1775104"/>
                <a:gd name="connsiteY21" fmla="*/ 1570409 h 1570409"/>
                <a:gd name="connsiteX22" fmla="*/ 1231900 w 1775104"/>
                <a:gd name="connsiteY22" fmla="*/ 1484684 h 1570409"/>
                <a:gd name="connsiteX23" fmla="*/ 1266825 w 1775104"/>
                <a:gd name="connsiteY23" fmla="*/ 1449759 h 1570409"/>
                <a:gd name="connsiteX24" fmla="*/ 1368425 w 1775104"/>
                <a:gd name="connsiteY24" fmla="*/ 1319584 h 1570409"/>
                <a:gd name="connsiteX25" fmla="*/ 1505563 w 1775104"/>
                <a:gd name="connsiteY25" fmla="*/ 1188978 h 1570409"/>
                <a:gd name="connsiteX26" fmla="*/ 1583657 w 1775104"/>
                <a:gd name="connsiteY26" fmla="*/ 1096354 h 1570409"/>
                <a:gd name="connsiteX27" fmla="*/ 1669382 w 1775104"/>
                <a:gd name="connsiteY27" fmla="*/ 992128 h 1570409"/>
                <a:gd name="connsiteX28" fmla="*/ 1726532 w 1775104"/>
                <a:gd name="connsiteY28" fmla="*/ 932352 h 1570409"/>
                <a:gd name="connsiteX29" fmla="*/ 1775104 w 1775104"/>
                <a:gd name="connsiteY29" fmla="*/ 846509 h 1570409"/>
                <a:gd name="connsiteX30" fmla="*/ 1771650 w 1775104"/>
                <a:gd name="connsiteY30" fmla="*/ 770309 h 1570409"/>
                <a:gd name="connsiteX31" fmla="*/ 1771650 w 1775104"/>
                <a:gd name="connsiteY31" fmla="*/ 757609 h 1570409"/>
                <a:gd name="connsiteX32" fmla="*/ 1616075 w 1775104"/>
                <a:gd name="connsiteY32" fmla="*/ 662359 h 1570409"/>
                <a:gd name="connsiteX33" fmla="*/ 1498600 w 1775104"/>
                <a:gd name="connsiteY33" fmla="*/ 582984 h 1570409"/>
                <a:gd name="connsiteX34" fmla="*/ 1387475 w 1775104"/>
                <a:gd name="connsiteY34" fmla="*/ 500434 h 1570409"/>
                <a:gd name="connsiteX35" fmla="*/ 1298575 w 1775104"/>
                <a:gd name="connsiteY35" fmla="*/ 430584 h 1570409"/>
                <a:gd name="connsiteX36" fmla="*/ 1200150 w 1775104"/>
                <a:gd name="connsiteY36" fmla="*/ 357559 h 1570409"/>
                <a:gd name="connsiteX37" fmla="*/ 1142666 w 1775104"/>
                <a:gd name="connsiteY37" fmla="*/ 316833 h 1570409"/>
                <a:gd name="connsiteX38" fmla="*/ 1128685 w 1775104"/>
                <a:gd name="connsiteY38" fmla="*/ 329651 h 1570409"/>
                <a:gd name="connsiteX39" fmla="*/ 1072148 w 1775104"/>
                <a:gd name="connsiteY39" fmla="*/ 404205 h 1570409"/>
                <a:gd name="connsiteX40" fmla="*/ 950885 w 1775104"/>
                <a:gd name="connsiteY40" fmla="*/ 530655 h 1570409"/>
                <a:gd name="connsiteX41" fmla="*/ 836919 w 1775104"/>
                <a:gd name="connsiteY41" fmla="*/ 656127 h 1570409"/>
                <a:gd name="connsiteX42" fmla="*/ 739775 w 1775104"/>
                <a:gd name="connsiteY42" fmla="*/ 554409 h 1570409"/>
                <a:gd name="connsiteX43" fmla="*/ 591497 w 1775104"/>
                <a:gd name="connsiteY43" fmla="*/ 442304 h 1570409"/>
                <a:gd name="connsiteX44" fmla="*/ 376878 w 1775104"/>
                <a:gd name="connsiteY44" fmla="*/ 268228 h 1570409"/>
                <a:gd name="connsiteX45" fmla="*/ 241300 w 1775104"/>
                <a:gd name="connsiteY45" fmla="*/ 144403 h 1570409"/>
                <a:gd name="connsiteX46" fmla="*/ 122878 w 1775104"/>
                <a:gd name="connsiteY46" fmla="*/ 72593 h 1570409"/>
                <a:gd name="connsiteX0" fmla="*/ 52081 w 1775104"/>
                <a:gd name="connsiteY0" fmla="*/ 0 h 1570409"/>
                <a:gd name="connsiteX1" fmla="*/ 9525 w 1775104"/>
                <a:gd name="connsiteY1" fmla="*/ 24184 h 1570409"/>
                <a:gd name="connsiteX2" fmla="*/ 0 w 1775104"/>
                <a:gd name="connsiteY2" fmla="*/ 46409 h 1570409"/>
                <a:gd name="connsiteX3" fmla="*/ 63500 w 1775104"/>
                <a:gd name="connsiteY3" fmla="*/ 100384 h 1570409"/>
                <a:gd name="connsiteX4" fmla="*/ 187325 w 1775104"/>
                <a:gd name="connsiteY4" fmla="*/ 192459 h 1570409"/>
                <a:gd name="connsiteX5" fmla="*/ 263525 w 1775104"/>
                <a:gd name="connsiteY5" fmla="*/ 230559 h 1570409"/>
                <a:gd name="connsiteX6" fmla="*/ 346075 w 1775104"/>
                <a:gd name="connsiteY6" fmla="*/ 300409 h 1570409"/>
                <a:gd name="connsiteX7" fmla="*/ 403225 w 1775104"/>
                <a:gd name="connsiteY7" fmla="*/ 357559 h 1570409"/>
                <a:gd name="connsiteX8" fmla="*/ 304800 w 1775104"/>
                <a:gd name="connsiteY8" fmla="*/ 484559 h 1570409"/>
                <a:gd name="connsiteX9" fmla="*/ 368300 w 1775104"/>
                <a:gd name="connsiteY9" fmla="*/ 529009 h 1570409"/>
                <a:gd name="connsiteX10" fmla="*/ 460375 w 1775104"/>
                <a:gd name="connsiteY10" fmla="*/ 630609 h 1570409"/>
                <a:gd name="connsiteX11" fmla="*/ 555625 w 1775104"/>
                <a:gd name="connsiteY11" fmla="*/ 713159 h 1570409"/>
                <a:gd name="connsiteX12" fmla="*/ 441325 w 1775104"/>
                <a:gd name="connsiteY12" fmla="*/ 836984 h 1570409"/>
                <a:gd name="connsiteX13" fmla="*/ 536575 w 1775104"/>
                <a:gd name="connsiteY13" fmla="*/ 929059 h 1570409"/>
                <a:gd name="connsiteX14" fmla="*/ 568325 w 1775104"/>
                <a:gd name="connsiteY14" fmla="*/ 894134 h 1570409"/>
                <a:gd name="connsiteX15" fmla="*/ 590550 w 1775104"/>
                <a:gd name="connsiteY15" fmla="*/ 922709 h 1570409"/>
                <a:gd name="connsiteX16" fmla="*/ 565150 w 1775104"/>
                <a:gd name="connsiteY16" fmla="*/ 951284 h 1570409"/>
                <a:gd name="connsiteX17" fmla="*/ 596900 w 1775104"/>
                <a:gd name="connsiteY17" fmla="*/ 986209 h 1570409"/>
                <a:gd name="connsiteX18" fmla="*/ 574675 w 1775104"/>
                <a:gd name="connsiteY18" fmla="*/ 1017959 h 1570409"/>
                <a:gd name="connsiteX19" fmla="*/ 946150 w 1775104"/>
                <a:gd name="connsiteY19" fmla="*/ 1389434 h 1570409"/>
                <a:gd name="connsiteX20" fmla="*/ 987425 w 1775104"/>
                <a:gd name="connsiteY20" fmla="*/ 1408484 h 1570409"/>
                <a:gd name="connsiteX21" fmla="*/ 1158875 w 1775104"/>
                <a:gd name="connsiteY21" fmla="*/ 1570409 h 1570409"/>
                <a:gd name="connsiteX22" fmla="*/ 1231900 w 1775104"/>
                <a:gd name="connsiteY22" fmla="*/ 1484684 h 1570409"/>
                <a:gd name="connsiteX23" fmla="*/ 1266825 w 1775104"/>
                <a:gd name="connsiteY23" fmla="*/ 1449759 h 1570409"/>
                <a:gd name="connsiteX24" fmla="*/ 1368425 w 1775104"/>
                <a:gd name="connsiteY24" fmla="*/ 1341927 h 1570409"/>
                <a:gd name="connsiteX25" fmla="*/ 1505563 w 1775104"/>
                <a:gd name="connsiteY25" fmla="*/ 1188978 h 1570409"/>
                <a:gd name="connsiteX26" fmla="*/ 1583657 w 1775104"/>
                <a:gd name="connsiteY26" fmla="*/ 1096354 h 1570409"/>
                <a:gd name="connsiteX27" fmla="*/ 1669382 w 1775104"/>
                <a:gd name="connsiteY27" fmla="*/ 992128 h 1570409"/>
                <a:gd name="connsiteX28" fmla="*/ 1726532 w 1775104"/>
                <a:gd name="connsiteY28" fmla="*/ 932352 h 1570409"/>
                <a:gd name="connsiteX29" fmla="*/ 1775104 w 1775104"/>
                <a:gd name="connsiteY29" fmla="*/ 846509 h 1570409"/>
                <a:gd name="connsiteX30" fmla="*/ 1771650 w 1775104"/>
                <a:gd name="connsiteY30" fmla="*/ 770309 h 1570409"/>
                <a:gd name="connsiteX31" fmla="*/ 1771650 w 1775104"/>
                <a:gd name="connsiteY31" fmla="*/ 757609 h 1570409"/>
                <a:gd name="connsiteX32" fmla="*/ 1616075 w 1775104"/>
                <a:gd name="connsiteY32" fmla="*/ 662359 h 1570409"/>
                <a:gd name="connsiteX33" fmla="*/ 1498600 w 1775104"/>
                <a:gd name="connsiteY33" fmla="*/ 582984 h 1570409"/>
                <a:gd name="connsiteX34" fmla="*/ 1387475 w 1775104"/>
                <a:gd name="connsiteY34" fmla="*/ 500434 h 1570409"/>
                <a:gd name="connsiteX35" fmla="*/ 1298575 w 1775104"/>
                <a:gd name="connsiteY35" fmla="*/ 430584 h 1570409"/>
                <a:gd name="connsiteX36" fmla="*/ 1200150 w 1775104"/>
                <a:gd name="connsiteY36" fmla="*/ 357559 h 1570409"/>
                <a:gd name="connsiteX37" fmla="*/ 1142666 w 1775104"/>
                <a:gd name="connsiteY37" fmla="*/ 316833 h 1570409"/>
                <a:gd name="connsiteX38" fmla="*/ 1128685 w 1775104"/>
                <a:gd name="connsiteY38" fmla="*/ 329651 h 1570409"/>
                <a:gd name="connsiteX39" fmla="*/ 1072148 w 1775104"/>
                <a:gd name="connsiteY39" fmla="*/ 404205 h 1570409"/>
                <a:gd name="connsiteX40" fmla="*/ 950885 w 1775104"/>
                <a:gd name="connsiteY40" fmla="*/ 530655 h 1570409"/>
                <a:gd name="connsiteX41" fmla="*/ 836919 w 1775104"/>
                <a:gd name="connsiteY41" fmla="*/ 656127 h 1570409"/>
                <a:gd name="connsiteX42" fmla="*/ 739775 w 1775104"/>
                <a:gd name="connsiteY42" fmla="*/ 554409 h 1570409"/>
                <a:gd name="connsiteX43" fmla="*/ 591497 w 1775104"/>
                <a:gd name="connsiteY43" fmla="*/ 442304 h 1570409"/>
                <a:gd name="connsiteX44" fmla="*/ 376878 w 1775104"/>
                <a:gd name="connsiteY44" fmla="*/ 268228 h 1570409"/>
                <a:gd name="connsiteX45" fmla="*/ 241300 w 1775104"/>
                <a:gd name="connsiteY45" fmla="*/ 144403 h 1570409"/>
                <a:gd name="connsiteX46" fmla="*/ 122878 w 1775104"/>
                <a:gd name="connsiteY46" fmla="*/ 72593 h 1570409"/>
                <a:gd name="connsiteX0" fmla="*/ 52081 w 1775104"/>
                <a:gd name="connsiteY0" fmla="*/ 0 h 1570409"/>
                <a:gd name="connsiteX1" fmla="*/ 9525 w 1775104"/>
                <a:gd name="connsiteY1" fmla="*/ 24184 h 1570409"/>
                <a:gd name="connsiteX2" fmla="*/ 0 w 1775104"/>
                <a:gd name="connsiteY2" fmla="*/ 46409 h 1570409"/>
                <a:gd name="connsiteX3" fmla="*/ 63500 w 1775104"/>
                <a:gd name="connsiteY3" fmla="*/ 100384 h 1570409"/>
                <a:gd name="connsiteX4" fmla="*/ 187325 w 1775104"/>
                <a:gd name="connsiteY4" fmla="*/ 192459 h 1570409"/>
                <a:gd name="connsiteX5" fmla="*/ 263525 w 1775104"/>
                <a:gd name="connsiteY5" fmla="*/ 230559 h 1570409"/>
                <a:gd name="connsiteX6" fmla="*/ 346075 w 1775104"/>
                <a:gd name="connsiteY6" fmla="*/ 300409 h 1570409"/>
                <a:gd name="connsiteX7" fmla="*/ 403225 w 1775104"/>
                <a:gd name="connsiteY7" fmla="*/ 357559 h 1570409"/>
                <a:gd name="connsiteX8" fmla="*/ 304800 w 1775104"/>
                <a:gd name="connsiteY8" fmla="*/ 484559 h 1570409"/>
                <a:gd name="connsiteX9" fmla="*/ 368300 w 1775104"/>
                <a:gd name="connsiteY9" fmla="*/ 529009 h 1570409"/>
                <a:gd name="connsiteX10" fmla="*/ 460375 w 1775104"/>
                <a:gd name="connsiteY10" fmla="*/ 630609 h 1570409"/>
                <a:gd name="connsiteX11" fmla="*/ 555625 w 1775104"/>
                <a:gd name="connsiteY11" fmla="*/ 713159 h 1570409"/>
                <a:gd name="connsiteX12" fmla="*/ 441325 w 1775104"/>
                <a:gd name="connsiteY12" fmla="*/ 836984 h 1570409"/>
                <a:gd name="connsiteX13" fmla="*/ 536575 w 1775104"/>
                <a:gd name="connsiteY13" fmla="*/ 929059 h 1570409"/>
                <a:gd name="connsiteX14" fmla="*/ 568325 w 1775104"/>
                <a:gd name="connsiteY14" fmla="*/ 894134 h 1570409"/>
                <a:gd name="connsiteX15" fmla="*/ 590550 w 1775104"/>
                <a:gd name="connsiteY15" fmla="*/ 922709 h 1570409"/>
                <a:gd name="connsiteX16" fmla="*/ 565150 w 1775104"/>
                <a:gd name="connsiteY16" fmla="*/ 951284 h 1570409"/>
                <a:gd name="connsiteX17" fmla="*/ 596900 w 1775104"/>
                <a:gd name="connsiteY17" fmla="*/ 986209 h 1570409"/>
                <a:gd name="connsiteX18" fmla="*/ 574675 w 1775104"/>
                <a:gd name="connsiteY18" fmla="*/ 1017959 h 1570409"/>
                <a:gd name="connsiteX19" fmla="*/ 946150 w 1775104"/>
                <a:gd name="connsiteY19" fmla="*/ 1389434 h 1570409"/>
                <a:gd name="connsiteX20" fmla="*/ 987425 w 1775104"/>
                <a:gd name="connsiteY20" fmla="*/ 1408484 h 1570409"/>
                <a:gd name="connsiteX21" fmla="*/ 1158875 w 1775104"/>
                <a:gd name="connsiteY21" fmla="*/ 1570409 h 1570409"/>
                <a:gd name="connsiteX22" fmla="*/ 1231900 w 1775104"/>
                <a:gd name="connsiteY22" fmla="*/ 1484684 h 1570409"/>
                <a:gd name="connsiteX23" fmla="*/ 1279191 w 1775104"/>
                <a:gd name="connsiteY23" fmla="*/ 1460931 h 1570409"/>
                <a:gd name="connsiteX24" fmla="*/ 1368425 w 1775104"/>
                <a:gd name="connsiteY24" fmla="*/ 1341927 h 1570409"/>
                <a:gd name="connsiteX25" fmla="*/ 1505563 w 1775104"/>
                <a:gd name="connsiteY25" fmla="*/ 1188978 h 1570409"/>
                <a:gd name="connsiteX26" fmla="*/ 1583657 w 1775104"/>
                <a:gd name="connsiteY26" fmla="*/ 1096354 h 1570409"/>
                <a:gd name="connsiteX27" fmla="*/ 1669382 w 1775104"/>
                <a:gd name="connsiteY27" fmla="*/ 992128 h 1570409"/>
                <a:gd name="connsiteX28" fmla="*/ 1726532 w 1775104"/>
                <a:gd name="connsiteY28" fmla="*/ 932352 h 1570409"/>
                <a:gd name="connsiteX29" fmla="*/ 1775104 w 1775104"/>
                <a:gd name="connsiteY29" fmla="*/ 846509 h 1570409"/>
                <a:gd name="connsiteX30" fmla="*/ 1771650 w 1775104"/>
                <a:gd name="connsiteY30" fmla="*/ 770309 h 1570409"/>
                <a:gd name="connsiteX31" fmla="*/ 1771650 w 1775104"/>
                <a:gd name="connsiteY31" fmla="*/ 757609 h 1570409"/>
                <a:gd name="connsiteX32" fmla="*/ 1616075 w 1775104"/>
                <a:gd name="connsiteY32" fmla="*/ 662359 h 1570409"/>
                <a:gd name="connsiteX33" fmla="*/ 1498600 w 1775104"/>
                <a:gd name="connsiteY33" fmla="*/ 582984 h 1570409"/>
                <a:gd name="connsiteX34" fmla="*/ 1387475 w 1775104"/>
                <a:gd name="connsiteY34" fmla="*/ 500434 h 1570409"/>
                <a:gd name="connsiteX35" fmla="*/ 1298575 w 1775104"/>
                <a:gd name="connsiteY35" fmla="*/ 430584 h 1570409"/>
                <a:gd name="connsiteX36" fmla="*/ 1200150 w 1775104"/>
                <a:gd name="connsiteY36" fmla="*/ 357559 h 1570409"/>
                <a:gd name="connsiteX37" fmla="*/ 1142666 w 1775104"/>
                <a:gd name="connsiteY37" fmla="*/ 316833 h 1570409"/>
                <a:gd name="connsiteX38" fmla="*/ 1128685 w 1775104"/>
                <a:gd name="connsiteY38" fmla="*/ 329651 h 1570409"/>
                <a:gd name="connsiteX39" fmla="*/ 1072148 w 1775104"/>
                <a:gd name="connsiteY39" fmla="*/ 404205 h 1570409"/>
                <a:gd name="connsiteX40" fmla="*/ 950885 w 1775104"/>
                <a:gd name="connsiteY40" fmla="*/ 530655 h 1570409"/>
                <a:gd name="connsiteX41" fmla="*/ 836919 w 1775104"/>
                <a:gd name="connsiteY41" fmla="*/ 656127 h 1570409"/>
                <a:gd name="connsiteX42" fmla="*/ 739775 w 1775104"/>
                <a:gd name="connsiteY42" fmla="*/ 554409 h 1570409"/>
                <a:gd name="connsiteX43" fmla="*/ 591497 w 1775104"/>
                <a:gd name="connsiteY43" fmla="*/ 442304 h 1570409"/>
                <a:gd name="connsiteX44" fmla="*/ 376878 w 1775104"/>
                <a:gd name="connsiteY44" fmla="*/ 268228 h 1570409"/>
                <a:gd name="connsiteX45" fmla="*/ 241300 w 1775104"/>
                <a:gd name="connsiteY45" fmla="*/ 144403 h 1570409"/>
                <a:gd name="connsiteX46" fmla="*/ 122878 w 1775104"/>
                <a:gd name="connsiteY46" fmla="*/ 72593 h 1570409"/>
                <a:gd name="connsiteX0" fmla="*/ 52081 w 1775104"/>
                <a:gd name="connsiteY0" fmla="*/ 0 h 1570409"/>
                <a:gd name="connsiteX1" fmla="*/ 9525 w 1775104"/>
                <a:gd name="connsiteY1" fmla="*/ 24184 h 1570409"/>
                <a:gd name="connsiteX2" fmla="*/ 0 w 1775104"/>
                <a:gd name="connsiteY2" fmla="*/ 46409 h 1570409"/>
                <a:gd name="connsiteX3" fmla="*/ 63500 w 1775104"/>
                <a:gd name="connsiteY3" fmla="*/ 100384 h 1570409"/>
                <a:gd name="connsiteX4" fmla="*/ 187325 w 1775104"/>
                <a:gd name="connsiteY4" fmla="*/ 192459 h 1570409"/>
                <a:gd name="connsiteX5" fmla="*/ 263525 w 1775104"/>
                <a:gd name="connsiteY5" fmla="*/ 230559 h 1570409"/>
                <a:gd name="connsiteX6" fmla="*/ 346075 w 1775104"/>
                <a:gd name="connsiteY6" fmla="*/ 300409 h 1570409"/>
                <a:gd name="connsiteX7" fmla="*/ 403225 w 1775104"/>
                <a:gd name="connsiteY7" fmla="*/ 357559 h 1570409"/>
                <a:gd name="connsiteX8" fmla="*/ 304800 w 1775104"/>
                <a:gd name="connsiteY8" fmla="*/ 484559 h 1570409"/>
                <a:gd name="connsiteX9" fmla="*/ 368300 w 1775104"/>
                <a:gd name="connsiteY9" fmla="*/ 529009 h 1570409"/>
                <a:gd name="connsiteX10" fmla="*/ 460375 w 1775104"/>
                <a:gd name="connsiteY10" fmla="*/ 630609 h 1570409"/>
                <a:gd name="connsiteX11" fmla="*/ 555625 w 1775104"/>
                <a:gd name="connsiteY11" fmla="*/ 713159 h 1570409"/>
                <a:gd name="connsiteX12" fmla="*/ 441325 w 1775104"/>
                <a:gd name="connsiteY12" fmla="*/ 836984 h 1570409"/>
                <a:gd name="connsiteX13" fmla="*/ 536575 w 1775104"/>
                <a:gd name="connsiteY13" fmla="*/ 929059 h 1570409"/>
                <a:gd name="connsiteX14" fmla="*/ 568325 w 1775104"/>
                <a:gd name="connsiteY14" fmla="*/ 894134 h 1570409"/>
                <a:gd name="connsiteX15" fmla="*/ 590550 w 1775104"/>
                <a:gd name="connsiteY15" fmla="*/ 922709 h 1570409"/>
                <a:gd name="connsiteX16" fmla="*/ 565150 w 1775104"/>
                <a:gd name="connsiteY16" fmla="*/ 951284 h 1570409"/>
                <a:gd name="connsiteX17" fmla="*/ 596900 w 1775104"/>
                <a:gd name="connsiteY17" fmla="*/ 986209 h 1570409"/>
                <a:gd name="connsiteX18" fmla="*/ 574675 w 1775104"/>
                <a:gd name="connsiteY18" fmla="*/ 1017959 h 1570409"/>
                <a:gd name="connsiteX19" fmla="*/ 946150 w 1775104"/>
                <a:gd name="connsiteY19" fmla="*/ 1389434 h 1570409"/>
                <a:gd name="connsiteX20" fmla="*/ 987425 w 1775104"/>
                <a:gd name="connsiteY20" fmla="*/ 1408484 h 1570409"/>
                <a:gd name="connsiteX21" fmla="*/ 1158875 w 1775104"/>
                <a:gd name="connsiteY21" fmla="*/ 1570409 h 1570409"/>
                <a:gd name="connsiteX22" fmla="*/ 1236022 w 1775104"/>
                <a:gd name="connsiteY22" fmla="*/ 1510751 h 1570409"/>
                <a:gd name="connsiteX23" fmla="*/ 1279191 w 1775104"/>
                <a:gd name="connsiteY23" fmla="*/ 1460931 h 1570409"/>
                <a:gd name="connsiteX24" fmla="*/ 1368425 w 1775104"/>
                <a:gd name="connsiteY24" fmla="*/ 1341927 h 1570409"/>
                <a:gd name="connsiteX25" fmla="*/ 1505563 w 1775104"/>
                <a:gd name="connsiteY25" fmla="*/ 1188978 h 1570409"/>
                <a:gd name="connsiteX26" fmla="*/ 1583657 w 1775104"/>
                <a:gd name="connsiteY26" fmla="*/ 1096354 h 1570409"/>
                <a:gd name="connsiteX27" fmla="*/ 1669382 w 1775104"/>
                <a:gd name="connsiteY27" fmla="*/ 992128 h 1570409"/>
                <a:gd name="connsiteX28" fmla="*/ 1726532 w 1775104"/>
                <a:gd name="connsiteY28" fmla="*/ 932352 h 1570409"/>
                <a:gd name="connsiteX29" fmla="*/ 1775104 w 1775104"/>
                <a:gd name="connsiteY29" fmla="*/ 846509 h 1570409"/>
                <a:gd name="connsiteX30" fmla="*/ 1771650 w 1775104"/>
                <a:gd name="connsiteY30" fmla="*/ 770309 h 1570409"/>
                <a:gd name="connsiteX31" fmla="*/ 1771650 w 1775104"/>
                <a:gd name="connsiteY31" fmla="*/ 757609 h 1570409"/>
                <a:gd name="connsiteX32" fmla="*/ 1616075 w 1775104"/>
                <a:gd name="connsiteY32" fmla="*/ 662359 h 1570409"/>
                <a:gd name="connsiteX33" fmla="*/ 1498600 w 1775104"/>
                <a:gd name="connsiteY33" fmla="*/ 582984 h 1570409"/>
                <a:gd name="connsiteX34" fmla="*/ 1387475 w 1775104"/>
                <a:gd name="connsiteY34" fmla="*/ 500434 h 1570409"/>
                <a:gd name="connsiteX35" fmla="*/ 1298575 w 1775104"/>
                <a:gd name="connsiteY35" fmla="*/ 430584 h 1570409"/>
                <a:gd name="connsiteX36" fmla="*/ 1200150 w 1775104"/>
                <a:gd name="connsiteY36" fmla="*/ 357559 h 1570409"/>
                <a:gd name="connsiteX37" fmla="*/ 1142666 w 1775104"/>
                <a:gd name="connsiteY37" fmla="*/ 316833 h 1570409"/>
                <a:gd name="connsiteX38" fmla="*/ 1128685 w 1775104"/>
                <a:gd name="connsiteY38" fmla="*/ 329651 h 1570409"/>
                <a:gd name="connsiteX39" fmla="*/ 1072148 w 1775104"/>
                <a:gd name="connsiteY39" fmla="*/ 404205 h 1570409"/>
                <a:gd name="connsiteX40" fmla="*/ 950885 w 1775104"/>
                <a:gd name="connsiteY40" fmla="*/ 530655 h 1570409"/>
                <a:gd name="connsiteX41" fmla="*/ 836919 w 1775104"/>
                <a:gd name="connsiteY41" fmla="*/ 656127 h 1570409"/>
                <a:gd name="connsiteX42" fmla="*/ 739775 w 1775104"/>
                <a:gd name="connsiteY42" fmla="*/ 554409 h 1570409"/>
                <a:gd name="connsiteX43" fmla="*/ 591497 w 1775104"/>
                <a:gd name="connsiteY43" fmla="*/ 442304 h 1570409"/>
                <a:gd name="connsiteX44" fmla="*/ 376878 w 1775104"/>
                <a:gd name="connsiteY44" fmla="*/ 268228 h 1570409"/>
                <a:gd name="connsiteX45" fmla="*/ 241300 w 1775104"/>
                <a:gd name="connsiteY45" fmla="*/ 144403 h 1570409"/>
                <a:gd name="connsiteX46" fmla="*/ 122878 w 1775104"/>
                <a:gd name="connsiteY46" fmla="*/ 72593 h 1570409"/>
                <a:gd name="connsiteX0" fmla="*/ 52081 w 1775104"/>
                <a:gd name="connsiteY0" fmla="*/ 0 h 1562961"/>
                <a:gd name="connsiteX1" fmla="*/ 9525 w 1775104"/>
                <a:gd name="connsiteY1" fmla="*/ 24184 h 1562961"/>
                <a:gd name="connsiteX2" fmla="*/ 0 w 1775104"/>
                <a:gd name="connsiteY2" fmla="*/ 46409 h 1562961"/>
                <a:gd name="connsiteX3" fmla="*/ 63500 w 1775104"/>
                <a:gd name="connsiteY3" fmla="*/ 100384 h 1562961"/>
                <a:gd name="connsiteX4" fmla="*/ 187325 w 1775104"/>
                <a:gd name="connsiteY4" fmla="*/ 192459 h 1562961"/>
                <a:gd name="connsiteX5" fmla="*/ 263525 w 1775104"/>
                <a:gd name="connsiteY5" fmla="*/ 230559 h 1562961"/>
                <a:gd name="connsiteX6" fmla="*/ 346075 w 1775104"/>
                <a:gd name="connsiteY6" fmla="*/ 300409 h 1562961"/>
                <a:gd name="connsiteX7" fmla="*/ 403225 w 1775104"/>
                <a:gd name="connsiteY7" fmla="*/ 357559 h 1562961"/>
                <a:gd name="connsiteX8" fmla="*/ 304800 w 1775104"/>
                <a:gd name="connsiteY8" fmla="*/ 484559 h 1562961"/>
                <a:gd name="connsiteX9" fmla="*/ 368300 w 1775104"/>
                <a:gd name="connsiteY9" fmla="*/ 529009 h 1562961"/>
                <a:gd name="connsiteX10" fmla="*/ 460375 w 1775104"/>
                <a:gd name="connsiteY10" fmla="*/ 630609 h 1562961"/>
                <a:gd name="connsiteX11" fmla="*/ 555625 w 1775104"/>
                <a:gd name="connsiteY11" fmla="*/ 713159 h 1562961"/>
                <a:gd name="connsiteX12" fmla="*/ 441325 w 1775104"/>
                <a:gd name="connsiteY12" fmla="*/ 836984 h 1562961"/>
                <a:gd name="connsiteX13" fmla="*/ 536575 w 1775104"/>
                <a:gd name="connsiteY13" fmla="*/ 929059 h 1562961"/>
                <a:gd name="connsiteX14" fmla="*/ 568325 w 1775104"/>
                <a:gd name="connsiteY14" fmla="*/ 894134 h 1562961"/>
                <a:gd name="connsiteX15" fmla="*/ 590550 w 1775104"/>
                <a:gd name="connsiteY15" fmla="*/ 922709 h 1562961"/>
                <a:gd name="connsiteX16" fmla="*/ 565150 w 1775104"/>
                <a:gd name="connsiteY16" fmla="*/ 951284 h 1562961"/>
                <a:gd name="connsiteX17" fmla="*/ 596900 w 1775104"/>
                <a:gd name="connsiteY17" fmla="*/ 986209 h 1562961"/>
                <a:gd name="connsiteX18" fmla="*/ 574675 w 1775104"/>
                <a:gd name="connsiteY18" fmla="*/ 1017959 h 1562961"/>
                <a:gd name="connsiteX19" fmla="*/ 946150 w 1775104"/>
                <a:gd name="connsiteY19" fmla="*/ 1389434 h 1562961"/>
                <a:gd name="connsiteX20" fmla="*/ 987425 w 1775104"/>
                <a:gd name="connsiteY20" fmla="*/ 1408484 h 1562961"/>
                <a:gd name="connsiteX21" fmla="*/ 1179485 w 1775104"/>
                <a:gd name="connsiteY21" fmla="*/ 1562961 h 1562961"/>
                <a:gd name="connsiteX22" fmla="*/ 1236022 w 1775104"/>
                <a:gd name="connsiteY22" fmla="*/ 1510751 h 1562961"/>
                <a:gd name="connsiteX23" fmla="*/ 1279191 w 1775104"/>
                <a:gd name="connsiteY23" fmla="*/ 1460931 h 1562961"/>
                <a:gd name="connsiteX24" fmla="*/ 1368425 w 1775104"/>
                <a:gd name="connsiteY24" fmla="*/ 1341927 h 1562961"/>
                <a:gd name="connsiteX25" fmla="*/ 1505563 w 1775104"/>
                <a:gd name="connsiteY25" fmla="*/ 1188978 h 1562961"/>
                <a:gd name="connsiteX26" fmla="*/ 1583657 w 1775104"/>
                <a:gd name="connsiteY26" fmla="*/ 1096354 h 1562961"/>
                <a:gd name="connsiteX27" fmla="*/ 1669382 w 1775104"/>
                <a:gd name="connsiteY27" fmla="*/ 992128 h 1562961"/>
                <a:gd name="connsiteX28" fmla="*/ 1726532 w 1775104"/>
                <a:gd name="connsiteY28" fmla="*/ 932352 h 1562961"/>
                <a:gd name="connsiteX29" fmla="*/ 1775104 w 1775104"/>
                <a:gd name="connsiteY29" fmla="*/ 846509 h 1562961"/>
                <a:gd name="connsiteX30" fmla="*/ 1771650 w 1775104"/>
                <a:gd name="connsiteY30" fmla="*/ 770309 h 1562961"/>
                <a:gd name="connsiteX31" fmla="*/ 1771650 w 1775104"/>
                <a:gd name="connsiteY31" fmla="*/ 757609 h 1562961"/>
                <a:gd name="connsiteX32" fmla="*/ 1616075 w 1775104"/>
                <a:gd name="connsiteY32" fmla="*/ 662359 h 1562961"/>
                <a:gd name="connsiteX33" fmla="*/ 1498600 w 1775104"/>
                <a:gd name="connsiteY33" fmla="*/ 582984 h 1562961"/>
                <a:gd name="connsiteX34" fmla="*/ 1387475 w 1775104"/>
                <a:gd name="connsiteY34" fmla="*/ 500434 h 1562961"/>
                <a:gd name="connsiteX35" fmla="*/ 1298575 w 1775104"/>
                <a:gd name="connsiteY35" fmla="*/ 430584 h 1562961"/>
                <a:gd name="connsiteX36" fmla="*/ 1200150 w 1775104"/>
                <a:gd name="connsiteY36" fmla="*/ 357559 h 1562961"/>
                <a:gd name="connsiteX37" fmla="*/ 1142666 w 1775104"/>
                <a:gd name="connsiteY37" fmla="*/ 316833 h 1562961"/>
                <a:gd name="connsiteX38" fmla="*/ 1128685 w 1775104"/>
                <a:gd name="connsiteY38" fmla="*/ 329651 h 1562961"/>
                <a:gd name="connsiteX39" fmla="*/ 1072148 w 1775104"/>
                <a:gd name="connsiteY39" fmla="*/ 404205 h 1562961"/>
                <a:gd name="connsiteX40" fmla="*/ 950885 w 1775104"/>
                <a:gd name="connsiteY40" fmla="*/ 530655 h 1562961"/>
                <a:gd name="connsiteX41" fmla="*/ 836919 w 1775104"/>
                <a:gd name="connsiteY41" fmla="*/ 656127 h 1562961"/>
                <a:gd name="connsiteX42" fmla="*/ 739775 w 1775104"/>
                <a:gd name="connsiteY42" fmla="*/ 554409 h 1562961"/>
                <a:gd name="connsiteX43" fmla="*/ 591497 w 1775104"/>
                <a:gd name="connsiteY43" fmla="*/ 442304 h 1562961"/>
                <a:gd name="connsiteX44" fmla="*/ 376878 w 1775104"/>
                <a:gd name="connsiteY44" fmla="*/ 268228 h 1562961"/>
                <a:gd name="connsiteX45" fmla="*/ 241300 w 1775104"/>
                <a:gd name="connsiteY45" fmla="*/ 144403 h 1562961"/>
                <a:gd name="connsiteX46" fmla="*/ 122878 w 1775104"/>
                <a:gd name="connsiteY46" fmla="*/ 72593 h 1562961"/>
                <a:gd name="connsiteX0" fmla="*/ 52081 w 1775104"/>
                <a:gd name="connsiteY0" fmla="*/ 0 h 1566685"/>
                <a:gd name="connsiteX1" fmla="*/ 9525 w 1775104"/>
                <a:gd name="connsiteY1" fmla="*/ 24184 h 1566685"/>
                <a:gd name="connsiteX2" fmla="*/ 0 w 1775104"/>
                <a:gd name="connsiteY2" fmla="*/ 46409 h 1566685"/>
                <a:gd name="connsiteX3" fmla="*/ 63500 w 1775104"/>
                <a:gd name="connsiteY3" fmla="*/ 100384 h 1566685"/>
                <a:gd name="connsiteX4" fmla="*/ 187325 w 1775104"/>
                <a:gd name="connsiteY4" fmla="*/ 192459 h 1566685"/>
                <a:gd name="connsiteX5" fmla="*/ 263525 w 1775104"/>
                <a:gd name="connsiteY5" fmla="*/ 230559 h 1566685"/>
                <a:gd name="connsiteX6" fmla="*/ 346075 w 1775104"/>
                <a:gd name="connsiteY6" fmla="*/ 300409 h 1566685"/>
                <a:gd name="connsiteX7" fmla="*/ 403225 w 1775104"/>
                <a:gd name="connsiteY7" fmla="*/ 357559 h 1566685"/>
                <a:gd name="connsiteX8" fmla="*/ 304800 w 1775104"/>
                <a:gd name="connsiteY8" fmla="*/ 484559 h 1566685"/>
                <a:gd name="connsiteX9" fmla="*/ 368300 w 1775104"/>
                <a:gd name="connsiteY9" fmla="*/ 529009 h 1566685"/>
                <a:gd name="connsiteX10" fmla="*/ 460375 w 1775104"/>
                <a:gd name="connsiteY10" fmla="*/ 630609 h 1566685"/>
                <a:gd name="connsiteX11" fmla="*/ 555625 w 1775104"/>
                <a:gd name="connsiteY11" fmla="*/ 713159 h 1566685"/>
                <a:gd name="connsiteX12" fmla="*/ 441325 w 1775104"/>
                <a:gd name="connsiteY12" fmla="*/ 836984 h 1566685"/>
                <a:gd name="connsiteX13" fmla="*/ 536575 w 1775104"/>
                <a:gd name="connsiteY13" fmla="*/ 929059 h 1566685"/>
                <a:gd name="connsiteX14" fmla="*/ 568325 w 1775104"/>
                <a:gd name="connsiteY14" fmla="*/ 894134 h 1566685"/>
                <a:gd name="connsiteX15" fmla="*/ 590550 w 1775104"/>
                <a:gd name="connsiteY15" fmla="*/ 922709 h 1566685"/>
                <a:gd name="connsiteX16" fmla="*/ 565150 w 1775104"/>
                <a:gd name="connsiteY16" fmla="*/ 951284 h 1566685"/>
                <a:gd name="connsiteX17" fmla="*/ 596900 w 1775104"/>
                <a:gd name="connsiteY17" fmla="*/ 986209 h 1566685"/>
                <a:gd name="connsiteX18" fmla="*/ 574675 w 1775104"/>
                <a:gd name="connsiteY18" fmla="*/ 1017959 h 1566685"/>
                <a:gd name="connsiteX19" fmla="*/ 946150 w 1775104"/>
                <a:gd name="connsiteY19" fmla="*/ 1389434 h 1566685"/>
                <a:gd name="connsiteX20" fmla="*/ 987425 w 1775104"/>
                <a:gd name="connsiteY20" fmla="*/ 1408484 h 1566685"/>
                <a:gd name="connsiteX21" fmla="*/ 1167119 w 1775104"/>
                <a:gd name="connsiteY21" fmla="*/ 1566685 h 1566685"/>
                <a:gd name="connsiteX22" fmla="*/ 1236022 w 1775104"/>
                <a:gd name="connsiteY22" fmla="*/ 1510751 h 1566685"/>
                <a:gd name="connsiteX23" fmla="*/ 1279191 w 1775104"/>
                <a:gd name="connsiteY23" fmla="*/ 1460931 h 1566685"/>
                <a:gd name="connsiteX24" fmla="*/ 1368425 w 1775104"/>
                <a:gd name="connsiteY24" fmla="*/ 1341927 h 1566685"/>
                <a:gd name="connsiteX25" fmla="*/ 1505563 w 1775104"/>
                <a:gd name="connsiteY25" fmla="*/ 1188978 h 1566685"/>
                <a:gd name="connsiteX26" fmla="*/ 1583657 w 1775104"/>
                <a:gd name="connsiteY26" fmla="*/ 1096354 h 1566685"/>
                <a:gd name="connsiteX27" fmla="*/ 1669382 w 1775104"/>
                <a:gd name="connsiteY27" fmla="*/ 992128 h 1566685"/>
                <a:gd name="connsiteX28" fmla="*/ 1726532 w 1775104"/>
                <a:gd name="connsiteY28" fmla="*/ 932352 h 1566685"/>
                <a:gd name="connsiteX29" fmla="*/ 1775104 w 1775104"/>
                <a:gd name="connsiteY29" fmla="*/ 846509 h 1566685"/>
                <a:gd name="connsiteX30" fmla="*/ 1771650 w 1775104"/>
                <a:gd name="connsiteY30" fmla="*/ 770309 h 1566685"/>
                <a:gd name="connsiteX31" fmla="*/ 1771650 w 1775104"/>
                <a:gd name="connsiteY31" fmla="*/ 757609 h 1566685"/>
                <a:gd name="connsiteX32" fmla="*/ 1616075 w 1775104"/>
                <a:gd name="connsiteY32" fmla="*/ 662359 h 1566685"/>
                <a:gd name="connsiteX33" fmla="*/ 1498600 w 1775104"/>
                <a:gd name="connsiteY33" fmla="*/ 582984 h 1566685"/>
                <a:gd name="connsiteX34" fmla="*/ 1387475 w 1775104"/>
                <a:gd name="connsiteY34" fmla="*/ 500434 h 1566685"/>
                <a:gd name="connsiteX35" fmla="*/ 1298575 w 1775104"/>
                <a:gd name="connsiteY35" fmla="*/ 430584 h 1566685"/>
                <a:gd name="connsiteX36" fmla="*/ 1200150 w 1775104"/>
                <a:gd name="connsiteY36" fmla="*/ 357559 h 1566685"/>
                <a:gd name="connsiteX37" fmla="*/ 1142666 w 1775104"/>
                <a:gd name="connsiteY37" fmla="*/ 316833 h 1566685"/>
                <a:gd name="connsiteX38" fmla="*/ 1128685 w 1775104"/>
                <a:gd name="connsiteY38" fmla="*/ 329651 h 1566685"/>
                <a:gd name="connsiteX39" fmla="*/ 1072148 w 1775104"/>
                <a:gd name="connsiteY39" fmla="*/ 404205 h 1566685"/>
                <a:gd name="connsiteX40" fmla="*/ 950885 w 1775104"/>
                <a:gd name="connsiteY40" fmla="*/ 530655 h 1566685"/>
                <a:gd name="connsiteX41" fmla="*/ 836919 w 1775104"/>
                <a:gd name="connsiteY41" fmla="*/ 656127 h 1566685"/>
                <a:gd name="connsiteX42" fmla="*/ 739775 w 1775104"/>
                <a:gd name="connsiteY42" fmla="*/ 554409 h 1566685"/>
                <a:gd name="connsiteX43" fmla="*/ 591497 w 1775104"/>
                <a:gd name="connsiteY43" fmla="*/ 442304 h 1566685"/>
                <a:gd name="connsiteX44" fmla="*/ 376878 w 1775104"/>
                <a:gd name="connsiteY44" fmla="*/ 268228 h 1566685"/>
                <a:gd name="connsiteX45" fmla="*/ 241300 w 1775104"/>
                <a:gd name="connsiteY45" fmla="*/ 144403 h 1566685"/>
                <a:gd name="connsiteX46" fmla="*/ 122878 w 1775104"/>
                <a:gd name="connsiteY46" fmla="*/ 72593 h 156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75104" h="1566685">
                  <a:moveTo>
                    <a:pt x="52081" y="0"/>
                  </a:moveTo>
                  <a:lnTo>
                    <a:pt x="9525" y="24184"/>
                  </a:lnTo>
                  <a:lnTo>
                    <a:pt x="0" y="46409"/>
                  </a:lnTo>
                  <a:lnTo>
                    <a:pt x="63500" y="100384"/>
                  </a:lnTo>
                  <a:lnTo>
                    <a:pt x="187325" y="192459"/>
                  </a:lnTo>
                  <a:lnTo>
                    <a:pt x="263525" y="230559"/>
                  </a:lnTo>
                  <a:lnTo>
                    <a:pt x="346075" y="300409"/>
                  </a:lnTo>
                  <a:lnTo>
                    <a:pt x="403225" y="357559"/>
                  </a:lnTo>
                  <a:lnTo>
                    <a:pt x="304800" y="484559"/>
                  </a:lnTo>
                  <a:lnTo>
                    <a:pt x="368300" y="529009"/>
                  </a:lnTo>
                  <a:lnTo>
                    <a:pt x="460375" y="630609"/>
                  </a:lnTo>
                  <a:lnTo>
                    <a:pt x="555625" y="713159"/>
                  </a:lnTo>
                  <a:lnTo>
                    <a:pt x="441325" y="836984"/>
                  </a:lnTo>
                  <a:lnTo>
                    <a:pt x="536575" y="929059"/>
                  </a:lnTo>
                  <a:lnTo>
                    <a:pt x="568325" y="894134"/>
                  </a:lnTo>
                  <a:lnTo>
                    <a:pt x="590550" y="922709"/>
                  </a:lnTo>
                  <a:lnTo>
                    <a:pt x="565150" y="951284"/>
                  </a:lnTo>
                  <a:lnTo>
                    <a:pt x="596900" y="986209"/>
                  </a:lnTo>
                  <a:lnTo>
                    <a:pt x="574675" y="1017959"/>
                  </a:lnTo>
                  <a:lnTo>
                    <a:pt x="946150" y="1389434"/>
                  </a:lnTo>
                  <a:lnTo>
                    <a:pt x="987425" y="1408484"/>
                  </a:lnTo>
                  <a:lnTo>
                    <a:pt x="1167119" y="1566685"/>
                  </a:lnTo>
                  <a:lnTo>
                    <a:pt x="1236022" y="1510751"/>
                  </a:lnTo>
                  <a:lnTo>
                    <a:pt x="1279191" y="1460931"/>
                  </a:lnTo>
                  <a:lnTo>
                    <a:pt x="1368425" y="1341927"/>
                  </a:lnTo>
                  <a:lnTo>
                    <a:pt x="1505563" y="1188978"/>
                  </a:lnTo>
                  <a:lnTo>
                    <a:pt x="1583657" y="1096354"/>
                  </a:lnTo>
                  <a:lnTo>
                    <a:pt x="1669382" y="992128"/>
                  </a:lnTo>
                  <a:lnTo>
                    <a:pt x="1726532" y="932352"/>
                  </a:lnTo>
                  <a:lnTo>
                    <a:pt x="1775104" y="846509"/>
                  </a:lnTo>
                  <a:lnTo>
                    <a:pt x="1771650" y="770309"/>
                  </a:lnTo>
                  <a:lnTo>
                    <a:pt x="1771650" y="757609"/>
                  </a:lnTo>
                  <a:lnTo>
                    <a:pt x="1616075" y="662359"/>
                  </a:lnTo>
                  <a:lnTo>
                    <a:pt x="1498600" y="582984"/>
                  </a:lnTo>
                  <a:lnTo>
                    <a:pt x="1387475" y="500434"/>
                  </a:lnTo>
                  <a:lnTo>
                    <a:pt x="1298575" y="430584"/>
                  </a:lnTo>
                  <a:lnTo>
                    <a:pt x="1200150" y="357559"/>
                  </a:lnTo>
                  <a:lnTo>
                    <a:pt x="1142666" y="316833"/>
                  </a:lnTo>
                  <a:lnTo>
                    <a:pt x="1128685" y="329651"/>
                  </a:lnTo>
                  <a:lnTo>
                    <a:pt x="1072148" y="404205"/>
                  </a:lnTo>
                  <a:lnTo>
                    <a:pt x="950885" y="530655"/>
                  </a:lnTo>
                  <a:lnTo>
                    <a:pt x="836919" y="656127"/>
                  </a:lnTo>
                  <a:lnTo>
                    <a:pt x="739775" y="554409"/>
                  </a:lnTo>
                  <a:lnTo>
                    <a:pt x="591497" y="442304"/>
                  </a:lnTo>
                  <a:lnTo>
                    <a:pt x="376878" y="268228"/>
                  </a:lnTo>
                  <a:lnTo>
                    <a:pt x="241300" y="144403"/>
                  </a:lnTo>
                  <a:lnTo>
                    <a:pt x="122878" y="72593"/>
                  </a:lnTo>
                </a:path>
              </a:pathLst>
            </a:custGeom>
            <a:solidFill>
              <a:schemeClr val="tx2">
                <a:lumMod val="40000"/>
                <a:lumOff val="60000"/>
                <a:alpha val="60000"/>
              </a:schemeClr>
            </a:solid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0" name="フリーフォーム 56">
              <a:extLst>
                <a:ext uri="{FF2B5EF4-FFF2-40B4-BE49-F238E27FC236}">
                  <a16:creationId xmlns:a16="http://schemas.microsoft.com/office/drawing/2014/main" id="{6D847514-B085-4D46-8CDF-34FF3065E2F4}"/>
                </a:ext>
              </a:extLst>
            </p:cNvPr>
            <p:cNvSpPr/>
            <p:nvPr/>
          </p:nvSpPr>
          <p:spPr>
            <a:xfrm>
              <a:off x="7899557" y="4529327"/>
              <a:ext cx="1006138" cy="1714614"/>
            </a:xfrm>
            <a:custGeom>
              <a:avLst/>
              <a:gdLst>
                <a:gd name="connsiteX0" fmla="*/ 0 w 1206500"/>
                <a:gd name="connsiteY0" fmla="*/ 1828800 h 1828800"/>
                <a:gd name="connsiteX1" fmla="*/ 889000 w 1206500"/>
                <a:gd name="connsiteY1" fmla="*/ 825500 h 1828800"/>
                <a:gd name="connsiteX2" fmla="*/ 990600 w 1206500"/>
                <a:gd name="connsiteY2" fmla="*/ 457200 h 1828800"/>
                <a:gd name="connsiteX3" fmla="*/ 1206500 w 1206500"/>
                <a:gd name="connsiteY3" fmla="*/ 0 h 1828800"/>
                <a:gd name="connsiteX0" fmla="*/ 0 w 1182687"/>
                <a:gd name="connsiteY0" fmla="*/ 1776413 h 1776413"/>
                <a:gd name="connsiteX1" fmla="*/ 889000 w 1182687"/>
                <a:gd name="connsiteY1" fmla="*/ 773113 h 1776413"/>
                <a:gd name="connsiteX2" fmla="*/ 990600 w 1182687"/>
                <a:gd name="connsiteY2" fmla="*/ 404813 h 1776413"/>
                <a:gd name="connsiteX3" fmla="*/ 1182687 w 1182687"/>
                <a:gd name="connsiteY3" fmla="*/ 0 h 1776413"/>
                <a:gd name="connsiteX0" fmla="*/ 0 w 1182687"/>
                <a:gd name="connsiteY0" fmla="*/ 1776413 h 1776413"/>
                <a:gd name="connsiteX1" fmla="*/ 562428 w 1182687"/>
                <a:gd name="connsiteY1" fmla="*/ 942930 h 1776413"/>
                <a:gd name="connsiteX2" fmla="*/ 990600 w 1182687"/>
                <a:gd name="connsiteY2" fmla="*/ 404813 h 1776413"/>
                <a:gd name="connsiteX3" fmla="*/ 1182687 w 1182687"/>
                <a:gd name="connsiteY3" fmla="*/ 0 h 1776413"/>
                <a:gd name="connsiteX0" fmla="*/ 0 w 1182687"/>
                <a:gd name="connsiteY0" fmla="*/ 1776413 h 1776413"/>
                <a:gd name="connsiteX1" fmla="*/ 562428 w 1182687"/>
                <a:gd name="connsiteY1" fmla="*/ 942930 h 1776413"/>
                <a:gd name="connsiteX2" fmla="*/ 912223 w 1182687"/>
                <a:gd name="connsiteY2" fmla="*/ 444001 h 1776413"/>
                <a:gd name="connsiteX3" fmla="*/ 1182687 w 1182687"/>
                <a:gd name="connsiteY3" fmla="*/ 0 h 1776413"/>
                <a:gd name="connsiteX0" fmla="*/ 0 w 1208812"/>
                <a:gd name="connsiteY0" fmla="*/ 2220550 h 2220550"/>
                <a:gd name="connsiteX1" fmla="*/ 562428 w 1208812"/>
                <a:gd name="connsiteY1" fmla="*/ 1387067 h 2220550"/>
                <a:gd name="connsiteX2" fmla="*/ 912223 w 1208812"/>
                <a:gd name="connsiteY2" fmla="*/ 888138 h 2220550"/>
                <a:gd name="connsiteX3" fmla="*/ 1208812 w 1208812"/>
                <a:gd name="connsiteY3" fmla="*/ 0 h 2220550"/>
                <a:gd name="connsiteX0" fmla="*/ 0 w 1212005"/>
                <a:gd name="connsiteY0" fmla="*/ 2220550 h 2220550"/>
                <a:gd name="connsiteX1" fmla="*/ 562428 w 1212005"/>
                <a:gd name="connsiteY1" fmla="*/ 1387067 h 2220550"/>
                <a:gd name="connsiteX2" fmla="*/ 912223 w 1212005"/>
                <a:gd name="connsiteY2" fmla="*/ 888138 h 2220550"/>
                <a:gd name="connsiteX3" fmla="*/ 1181534 w 1212005"/>
                <a:gd name="connsiteY3" fmla="*/ 109563 h 2220550"/>
                <a:gd name="connsiteX4" fmla="*/ 1208812 w 1212005"/>
                <a:gd name="connsiteY4" fmla="*/ 0 h 2220550"/>
                <a:gd name="connsiteX0" fmla="*/ 0 w 1262370"/>
                <a:gd name="connsiteY0" fmla="*/ 2332459 h 2332459"/>
                <a:gd name="connsiteX1" fmla="*/ 562428 w 1262370"/>
                <a:gd name="connsiteY1" fmla="*/ 1498976 h 2332459"/>
                <a:gd name="connsiteX2" fmla="*/ 912223 w 1262370"/>
                <a:gd name="connsiteY2" fmla="*/ 1000047 h 2332459"/>
                <a:gd name="connsiteX3" fmla="*/ 1181534 w 1262370"/>
                <a:gd name="connsiteY3" fmla="*/ 221472 h 2332459"/>
                <a:gd name="connsiteX4" fmla="*/ 1208812 w 1262370"/>
                <a:gd name="connsiteY4" fmla="*/ 111909 h 2332459"/>
                <a:gd name="connsiteX0" fmla="*/ 0 w 1133591"/>
                <a:gd name="connsiteY0" fmla="*/ 1931813 h 1931813"/>
                <a:gd name="connsiteX1" fmla="*/ 433649 w 1133591"/>
                <a:gd name="connsiteY1" fmla="*/ 1498976 h 1931813"/>
                <a:gd name="connsiteX2" fmla="*/ 783444 w 1133591"/>
                <a:gd name="connsiteY2" fmla="*/ 1000047 h 1931813"/>
                <a:gd name="connsiteX3" fmla="*/ 1052755 w 1133591"/>
                <a:gd name="connsiteY3" fmla="*/ 221472 h 1931813"/>
                <a:gd name="connsiteX4" fmla="*/ 1080033 w 1133591"/>
                <a:gd name="connsiteY4" fmla="*/ 111909 h 1931813"/>
                <a:gd name="connsiteX0" fmla="*/ 0 w 1133591"/>
                <a:gd name="connsiteY0" fmla="*/ 1931813 h 1931813"/>
                <a:gd name="connsiteX1" fmla="*/ 469421 w 1133591"/>
                <a:gd name="connsiteY1" fmla="*/ 1312962 h 1931813"/>
                <a:gd name="connsiteX2" fmla="*/ 783444 w 1133591"/>
                <a:gd name="connsiteY2" fmla="*/ 1000047 h 1931813"/>
                <a:gd name="connsiteX3" fmla="*/ 1052755 w 1133591"/>
                <a:gd name="connsiteY3" fmla="*/ 221472 h 1931813"/>
                <a:gd name="connsiteX4" fmla="*/ 1080033 w 1133591"/>
                <a:gd name="connsiteY4" fmla="*/ 111909 h 1931813"/>
                <a:gd name="connsiteX0" fmla="*/ 0 w 1133591"/>
                <a:gd name="connsiteY0" fmla="*/ 1931813 h 1931813"/>
                <a:gd name="connsiteX1" fmla="*/ 469421 w 1133591"/>
                <a:gd name="connsiteY1" fmla="*/ 1312962 h 1931813"/>
                <a:gd name="connsiteX2" fmla="*/ 998076 w 1133591"/>
                <a:gd name="connsiteY2" fmla="*/ 535012 h 1931813"/>
                <a:gd name="connsiteX3" fmla="*/ 1052755 w 1133591"/>
                <a:gd name="connsiteY3" fmla="*/ 221472 h 1931813"/>
                <a:gd name="connsiteX4" fmla="*/ 1080033 w 1133591"/>
                <a:gd name="connsiteY4" fmla="*/ 111909 h 19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91" h="1931813">
                  <a:moveTo>
                    <a:pt x="0" y="1931813"/>
                  </a:moveTo>
                  <a:cubicBezTo>
                    <a:pt x="187476" y="1653985"/>
                    <a:pt x="281945" y="1590790"/>
                    <a:pt x="469421" y="1312962"/>
                  </a:cubicBezTo>
                  <a:cubicBezTo>
                    <a:pt x="503288" y="1190195"/>
                    <a:pt x="964209" y="657779"/>
                    <a:pt x="998076" y="535012"/>
                  </a:cubicBezTo>
                  <a:cubicBezTo>
                    <a:pt x="1101260" y="322095"/>
                    <a:pt x="1003324" y="369495"/>
                    <a:pt x="1052755" y="221472"/>
                  </a:cubicBezTo>
                  <a:cubicBezTo>
                    <a:pt x="1219752" y="-213934"/>
                    <a:pt x="1075487" y="130169"/>
                    <a:pt x="1080033" y="111909"/>
                  </a:cubicBezTo>
                </a:path>
              </a:pathLst>
            </a:custGeom>
            <a:noFill/>
            <a:ln w="825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 name="角丸四角形 50">
              <a:extLst>
                <a:ext uri="{FF2B5EF4-FFF2-40B4-BE49-F238E27FC236}">
                  <a16:creationId xmlns:a16="http://schemas.microsoft.com/office/drawing/2014/main" id="{0139583F-0150-4CF2-A745-6733D09300FC}"/>
                </a:ext>
              </a:extLst>
            </p:cNvPr>
            <p:cNvSpPr>
              <a:spLocks noChangeAspect="1"/>
            </p:cNvSpPr>
            <p:nvPr/>
          </p:nvSpPr>
          <p:spPr>
            <a:xfrm rot="2226232">
              <a:off x="8094775" y="4796805"/>
              <a:ext cx="541712" cy="409783"/>
            </a:xfrm>
            <a:prstGeom prst="roundRect">
              <a:avLst/>
            </a:prstGeom>
            <a:solidFill>
              <a:srgbClr val="92D050">
                <a:alpha val="60000"/>
              </a:srgbClr>
            </a:solidFill>
            <a:ln w="12700">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8" name="フリーフォーム 51">
              <a:extLst>
                <a:ext uri="{FF2B5EF4-FFF2-40B4-BE49-F238E27FC236}">
                  <a16:creationId xmlns:a16="http://schemas.microsoft.com/office/drawing/2014/main" id="{1F6FB524-CB53-481D-9A5C-97EEF1ED947D}"/>
                </a:ext>
              </a:extLst>
            </p:cNvPr>
            <p:cNvSpPr>
              <a:spLocks noChangeAspect="1"/>
            </p:cNvSpPr>
            <p:nvPr/>
          </p:nvSpPr>
          <p:spPr>
            <a:xfrm rot="21385674">
              <a:off x="7625083" y="5068623"/>
              <a:ext cx="741610" cy="1013891"/>
            </a:xfrm>
            <a:custGeom>
              <a:avLst/>
              <a:gdLst>
                <a:gd name="connsiteX0" fmla="*/ 817910 w 828597"/>
                <a:gd name="connsiteY0" fmla="*/ 267286 h 844062"/>
                <a:gd name="connsiteX1" fmla="*/ 705369 w 828597"/>
                <a:gd name="connsiteY1" fmla="*/ 225083 h 844062"/>
                <a:gd name="connsiteX2" fmla="*/ 635030 w 828597"/>
                <a:gd name="connsiteY2" fmla="*/ 154745 h 844062"/>
                <a:gd name="connsiteX3" fmla="*/ 606895 w 828597"/>
                <a:gd name="connsiteY3" fmla="*/ 70338 h 844062"/>
                <a:gd name="connsiteX4" fmla="*/ 508421 w 828597"/>
                <a:gd name="connsiteY4" fmla="*/ 14068 h 844062"/>
                <a:gd name="connsiteX5" fmla="*/ 395880 w 828597"/>
                <a:gd name="connsiteY5" fmla="*/ 0 h 844062"/>
                <a:gd name="connsiteX6" fmla="*/ 353676 w 828597"/>
                <a:gd name="connsiteY6" fmla="*/ 70338 h 844062"/>
                <a:gd name="connsiteX7" fmla="*/ 269270 w 828597"/>
                <a:gd name="connsiteY7" fmla="*/ 140677 h 844062"/>
                <a:gd name="connsiteX8" fmla="*/ 170796 w 828597"/>
                <a:gd name="connsiteY8" fmla="*/ 154745 h 844062"/>
                <a:gd name="connsiteX9" fmla="*/ 72323 w 828597"/>
                <a:gd name="connsiteY9" fmla="*/ 182880 h 844062"/>
                <a:gd name="connsiteX10" fmla="*/ 44187 w 828597"/>
                <a:gd name="connsiteY10" fmla="*/ 211015 h 844062"/>
                <a:gd name="connsiteX11" fmla="*/ 1984 w 828597"/>
                <a:gd name="connsiteY11" fmla="*/ 225083 h 844062"/>
                <a:gd name="connsiteX12" fmla="*/ 44187 w 828597"/>
                <a:gd name="connsiteY12" fmla="*/ 323557 h 844062"/>
                <a:gd name="connsiteX13" fmla="*/ 58255 w 828597"/>
                <a:gd name="connsiteY13" fmla="*/ 379828 h 844062"/>
                <a:gd name="connsiteX14" fmla="*/ 72323 w 828597"/>
                <a:gd name="connsiteY14" fmla="*/ 450166 h 844062"/>
                <a:gd name="connsiteX15" fmla="*/ 86390 w 828597"/>
                <a:gd name="connsiteY15" fmla="*/ 492369 h 844062"/>
                <a:gd name="connsiteX16" fmla="*/ 100458 w 828597"/>
                <a:gd name="connsiteY16" fmla="*/ 647114 h 844062"/>
                <a:gd name="connsiteX17" fmla="*/ 128593 w 828597"/>
                <a:gd name="connsiteY17" fmla="*/ 731520 h 844062"/>
                <a:gd name="connsiteX18" fmla="*/ 170796 w 828597"/>
                <a:gd name="connsiteY18" fmla="*/ 745588 h 844062"/>
                <a:gd name="connsiteX19" fmla="*/ 198932 w 828597"/>
                <a:gd name="connsiteY19" fmla="*/ 773723 h 844062"/>
                <a:gd name="connsiteX20" fmla="*/ 297406 w 828597"/>
                <a:gd name="connsiteY20" fmla="*/ 844062 h 844062"/>
                <a:gd name="connsiteX21" fmla="*/ 367744 w 828597"/>
                <a:gd name="connsiteY21" fmla="*/ 815926 h 844062"/>
                <a:gd name="connsiteX22" fmla="*/ 409947 w 828597"/>
                <a:gd name="connsiteY22" fmla="*/ 745588 h 844062"/>
                <a:gd name="connsiteX23" fmla="*/ 438083 w 828597"/>
                <a:gd name="connsiteY23" fmla="*/ 717452 h 844062"/>
                <a:gd name="connsiteX24" fmla="*/ 480286 w 828597"/>
                <a:gd name="connsiteY24" fmla="*/ 689317 h 844062"/>
                <a:gd name="connsiteX25" fmla="*/ 536556 w 828597"/>
                <a:gd name="connsiteY25" fmla="*/ 675249 h 844062"/>
                <a:gd name="connsiteX26" fmla="*/ 578760 w 828597"/>
                <a:gd name="connsiteY26" fmla="*/ 661182 h 844062"/>
                <a:gd name="connsiteX27" fmla="*/ 606895 w 828597"/>
                <a:gd name="connsiteY27" fmla="*/ 633046 h 844062"/>
                <a:gd name="connsiteX28" fmla="*/ 649098 w 828597"/>
                <a:gd name="connsiteY28" fmla="*/ 604911 h 844062"/>
                <a:gd name="connsiteX29" fmla="*/ 663166 w 828597"/>
                <a:gd name="connsiteY29" fmla="*/ 562708 h 844062"/>
                <a:gd name="connsiteX30" fmla="*/ 733504 w 828597"/>
                <a:gd name="connsiteY30" fmla="*/ 492369 h 844062"/>
                <a:gd name="connsiteX31" fmla="*/ 747572 w 828597"/>
                <a:gd name="connsiteY31" fmla="*/ 450166 h 844062"/>
                <a:gd name="connsiteX32" fmla="*/ 803843 w 828597"/>
                <a:gd name="connsiteY32" fmla="*/ 365760 h 844062"/>
                <a:gd name="connsiteX33" fmla="*/ 817910 w 828597"/>
                <a:gd name="connsiteY33" fmla="*/ 267286 h 844062"/>
                <a:gd name="connsiteX0" fmla="*/ 817910 w 828597"/>
                <a:gd name="connsiteY0" fmla="*/ 267286 h 844062"/>
                <a:gd name="connsiteX1" fmla="*/ 705369 w 828597"/>
                <a:gd name="connsiteY1" fmla="*/ 225083 h 844062"/>
                <a:gd name="connsiteX2" fmla="*/ 635030 w 828597"/>
                <a:gd name="connsiteY2" fmla="*/ 154745 h 844062"/>
                <a:gd name="connsiteX3" fmla="*/ 606895 w 828597"/>
                <a:gd name="connsiteY3" fmla="*/ 70338 h 844062"/>
                <a:gd name="connsiteX4" fmla="*/ 508421 w 828597"/>
                <a:gd name="connsiteY4" fmla="*/ 14068 h 844062"/>
                <a:gd name="connsiteX5" fmla="*/ 395880 w 828597"/>
                <a:gd name="connsiteY5" fmla="*/ 0 h 844062"/>
                <a:gd name="connsiteX6" fmla="*/ 353676 w 828597"/>
                <a:gd name="connsiteY6" fmla="*/ 70338 h 844062"/>
                <a:gd name="connsiteX7" fmla="*/ 269270 w 828597"/>
                <a:gd name="connsiteY7" fmla="*/ 140677 h 844062"/>
                <a:gd name="connsiteX8" fmla="*/ 170796 w 828597"/>
                <a:gd name="connsiteY8" fmla="*/ 154745 h 844062"/>
                <a:gd name="connsiteX9" fmla="*/ 72323 w 828597"/>
                <a:gd name="connsiteY9" fmla="*/ 182880 h 844062"/>
                <a:gd name="connsiteX10" fmla="*/ 44187 w 828597"/>
                <a:gd name="connsiteY10" fmla="*/ 211015 h 844062"/>
                <a:gd name="connsiteX11" fmla="*/ 1984 w 828597"/>
                <a:gd name="connsiteY11" fmla="*/ 225083 h 844062"/>
                <a:gd name="connsiteX12" fmla="*/ 44187 w 828597"/>
                <a:gd name="connsiteY12" fmla="*/ 323557 h 844062"/>
                <a:gd name="connsiteX13" fmla="*/ 58255 w 828597"/>
                <a:gd name="connsiteY13" fmla="*/ 379828 h 844062"/>
                <a:gd name="connsiteX14" fmla="*/ 72323 w 828597"/>
                <a:gd name="connsiteY14" fmla="*/ 450166 h 844062"/>
                <a:gd name="connsiteX15" fmla="*/ 86390 w 828597"/>
                <a:gd name="connsiteY15" fmla="*/ 492369 h 844062"/>
                <a:gd name="connsiteX16" fmla="*/ 100458 w 828597"/>
                <a:gd name="connsiteY16" fmla="*/ 647114 h 844062"/>
                <a:gd name="connsiteX17" fmla="*/ 128593 w 828597"/>
                <a:gd name="connsiteY17" fmla="*/ 731520 h 844062"/>
                <a:gd name="connsiteX18" fmla="*/ 170796 w 828597"/>
                <a:gd name="connsiteY18" fmla="*/ 745588 h 844062"/>
                <a:gd name="connsiteX19" fmla="*/ 198932 w 828597"/>
                <a:gd name="connsiteY19" fmla="*/ 773723 h 844062"/>
                <a:gd name="connsiteX20" fmla="*/ 297406 w 828597"/>
                <a:gd name="connsiteY20" fmla="*/ 844062 h 844062"/>
                <a:gd name="connsiteX21" fmla="*/ 367744 w 828597"/>
                <a:gd name="connsiteY21" fmla="*/ 815926 h 844062"/>
                <a:gd name="connsiteX22" fmla="*/ 409947 w 828597"/>
                <a:gd name="connsiteY22" fmla="*/ 745588 h 844062"/>
                <a:gd name="connsiteX23" fmla="*/ 438083 w 828597"/>
                <a:gd name="connsiteY23" fmla="*/ 717452 h 844062"/>
                <a:gd name="connsiteX24" fmla="*/ 480286 w 828597"/>
                <a:gd name="connsiteY24" fmla="*/ 689317 h 844062"/>
                <a:gd name="connsiteX25" fmla="*/ 536556 w 828597"/>
                <a:gd name="connsiteY25" fmla="*/ 675249 h 844062"/>
                <a:gd name="connsiteX26" fmla="*/ 606895 w 828597"/>
                <a:gd name="connsiteY26" fmla="*/ 633046 h 844062"/>
                <a:gd name="connsiteX27" fmla="*/ 649098 w 828597"/>
                <a:gd name="connsiteY27" fmla="*/ 604911 h 844062"/>
                <a:gd name="connsiteX28" fmla="*/ 663166 w 828597"/>
                <a:gd name="connsiteY28" fmla="*/ 562708 h 844062"/>
                <a:gd name="connsiteX29" fmla="*/ 733504 w 828597"/>
                <a:gd name="connsiteY29" fmla="*/ 492369 h 844062"/>
                <a:gd name="connsiteX30" fmla="*/ 747572 w 828597"/>
                <a:gd name="connsiteY30" fmla="*/ 450166 h 844062"/>
                <a:gd name="connsiteX31" fmla="*/ 803843 w 828597"/>
                <a:gd name="connsiteY31" fmla="*/ 365760 h 844062"/>
                <a:gd name="connsiteX32" fmla="*/ 817910 w 828597"/>
                <a:gd name="connsiteY32" fmla="*/ 267286 h 844062"/>
                <a:gd name="connsiteX0" fmla="*/ 817910 w 828597"/>
                <a:gd name="connsiteY0" fmla="*/ 267286 h 844062"/>
                <a:gd name="connsiteX1" fmla="*/ 705369 w 828597"/>
                <a:gd name="connsiteY1" fmla="*/ 225083 h 844062"/>
                <a:gd name="connsiteX2" fmla="*/ 635030 w 828597"/>
                <a:gd name="connsiteY2" fmla="*/ 154745 h 844062"/>
                <a:gd name="connsiteX3" fmla="*/ 606895 w 828597"/>
                <a:gd name="connsiteY3" fmla="*/ 70338 h 844062"/>
                <a:gd name="connsiteX4" fmla="*/ 508421 w 828597"/>
                <a:gd name="connsiteY4" fmla="*/ 14068 h 844062"/>
                <a:gd name="connsiteX5" fmla="*/ 395880 w 828597"/>
                <a:gd name="connsiteY5" fmla="*/ 0 h 844062"/>
                <a:gd name="connsiteX6" fmla="*/ 353676 w 828597"/>
                <a:gd name="connsiteY6" fmla="*/ 70338 h 844062"/>
                <a:gd name="connsiteX7" fmla="*/ 269270 w 828597"/>
                <a:gd name="connsiteY7" fmla="*/ 140677 h 844062"/>
                <a:gd name="connsiteX8" fmla="*/ 170796 w 828597"/>
                <a:gd name="connsiteY8" fmla="*/ 154745 h 844062"/>
                <a:gd name="connsiteX9" fmla="*/ 72323 w 828597"/>
                <a:gd name="connsiteY9" fmla="*/ 182880 h 844062"/>
                <a:gd name="connsiteX10" fmla="*/ 44187 w 828597"/>
                <a:gd name="connsiteY10" fmla="*/ 211015 h 844062"/>
                <a:gd name="connsiteX11" fmla="*/ 1984 w 828597"/>
                <a:gd name="connsiteY11" fmla="*/ 225083 h 844062"/>
                <a:gd name="connsiteX12" fmla="*/ 44187 w 828597"/>
                <a:gd name="connsiteY12" fmla="*/ 323557 h 844062"/>
                <a:gd name="connsiteX13" fmla="*/ 58255 w 828597"/>
                <a:gd name="connsiteY13" fmla="*/ 379828 h 844062"/>
                <a:gd name="connsiteX14" fmla="*/ 72323 w 828597"/>
                <a:gd name="connsiteY14" fmla="*/ 450166 h 844062"/>
                <a:gd name="connsiteX15" fmla="*/ 86390 w 828597"/>
                <a:gd name="connsiteY15" fmla="*/ 492369 h 844062"/>
                <a:gd name="connsiteX16" fmla="*/ 100458 w 828597"/>
                <a:gd name="connsiteY16" fmla="*/ 647114 h 844062"/>
                <a:gd name="connsiteX17" fmla="*/ 128593 w 828597"/>
                <a:gd name="connsiteY17" fmla="*/ 731520 h 844062"/>
                <a:gd name="connsiteX18" fmla="*/ 170796 w 828597"/>
                <a:gd name="connsiteY18" fmla="*/ 745588 h 844062"/>
                <a:gd name="connsiteX19" fmla="*/ 198932 w 828597"/>
                <a:gd name="connsiteY19" fmla="*/ 773723 h 844062"/>
                <a:gd name="connsiteX20" fmla="*/ 297406 w 828597"/>
                <a:gd name="connsiteY20" fmla="*/ 844062 h 844062"/>
                <a:gd name="connsiteX21" fmla="*/ 367744 w 828597"/>
                <a:gd name="connsiteY21" fmla="*/ 815926 h 844062"/>
                <a:gd name="connsiteX22" fmla="*/ 409947 w 828597"/>
                <a:gd name="connsiteY22" fmla="*/ 745588 h 844062"/>
                <a:gd name="connsiteX23" fmla="*/ 480286 w 828597"/>
                <a:gd name="connsiteY23" fmla="*/ 689317 h 844062"/>
                <a:gd name="connsiteX24" fmla="*/ 536556 w 828597"/>
                <a:gd name="connsiteY24" fmla="*/ 675249 h 844062"/>
                <a:gd name="connsiteX25" fmla="*/ 606895 w 828597"/>
                <a:gd name="connsiteY25" fmla="*/ 633046 h 844062"/>
                <a:gd name="connsiteX26" fmla="*/ 649098 w 828597"/>
                <a:gd name="connsiteY26" fmla="*/ 604911 h 844062"/>
                <a:gd name="connsiteX27" fmla="*/ 663166 w 828597"/>
                <a:gd name="connsiteY27" fmla="*/ 562708 h 844062"/>
                <a:gd name="connsiteX28" fmla="*/ 733504 w 828597"/>
                <a:gd name="connsiteY28" fmla="*/ 492369 h 844062"/>
                <a:gd name="connsiteX29" fmla="*/ 747572 w 828597"/>
                <a:gd name="connsiteY29" fmla="*/ 450166 h 844062"/>
                <a:gd name="connsiteX30" fmla="*/ 803843 w 828597"/>
                <a:gd name="connsiteY30" fmla="*/ 365760 h 844062"/>
                <a:gd name="connsiteX31" fmla="*/ 817910 w 828597"/>
                <a:gd name="connsiteY31" fmla="*/ 267286 h 844062"/>
                <a:gd name="connsiteX0" fmla="*/ 817910 w 828597"/>
                <a:gd name="connsiteY0" fmla="*/ 267286 h 844062"/>
                <a:gd name="connsiteX1" fmla="*/ 705369 w 828597"/>
                <a:gd name="connsiteY1" fmla="*/ 225083 h 844062"/>
                <a:gd name="connsiteX2" fmla="*/ 635030 w 828597"/>
                <a:gd name="connsiteY2" fmla="*/ 154745 h 844062"/>
                <a:gd name="connsiteX3" fmla="*/ 606895 w 828597"/>
                <a:gd name="connsiteY3" fmla="*/ 70338 h 844062"/>
                <a:gd name="connsiteX4" fmla="*/ 508421 w 828597"/>
                <a:gd name="connsiteY4" fmla="*/ 14068 h 844062"/>
                <a:gd name="connsiteX5" fmla="*/ 395880 w 828597"/>
                <a:gd name="connsiteY5" fmla="*/ 0 h 844062"/>
                <a:gd name="connsiteX6" fmla="*/ 353676 w 828597"/>
                <a:gd name="connsiteY6" fmla="*/ 70338 h 844062"/>
                <a:gd name="connsiteX7" fmla="*/ 269270 w 828597"/>
                <a:gd name="connsiteY7" fmla="*/ 140677 h 844062"/>
                <a:gd name="connsiteX8" fmla="*/ 170796 w 828597"/>
                <a:gd name="connsiteY8" fmla="*/ 154745 h 844062"/>
                <a:gd name="connsiteX9" fmla="*/ 72323 w 828597"/>
                <a:gd name="connsiteY9" fmla="*/ 182880 h 844062"/>
                <a:gd name="connsiteX10" fmla="*/ 44187 w 828597"/>
                <a:gd name="connsiteY10" fmla="*/ 211015 h 844062"/>
                <a:gd name="connsiteX11" fmla="*/ 1984 w 828597"/>
                <a:gd name="connsiteY11" fmla="*/ 225083 h 844062"/>
                <a:gd name="connsiteX12" fmla="*/ 44187 w 828597"/>
                <a:gd name="connsiteY12" fmla="*/ 323557 h 844062"/>
                <a:gd name="connsiteX13" fmla="*/ 58255 w 828597"/>
                <a:gd name="connsiteY13" fmla="*/ 379828 h 844062"/>
                <a:gd name="connsiteX14" fmla="*/ 72323 w 828597"/>
                <a:gd name="connsiteY14" fmla="*/ 450166 h 844062"/>
                <a:gd name="connsiteX15" fmla="*/ 86390 w 828597"/>
                <a:gd name="connsiteY15" fmla="*/ 492369 h 844062"/>
                <a:gd name="connsiteX16" fmla="*/ 100458 w 828597"/>
                <a:gd name="connsiteY16" fmla="*/ 647114 h 844062"/>
                <a:gd name="connsiteX17" fmla="*/ 128593 w 828597"/>
                <a:gd name="connsiteY17" fmla="*/ 731520 h 844062"/>
                <a:gd name="connsiteX18" fmla="*/ 170796 w 828597"/>
                <a:gd name="connsiteY18" fmla="*/ 745588 h 844062"/>
                <a:gd name="connsiteX19" fmla="*/ 198932 w 828597"/>
                <a:gd name="connsiteY19" fmla="*/ 773723 h 844062"/>
                <a:gd name="connsiteX20" fmla="*/ 297406 w 828597"/>
                <a:gd name="connsiteY20" fmla="*/ 844062 h 844062"/>
                <a:gd name="connsiteX21" fmla="*/ 367744 w 828597"/>
                <a:gd name="connsiteY21" fmla="*/ 815926 h 844062"/>
                <a:gd name="connsiteX22" fmla="*/ 409947 w 828597"/>
                <a:gd name="connsiteY22" fmla="*/ 745588 h 844062"/>
                <a:gd name="connsiteX23" fmla="*/ 480286 w 828597"/>
                <a:gd name="connsiteY23" fmla="*/ 689317 h 844062"/>
                <a:gd name="connsiteX24" fmla="*/ 536556 w 828597"/>
                <a:gd name="connsiteY24" fmla="*/ 675249 h 844062"/>
                <a:gd name="connsiteX25" fmla="*/ 606895 w 828597"/>
                <a:gd name="connsiteY25" fmla="*/ 633046 h 844062"/>
                <a:gd name="connsiteX26" fmla="*/ 649098 w 828597"/>
                <a:gd name="connsiteY26" fmla="*/ 604911 h 844062"/>
                <a:gd name="connsiteX27" fmla="*/ 733504 w 828597"/>
                <a:gd name="connsiteY27" fmla="*/ 492369 h 844062"/>
                <a:gd name="connsiteX28" fmla="*/ 747572 w 828597"/>
                <a:gd name="connsiteY28" fmla="*/ 450166 h 844062"/>
                <a:gd name="connsiteX29" fmla="*/ 803843 w 828597"/>
                <a:gd name="connsiteY29" fmla="*/ 365760 h 844062"/>
                <a:gd name="connsiteX30" fmla="*/ 817910 w 828597"/>
                <a:gd name="connsiteY30" fmla="*/ 267286 h 844062"/>
                <a:gd name="connsiteX0" fmla="*/ 817910 w 828597"/>
                <a:gd name="connsiteY0" fmla="*/ 267286 h 844062"/>
                <a:gd name="connsiteX1" fmla="*/ 705369 w 828597"/>
                <a:gd name="connsiteY1" fmla="*/ 225083 h 844062"/>
                <a:gd name="connsiteX2" fmla="*/ 635030 w 828597"/>
                <a:gd name="connsiteY2" fmla="*/ 154745 h 844062"/>
                <a:gd name="connsiteX3" fmla="*/ 606895 w 828597"/>
                <a:gd name="connsiteY3" fmla="*/ 70338 h 844062"/>
                <a:gd name="connsiteX4" fmla="*/ 508421 w 828597"/>
                <a:gd name="connsiteY4" fmla="*/ 14068 h 844062"/>
                <a:gd name="connsiteX5" fmla="*/ 395880 w 828597"/>
                <a:gd name="connsiteY5" fmla="*/ 0 h 844062"/>
                <a:gd name="connsiteX6" fmla="*/ 353676 w 828597"/>
                <a:gd name="connsiteY6" fmla="*/ 70338 h 844062"/>
                <a:gd name="connsiteX7" fmla="*/ 269270 w 828597"/>
                <a:gd name="connsiteY7" fmla="*/ 140677 h 844062"/>
                <a:gd name="connsiteX8" fmla="*/ 170796 w 828597"/>
                <a:gd name="connsiteY8" fmla="*/ 154745 h 844062"/>
                <a:gd name="connsiteX9" fmla="*/ 72323 w 828597"/>
                <a:gd name="connsiteY9" fmla="*/ 182880 h 844062"/>
                <a:gd name="connsiteX10" fmla="*/ 44187 w 828597"/>
                <a:gd name="connsiteY10" fmla="*/ 211015 h 844062"/>
                <a:gd name="connsiteX11" fmla="*/ 1984 w 828597"/>
                <a:gd name="connsiteY11" fmla="*/ 225083 h 844062"/>
                <a:gd name="connsiteX12" fmla="*/ 44187 w 828597"/>
                <a:gd name="connsiteY12" fmla="*/ 323557 h 844062"/>
                <a:gd name="connsiteX13" fmla="*/ 58255 w 828597"/>
                <a:gd name="connsiteY13" fmla="*/ 379828 h 844062"/>
                <a:gd name="connsiteX14" fmla="*/ 72323 w 828597"/>
                <a:gd name="connsiteY14" fmla="*/ 450166 h 844062"/>
                <a:gd name="connsiteX15" fmla="*/ 86390 w 828597"/>
                <a:gd name="connsiteY15" fmla="*/ 492369 h 844062"/>
                <a:gd name="connsiteX16" fmla="*/ 100458 w 828597"/>
                <a:gd name="connsiteY16" fmla="*/ 647114 h 844062"/>
                <a:gd name="connsiteX17" fmla="*/ 128593 w 828597"/>
                <a:gd name="connsiteY17" fmla="*/ 731520 h 844062"/>
                <a:gd name="connsiteX18" fmla="*/ 170796 w 828597"/>
                <a:gd name="connsiteY18" fmla="*/ 745588 h 844062"/>
                <a:gd name="connsiteX19" fmla="*/ 198932 w 828597"/>
                <a:gd name="connsiteY19" fmla="*/ 773723 h 844062"/>
                <a:gd name="connsiteX20" fmla="*/ 297406 w 828597"/>
                <a:gd name="connsiteY20" fmla="*/ 844062 h 844062"/>
                <a:gd name="connsiteX21" fmla="*/ 367744 w 828597"/>
                <a:gd name="connsiteY21" fmla="*/ 815926 h 844062"/>
                <a:gd name="connsiteX22" fmla="*/ 409947 w 828597"/>
                <a:gd name="connsiteY22" fmla="*/ 745588 h 844062"/>
                <a:gd name="connsiteX23" fmla="*/ 480286 w 828597"/>
                <a:gd name="connsiteY23" fmla="*/ 689317 h 844062"/>
                <a:gd name="connsiteX24" fmla="*/ 606895 w 828597"/>
                <a:gd name="connsiteY24" fmla="*/ 633046 h 844062"/>
                <a:gd name="connsiteX25" fmla="*/ 649098 w 828597"/>
                <a:gd name="connsiteY25" fmla="*/ 604911 h 844062"/>
                <a:gd name="connsiteX26" fmla="*/ 733504 w 828597"/>
                <a:gd name="connsiteY26" fmla="*/ 492369 h 844062"/>
                <a:gd name="connsiteX27" fmla="*/ 747572 w 828597"/>
                <a:gd name="connsiteY27" fmla="*/ 450166 h 844062"/>
                <a:gd name="connsiteX28" fmla="*/ 803843 w 828597"/>
                <a:gd name="connsiteY28" fmla="*/ 365760 h 844062"/>
                <a:gd name="connsiteX29" fmla="*/ 817910 w 828597"/>
                <a:gd name="connsiteY29" fmla="*/ 267286 h 844062"/>
                <a:gd name="connsiteX0" fmla="*/ 817910 w 828597"/>
                <a:gd name="connsiteY0" fmla="*/ 267286 h 844062"/>
                <a:gd name="connsiteX1" fmla="*/ 705369 w 828597"/>
                <a:gd name="connsiteY1" fmla="*/ 225083 h 844062"/>
                <a:gd name="connsiteX2" fmla="*/ 635030 w 828597"/>
                <a:gd name="connsiteY2" fmla="*/ 154745 h 844062"/>
                <a:gd name="connsiteX3" fmla="*/ 606895 w 828597"/>
                <a:gd name="connsiteY3" fmla="*/ 70338 h 844062"/>
                <a:gd name="connsiteX4" fmla="*/ 508421 w 828597"/>
                <a:gd name="connsiteY4" fmla="*/ 14068 h 844062"/>
                <a:gd name="connsiteX5" fmla="*/ 395880 w 828597"/>
                <a:gd name="connsiteY5" fmla="*/ 0 h 844062"/>
                <a:gd name="connsiteX6" fmla="*/ 353676 w 828597"/>
                <a:gd name="connsiteY6" fmla="*/ 70338 h 844062"/>
                <a:gd name="connsiteX7" fmla="*/ 269270 w 828597"/>
                <a:gd name="connsiteY7" fmla="*/ 140677 h 844062"/>
                <a:gd name="connsiteX8" fmla="*/ 170796 w 828597"/>
                <a:gd name="connsiteY8" fmla="*/ 154745 h 844062"/>
                <a:gd name="connsiteX9" fmla="*/ 72323 w 828597"/>
                <a:gd name="connsiteY9" fmla="*/ 182880 h 844062"/>
                <a:gd name="connsiteX10" fmla="*/ 44187 w 828597"/>
                <a:gd name="connsiteY10" fmla="*/ 211015 h 844062"/>
                <a:gd name="connsiteX11" fmla="*/ 1984 w 828597"/>
                <a:gd name="connsiteY11" fmla="*/ 225083 h 844062"/>
                <a:gd name="connsiteX12" fmla="*/ 44187 w 828597"/>
                <a:gd name="connsiteY12" fmla="*/ 323557 h 844062"/>
                <a:gd name="connsiteX13" fmla="*/ 58255 w 828597"/>
                <a:gd name="connsiteY13" fmla="*/ 379828 h 844062"/>
                <a:gd name="connsiteX14" fmla="*/ 72323 w 828597"/>
                <a:gd name="connsiteY14" fmla="*/ 450166 h 844062"/>
                <a:gd name="connsiteX15" fmla="*/ 86390 w 828597"/>
                <a:gd name="connsiteY15" fmla="*/ 492369 h 844062"/>
                <a:gd name="connsiteX16" fmla="*/ 100458 w 828597"/>
                <a:gd name="connsiteY16" fmla="*/ 647114 h 844062"/>
                <a:gd name="connsiteX17" fmla="*/ 128593 w 828597"/>
                <a:gd name="connsiteY17" fmla="*/ 731520 h 844062"/>
                <a:gd name="connsiteX18" fmla="*/ 170796 w 828597"/>
                <a:gd name="connsiteY18" fmla="*/ 745588 h 844062"/>
                <a:gd name="connsiteX19" fmla="*/ 198932 w 828597"/>
                <a:gd name="connsiteY19" fmla="*/ 773723 h 844062"/>
                <a:gd name="connsiteX20" fmla="*/ 297406 w 828597"/>
                <a:gd name="connsiteY20" fmla="*/ 844062 h 844062"/>
                <a:gd name="connsiteX21" fmla="*/ 367744 w 828597"/>
                <a:gd name="connsiteY21" fmla="*/ 815926 h 844062"/>
                <a:gd name="connsiteX22" fmla="*/ 409947 w 828597"/>
                <a:gd name="connsiteY22" fmla="*/ 745588 h 844062"/>
                <a:gd name="connsiteX23" fmla="*/ 606895 w 828597"/>
                <a:gd name="connsiteY23" fmla="*/ 633046 h 844062"/>
                <a:gd name="connsiteX24" fmla="*/ 649098 w 828597"/>
                <a:gd name="connsiteY24" fmla="*/ 604911 h 844062"/>
                <a:gd name="connsiteX25" fmla="*/ 733504 w 828597"/>
                <a:gd name="connsiteY25" fmla="*/ 492369 h 844062"/>
                <a:gd name="connsiteX26" fmla="*/ 747572 w 828597"/>
                <a:gd name="connsiteY26" fmla="*/ 450166 h 844062"/>
                <a:gd name="connsiteX27" fmla="*/ 803843 w 828597"/>
                <a:gd name="connsiteY27" fmla="*/ 365760 h 844062"/>
                <a:gd name="connsiteX28" fmla="*/ 817910 w 828597"/>
                <a:gd name="connsiteY28" fmla="*/ 267286 h 844062"/>
                <a:gd name="connsiteX0" fmla="*/ 817910 w 824768"/>
                <a:gd name="connsiteY0" fmla="*/ 267286 h 844062"/>
                <a:gd name="connsiteX1" fmla="*/ 705369 w 824768"/>
                <a:gd name="connsiteY1" fmla="*/ 225083 h 844062"/>
                <a:gd name="connsiteX2" fmla="*/ 635030 w 824768"/>
                <a:gd name="connsiteY2" fmla="*/ 154745 h 844062"/>
                <a:gd name="connsiteX3" fmla="*/ 606895 w 824768"/>
                <a:gd name="connsiteY3" fmla="*/ 70338 h 844062"/>
                <a:gd name="connsiteX4" fmla="*/ 508421 w 824768"/>
                <a:gd name="connsiteY4" fmla="*/ 14068 h 844062"/>
                <a:gd name="connsiteX5" fmla="*/ 395880 w 824768"/>
                <a:gd name="connsiteY5" fmla="*/ 0 h 844062"/>
                <a:gd name="connsiteX6" fmla="*/ 353676 w 824768"/>
                <a:gd name="connsiteY6" fmla="*/ 70338 h 844062"/>
                <a:gd name="connsiteX7" fmla="*/ 269270 w 824768"/>
                <a:gd name="connsiteY7" fmla="*/ 140677 h 844062"/>
                <a:gd name="connsiteX8" fmla="*/ 170796 w 824768"/>
                <a:gd name="connsiteY8" fmla="*/ 154745 h 844062"/>
                <a:gd name="connsiteX9" fmla="*/ 72323 w 824768"/>
                <a:gd name="connsiteY9" fmla="*/ 182880 h 844062"/>
                <a:gd name="connsiteX10" fmla="*/ 44187 w 824768"/>
                <a:gd name="connsiteY10" fmla="*/ 211015 h 844062"/>
                <a:gd name="connsiteX11" fmla="*/ 1984 w 824768"/>
                <a:gd name="connsiteY11" fmla="*/ 225083 h 844062"/>
                <a:gd name="connsiteX12" fmla="*/ 44187 w 824768"/>
                <a:gd name="connsiteY12" fmla="*/ 323557 h 844062"/>
                <a:gd name="connsiteX13" fmla="*/ 58255 w 824768"/>
                <a:gd name="connsiteY13" fmla="*/ 379828 h 844062"/>
                <a:gd name="connsiteX14" fmla="*/ 72323 w 824768"/>
                <a:gd name="connsiteY14" fmla="*/ 450166 h 844062"/>
                <a:gd name="connsiteX15" fmla="*/ 86390 w 824768"/>
                <a:gd name="connsiteY15" fmla="*/ 492369 h 844062"/>
                <a:gd name="connsiteX16" fmla="*/ 100458 w 824768"/>
                <a:gd name="connsiteY16" fmla="*/ 647114 h 844062"/>
                <a:gd name="connsiteX17" fmla="*/ 128593 w 824768"/>
                <a:gd name="connsiteY17" fmla="*/ 731520 h 844062"/>
                <a:gd name="connsiteX18" fmla="*/ 170796 w 824768"/>
                <a:gd name="connsiteY18" fmla="*/ 745588 h 844062"/>
                <a:gd name="connsiteX19" fmla="*/ 198932 w 824768"/>
                <a:gd name="connsiteY19" fmla="*/ 773723 h 844062"/>
                <a:gd name="connsiteX20" fmla="*/ 297406 w 824768"/>
                <a:gd name="connsiteY20" fmla="*/ 844062 h 844062"/>
                <a:gd name="connsiteX21" fmla="*/ 367744 w 824768"/>
                <a:gd name="connsiteY21" fmla="*/ 815926 h 844062"/>
                <a:gd name="connsiteX22" fmla="*/ 409947 w 824768"/>
                <a:gd name="connsiteY22" fmla="*/ 745588 h 844062"/>
                <a:gd name="connsiteX23" fmla="*/ 606895 w 824768"/>
                <a:gd name="connsiteY23" fmla="*/ 633046 h 844062"/>
                <a:gd name="connsiteX24" fmla="*/ 649098 w 824768"/>
                <a:gd name="connsiteY24" fmla="*/ 604911 h 844062"/>
                <a:gd name="connsiteX25" fmla="*/ 733504 w 824768"/>
                <a:gd name="connsiteY25" fmla="*/ 492369 h 844062"/>
                <a:gd name="connsiteX26" fmla="*/ 803843 w 824768"/>
                <a:gd name="connsiteY26" fmla="*/ 365760 h 844062"/>
                <a:gd name="connsiteX27" fmla="*/ 817910 w 824768"/>
                <a:gd name="connsiteY27" fmla="*/ 267286 h 844062"/>
                <a:gd name="connsiteX0" fmla="*/ 817910 w 824768"/>
                <a:gd name="connsiteY0" fmla="*/ 267286 h 844062"/>
                <a:gd name="connsiteX1" fmla="*/ 705369 w 824768"/>
                <a:gd name="connsiteY1" fmla="*/ 225083 h 844062"/>
                <a:gd name="connsiteX2" fmla="*/ 635030 w 824768"/>
                <a:gd name="connsiteY2" fmla="*/ 154745 h 844062"/>
                <a:gd name="connsiteX3" fmla="*/ 606895 w 824768"/>
                <a:gd name="connsiteY3" fmla="*/ 70338 h 844062"/>
                <a:gd name="connsiteX4" fmla="*/ 508421 w 824768"/>
                <a:gd name="connsiteY4" fmla="*/ 14068 h 844062"/>
                <a:gd name="connsiteX5" fmla="*/ 395880 w 824768"/>
                <a:gd name="connsiteY5" fmla="*/ 0 h 844062"/>
                <a:gd name="connsiteX6" fmla="*/ 353676 w 824768"/>
                <a:gd name="connsiteY6" fmla="*/ 70338 h 844062"/>
                <a:gd name="connsiteX7" fmla="*/ 269270 w 824768"/>
                <a:gd name="connsiteY7" fmla="*/ 140677 h 844062"/>
                <a:gd name="connsiteX8" fmla="*/ 170796 w 824768"/>
                <a:gd name="connsiteY8" fmla="*/ 154745 h 844062"/>
                <a:gd name="connsiteX9" fmla="*/ 72323 w 824768"/>
                <a:gd name="connsiteY9" fmla="*/ 182880 h 844062"/>
                <a:gd name="connsiteX10" fmla="*/ 44187 w 824768"/>
                <a:gd name="connsiteY10" fmla="*/ 211015 h 844062"/>
                <a:gd name="connsiteX11" fmla="*/ 1984 w 824768"/>
                <a:gd name="connsiteY11" fmla="*/ 225083 h 844062"/>
                <a:gd name="connsiteX12" fmla="*/ 44187 w 824768"/>
                <a:gd name="connsiteY12" fmla="*/ 323557 h 844062"/>
                <a:gd name="connsiteX13" fmla="*/ 58255 w 824768"/>
                <a:gd name="connsiteY13" fmla="*/ 379828 h 844062"/>
                <a:gd name="connsiteX14" fmla="*/ 72323 w 824768"/>
                <a:gd name="connsiteY14" fmla="*/ 450166 h 844062"/>
                <a:gd name="connsiteX15" fmla="*/ 86390 w 824768"/>
                <a:gd name="connsiteY15" fmla="*/ 492369 h 844062"/>
                <a:gd name="connsiteX16" fmla="*/ 100458 w 824768"/>
                <a:gd name="connsiteY16" fmla="*/ 647114 h 844062"/>
                <a:gd name="connsiteX17" fmla="*/ 128593 w 824768"/>
                <a:gd name="connsiteY17" fmla="*/ 731520 h 844062"/>
                <a:gd name="connsiteX18" fmla="*/ 170796 w 824768"/>
                <a:gd name="connsiteY18" fmla="*/ 745588 h 844062"/>
                <a:gd name="connsiteX19" fmla="*/ 198932 w 824768"/>
                <a:gd name="connsiteY19" fmla="*/ 773723 h 844062"/>
                <a:gd name="connsiteX20" fmla="*/ 297406 w 824768"/>
                <a:gd name="connsiteY20" fmla="*/ 844062 h 844062"/>
                <a:gd name="connsiteX21" fmla="*/ 367744 w 824768"/>
                <a:gd name="connsiteY21" fmla="*/ 815926 h 844062"/>
                <a:gd name="connsiteX22" fmla="*/ 409947 w 824768"/>
                <a:gd name="connsiteY22" fmla="*/ 745588 h 844062"/>
                <a:gd name="connsiteX23" fmla="*/ 606895 w 824768"/>
                <a:gd name="connsiteY23" fmla="*/ 633046 h 844062"/>
                <a:gd name="connsiteX24" fmla="*/ 733504 w 824768"/>
                <a:gd name="connsiteY24" fmla="*/ 492369 h 844062"/>
                <a:gd name="connsiteX25" fmla="*/ 803843 w 824768"/>
                <a:gd name="connsiteY25" fmla="*/ 365760 h 844062"/>
                <a:gd name="connsiteX26" fmla="*/ 817910 w 824768"/>
                <a:gd name="connsiteY26" fmla="*/ 267286 h 844062"/>
                <a:gd name="connsiteX0" fmla="*/ 817910 w 824768"/>
                <a:gd name="connsiteY0" fmla="*/ 267286 h 844062"/>
                <a:gd name="connsiteX1" fmla="*/ 705369 w 824768"/>
                <a:gd name="connsiteY1" fmla="*/ 225083 h 844062"/>
                <a:gd name="connsiteX2" fmla="*/ 635030 w 824768"/>
                <a:gd name="connsiteY2" fmla="*/ 154745 h 844062"/>
                <a:gd name="connsiteX3" fmla="*/ 606895 w 824768"/>
                <a:gd name="connsiteY3" fmla="*/ 70338 h 844062"/>
                <a:gd name="connsiteX4" fmla="*/ 508421 w 824768"/>
                <a:gd name="connsiteY4" fmla="*/ 14068 h 844062"/>
                <a:gd name="connsiteX5" fmla="*/ 395880 w 824768"/>
                <a:gd name="connsiteY5" fmla="*/ 0 h 844062"/>
                <a:gd name="connsiteX6" fmla="*/ 353676 w 824768"/>
                <a:gd name="connsiteY6" fmla="*/ 70338 h 844062"/>
                <a:gd name="connsiteX7" fmla="*/ 269270 w 824768"/>
                <a:gd name="connsiteY7" fmla="*/ 140677 h 844062"/>
                <a:gd name="connsiteX8" fmla="*/ 170796 w 824768"/>
                <a:gd name="connsiteY8" fmla="*/ 154745 h 844062"/>
                <a:gd name="connsiteX9" fmla="*/ 72323 w 824768"/>
                <a:gd name="connsiteY9" fmla="*/ 182880 h 844062"/>
                <a:gd name="connsiteX10" fmla="*/ 44187 w 824768"/>
                <a:gd name="connsiteY10" fmla="*/ 211015 h 844062"/>
                <a:gd name="connsiteX11" fmla="*/ 1984 w 824768"/>
                <a:gd name="connsiteY11" fmla="*/ 225083 h 844062"/>
                <a:gd name="connsiteX12" fmla="*/ 44187 w 824768"/>
                <a:gd name="connsiteY12" fmla="*/ 323557 h 844062"/>
                <a:gd name="connsiteX13" fmla="*/ 58255 w 824768"/>
                <a:gd name="connsiteY13" fmla="*/ 379828 h 844062"/>
                <a:gd name="connsiteX14" fmla="*/ 72323 w 824768"/>
                <a:gd name="connsiteY14" fmla="*/ 450166 h 844062"/>
                <a:gd name="connsiteX15" fmla="*/ 86390 w 824768"/>
                <a:gd name="connsiteY15" fmla="*/ 492369 h 844062"/>
                <a:gd name="connsiteX16" fmla="*/ 100458 w 824768"/>
                <a:gd name="connsiteY16" fmla="*/ 647114 h 844062"/>
                <a:gd name="connsiteX17" fmla="*/ 128593 w 824768"/>
                <a:gd name="connsiteY17" fmla="*/ 731520 h 844062"/>
                <a:gd name="connsiteX18" fmla="*/ 170796 w 824768"/>
                <a:gd name="connsiteY18" fmla="*/ 745588 h 844062"/>
                <a:gd name="connsiteX19" fmla="*/ 198932 w 824768"/>
                <a:gd name="connsiteY19" fmla="*/ 773723 h 844062"/>
                <a:gd name="connsiteX20" fmla="*/ 297406 w 824768"/>
                <a:gd name="connsiteY20" fmla="*/ 844062 h 844062"/>
                <a:gd name="connsiteX21" fmla="*/ 367744 w 824768"/>
                <a:gd name="connsiteY21" fmla="*/ 815926 h 844062"/>
                <a:gd name="connsiteX22" fmla="*/ 606895 w 824768"/>
                <a:gd name="connsiteY22" fmla="*/ 633046 h 844062"/>
                <a:gd name="connsiteX23" fmla="*/ 733504 w 824768"/>
                <a:gd name="connsiteY23" fmla="*/ 492369 h 844062"/>
                <a:gd name="connsiteX24" fmla="*/ 803843 w 824768"/>
                <a:gd name="connsiteY24" fmla="*/ 365760 h 844062"/>
                <a:gd name="connsiteX25" fmla="*/ 817910 w 824768"/>
                <a:gd name="connsiteY25" fmla="*/ 267286 h 844062"/>
                <a:gd name="connsiteX0" fmla="*/ 817910 w 824768"/>
                <a:gd name="connsiteY0" fmla="*/ 267286 h 844062"/>
                <a:gd name="connsiteX1" fmla="*/ 705369 w 824768"/>
                <a:gd name="connsiteY1" fmla="*/ 225083 h 844062"/>
                <a:gd name="connsiteX2" fmla="*/ 606895 w 824768"/>
                <a:gd name="connsiteY2" fmla="*/ 70338 h 844062"/>
                <a:gd name="connsiteX3" fmla="*/ 508421 w 824768"/>
                <a:gd name="connsiteY3" fmla="*/ 14068 h 844062"/>
                <a:gd name="connsiteX4" fmla="*/ 395880 w 824768"/>
                <a:gd name="connsiteY4" fmla="*/ 0 h 844062"/>
                <a:gd name="connsiteX5" fmla="*/ 353676 w 824768"/>
                <a:gd name="connsiteY5" fmla="*/ 70338 h 844062"/>
                <a:gd name="connsiteX6" fmla="*/ 269270 w 824768"/>
                <a:gd name="connsiteY6" fmla="*/ 140677 h 844062"/>
                <a:gd name="connsiteX7" fmla="*/ 170796 w 824768"/>
                <a:gd name="connsiteY7" fmla="*/ 154745 h 844062"/>
                <a:gd name="connsiteX8" fmla="*/ 72323 w 824768"/>
                <a:gd name="connsiteY8" fmla="*/ 182880 h 844062"/>
                <a:gd name="connsiteX9" fmla="*/ 44187 w 824768"/>
                <a:gd name="connsiteY9" fmla="*/ 211015 h 844062"/>
                <a:gd name="connsiteX10" fmla="*/ 1984 w 824768"/>
                <a:gd name="connsiteY10" fmla="*/ 225083 h 844062"/>
                <a:gd name="connsiteX11" fmla="*/ 44187 w 824768"/>
                <a:gd name="connsiteY11" fmla="*/ 323557 h 844062"/>
                <a:gd name="connsiteX12" fmla="*/ 58255 w 824768"/>
                <a:gd name="connsiteY12" fmla="*/ 379828 h 844062"/>
                <a:gd name="connsiteX13" fmla="*/ 72323 w 824768"/>
                <a:gd name="connsiteY13" fmla="*/ 450166 h 844062"/>
                <a:gd name="connsiteX14" fmla="*/ 86390 w 824768"/>
                <a:gd name="connsiteY14" fmla="*/ 492369 h 844062"/>
                <a:gd name="connsiteX15" fmla="*/ 100458 w 824768"/>
                <a:gd name="connsiteY15" fmla="*/ 647114 h 844062"/>
                <a:gd name="connsiteX16" fmla="*/ 128593 w 824768"/>
                <a:gd name="connsiteY16" fmla="*/ 731520 h 844062"/>
                <a:gd name="connsiteX17" fmla="*/ 170796 w 824768"/>
                <a:gd name="connsiteY17" fmla="*/ 745588 h 844062"/>
                <a:gd name="connsiteX18" fmla="*/ 198932 w 824768"/>
                <a:gd name="connsiteY18" fmla="*/ 773723 h 844062"/>
                <a:gd name="connsiteX19" fmla="*/ 297406 w 824768"/>
                <a:gd name="connsiteY19" fmla="*/ 844062 h 844062"/>
                <a:gd name="connsiteX20" fmla="*/ 367744 w 824768"/>
                <a:gd name="connsiteY20" fmla="*/ 815926 h 844062"/>
                <a:gd name="connsiteX21" fmla="*/ 606895 w 824768"/>
                <a:gd name="connsiteY21" fmla="*/ 633046 h 844062"/>
                <a:gd name="connsiteX22" fmla="*/ 733504 w 824768"/>
                <a:gd name="connsiteY22" fmla="*/ 492369 h 844062"/>
                <a:gd name="connsiteX23" fmla="*/ 803843 w 824768"/>
                <a:gd name="connsiteY23" fmla="*/ 365760 h 844062"/>
                <a:gd name="connsiteX24" fmla="*/ 817910 w 824768"/>
                <a:gd name="connsiteY24" fmla="*/ 267286 h 844062"/>
                <a:gd name="connsiteX0" fmla="*/ 817910 w 824768"/>
                <a:gd name="connsiteY0" fmla="*/ 267286 h 844062"/>
                <a:gd name="connsiteX1" fmla="*/ 705369 w 824768"/>
                <a:gd name="connsiteY1" fmla="*/ 225083 h 844062"/>
                <a:gd name="connsiteX2" fmla="*/ 606895 w 824768"/>
                <a:gd name="connsiteY2" fmla="*/ 70338 h 844062"/>
                <a:gd name="connsiteX3" fmla="*/ 508421 w 824768"/>
                <a:gd name="connsiteY3" fmla="*/ 14068 h 844062"/>
                <a:gd name="connsiteX4" fmla="*/ 395880 w 824768"/>
                <a:gd name="connsiteY4" fmla="*/ 0 h 844062"/>
                <a:gd name="connsiteX5" fmla="*/ 269270 w 824768"/>
                <a:gd name="connsiteY5" fmla="*/ 140677 h 844062"/>
                <a:gd name="connsiteX6" fmla="*/ 170796 w 824768"/>
                <a:gd name="connsiteY6" fmla="*/ 154745 h 844062"/>
                <a:gd name="connsiteX7" fmla="*/ 72323 w 824768"/>
                <a:gd name="connsiteY7" fmla="*/ 182880 h 844062"/>
                <a:gd name="connsiteX8" fmla="*/ 44187 w 824768"/>
                <a:gd name="connsiteY8" fmla="*/ 211015 h 844062"/>
                <a:gd name="connsiteX9" fmla="*/ 1984 w 824768"/>
                <a:gd name="connsiteY9" fmla="*/ 225083 h 844062"/>
                <a:gd name="connsiteX10" fmla="*/ 44187 w 824768"/>
                <a:gd name="connsiteY10" fmla="*/ 323557 h 844062"/>
                <a:gd name="connsiteX11" fmla="*/ 58255 w 824768"/>
                <a:gd name="connsiteY11" fmla="*/ 379828 h 844062"/>
                <a:gd name="connsiteX12" fmla="*/ 72323 w 824768"/>
                <a:gd name="connsiteY12" fmla="*/ 450166 h 844062"/>
                <a:gd name="connsiteX13" fmla="*/ 86390 w 824768"/>
                <a:gd name="connsiteY13" fmla="*/ 492369 h 844062"/>
                <a:gd name="connsiteX14" fmla="*/ 100458 w 824768"/>
                <a:gd name="connsiteY14" fmla="*/ 647114 h 844062"/>
                <a:gd name="connsiteX15" fmla="*/ 128593 w 824768"/>
                <a:gd name="connsiteY15" fmla="*/ 731520 h 844062"/>
                <a:gd name="connsiteX16" fmla="*/ 170796 w 824768"/>
                <a:gd name="connsiteY16" fmla="*/ 745588 h 844062"/>
                <a:gd name="connsiteX17" fmla="*/ 198932 w 824768"/>
                <a:gd name="connsiteY17" fmla="*/ 773723 h 844062"/>
                <a:gd name="connsiteX18" fmla="*/ 297406 w 824768"/>
                <a:gd name="connsiteY18" fmla="*/ 844062 h 844062"/>
                <a:gd name="connsiteX19" fmla="*/ 367744 w 824768"/>
                <a:gd name="connsiteY19" fmla="*/ 815926 h 844062"/>
                <a:gd name="connsiteX20" fmla="*/ 606895 w 824768"/>
                <a:gd name="connsiteY20" fmla="*/ 633046 h 844062"/>
                <a:gd name="connsiteX21" fmla="*/ 733504 w 824768"/>
                <a:gd name="connsiteY21" fmla="*/ 492369 h 844062"/>
                <a:gd name="connsiteX22" fmla="*/ 803843 w 824768"/>
                <a:gd name="connsiteY22" fmla="*/ 365760 h 844062"/>
                <a:gd name="connsiteX23" fmla="*/ 817910 w 824768"/>
                <a:gd name="connsiteY23" fmla="*/ 267286 h 844062"/>
                <a:gd name="connsiteX0" fmla="*/ 817910 w 824768"/>
                <a:gd name="connsiteY0" fmla="*/ 267286 h 844062"/>
                <a:gd name="connsiteX1" fmla="*/ 705369 w 824768"/>
                <a:gd name="connsiteY1" fmla="*/ 225083 h 844062"/>
                <a:gd name="connsiteX2" fmla="*/ 606895 w 824768"/>
                <a:gd name="connsiteY2" fmla="*/ 70338 h 844062"/>
                <a:gd name="connsiteX3" fmla="*/ 508421 w 824768"/>
                <a:gd name="connsiteY3" fmla="*/ 14068 h 844062"/>
                <a:gd name="connsiteX4" fmla="*/ 395880 w 824768"/>
                <a:gd name="connsiteY4" fmla="*/ 0 h 844062"/>
                <a:gd name="connsiteX5" fmla="*/ 269270 w 824768"/>
                <a:gd name="connsiteY5" fmla="*/ 140677 h 844062"/>
                <a:gd name="connsiteX6" fmla="*/ 72323 w 824768"/>
                <a:gd name="connsiteY6" fmla="*/ 182880 h 844062"/>
                <a:gd name="connsiteX7" fmla="*/ 44187 w 824768"/>
                <a:gd name="connsiteY7" fmla="*/ 211015 h 844062"/>
                <a:gd name="connsiteX8" fmla="*/ 1984 w 824768"/>
                <a:gd name="connsiteY8" fmla="*/ 225083 h 844062"/>
                <a:gd name="connsiteX9" fmla="*/ 44187 w 824768"/>
                <a:gd name="connsiteY9" fmla="*/ 323557 h 844062"/>
                <a:gd name="connsiteX10" fmla="*/ 58255 w 824768"/>
                <a:gd name="connsiteY10" fmla="*/ 379828 h 844062"/>
                <a:gd name="connsiteX11" fmla="*/ 72323 w 824768"/>
                <a:gd name="connsiteY11" fmla="*/ 450166 h 844062"/>
                <a:gd name="connsiteX12" fmla="*/ 86390 w 824768"/>
                <a:gd name="connsiteY12" fmla="*/ 492369 h 844062"/>
                <a:gd name="connsiteX13" fmla="*/ 100458 w 824768"/>
                <a:gd name="connsiteY13" fmla="*/ 647114 h 844062"/>
                <a:gd name="connsiteX14" fmla="*/ 128593 w 824768"/>
                <a:gd name="connsiteY14" fmla="*/ 731520 h 844062"/>
                <a:gd name="connsiteX15" fmla="*/ 170796 w 824768"/>
                <a:gd name="connsiteY15" fmla="*/ 745588 h 844062"/>
                <a:gd name="connsiteX16" fmla="*/ 198932 w 824768"/>
                <a:gd name="connsiteY16" fmla="*/ 773723 h 844062"/>
                <a:gd name="connsiteX17" fmla="*/ 297406 w 824768"/>
                <a:gd name="connsiteY17" fmla="*/ 844062 h 844062"/>
                <a:gd name="connsiteX18" fmla="*/ 367744 w 824768"/>
                <a:gd name="connsiteY18" fmla="*/ 815926 h 844062"/>
                <a:gd name="connsiteX19" fmla="*/ 606895 w 824768"/>
                <a:gd name="connsiteY19" fmla="*/ 633046 h 844062"/>
                <a:gd name="connsiteX20" fmla="*/ 733504 w 824768"/>
                <a:gd name="connsiteY20" fmla="*/ 492369 h 844062"/>
                <a:gd name="connsiteX21" fmla="*/ 803843 w 824768"/>
                <a:gd name="connsiteY21" fmla="*/ 365760 h 844062"/>
                <a:gd name="connsiteX22" fmla="*/ 817910 w 824768"/>
                <a:gd name="connsiteY22" fmla="*/ 267286 h 844062"/>
                <a:gd name="connsiteX0" fmla="*/ 816369 w 823227"/>
                <a:gd name="connsiteY0" fmla="*/ 267286 h 844062"/>
                <a:gd name="connsiteX1" fmla="*/ 703828 w 823227"/>
                <a:gd name="connsiteY1" fmla="*/ 225083 h 844062"/>
                <a:gd name="connsiteX2" fmla="*/ 605354 w 823227"/>
                <a:gd name="connsiteY2" fmla="*/ 70338 h 844062"/>
                <a:gd name="connsiteX3" fmla="*/ 506880 w 823227"/>
                <a:gd name="connsiteY3" fmla="*/ 14068 h 844062"/>
                <a:gd name="connsiteX4" fmla="*/ 394339 w 823227"/>
                <a:gd name="connsiteY4" fmla="*/ 0 h 844062"/>
                <a:gd name="connsiteX5" fmla="*/ 267729 w 823227"/>
                <a:gd name="connsiteY5" fmla="*/ 140677 h 844062"/>
                <a:gd name="connsiteX6" fmla="*/ 70782 w 823227"/>
                <a:gd name="connsiteY6" fmla="*/ 182880 h 844062"/>
                <a:gd name="connsiteX7" fmla="*/ 443 w 823227"/>
                <a:gd name="connsiteY7" fmla="*/ 225083 h 844062"/>
                <a:gd name="connsiteX8" fmla="*/ 42646 w 823227"/>
                <a:gd name="connsiteY8" fmla="*/ 323557 h 844062"/>
                <a:gd name="connsiteX9" fmla="*/ 56714 w 823227"/>
                <a:gd name="connsiteY9" fmla="*/ 379828 h 844062"/>
                <a:gd name="connsiteX10" fmla="*/ 70782 w 823227"/>
                <a:gd name="connsiteY10" fmla="*/ 450166 h 844062"/>
                <a:gd name="connsiteX11" fmla="*/ 84849 w 823227"/>
                <a:gd name="connsiteY11" fmla="*/ 492369 h 844062"/>
                <a:gd name="connsiteX12" fmla="*/ 98917 w 823227"/>
                <a:gd name="connsiteY12" fmla="*/ 647114 h 844062"/>
                <a:gd name="connsiteX13" fmla="*/ 127052 w 823227"/>
                <a:gd name="connsiteY13" fmla="*/ 731520 h 844062"/>
                <a:gd name="connsiteX14" fmla="*/ 169255 w 823227"/>
                <a:gd name="connsiteY14" fmla="*/ 745588 h 844062"/>
                <a:gd name="connsiteX15" fmla="*/ 197391 w 823227"/>
                <a:gd name="connsiteY15" fmla="*/ 773723 h 844062"/>
                <a:gd name="connsiteX16" fmla="*/ 295865 w 823227"/>
                <a:gd name="connsiteY16" fmla="*/ 844062 h 844062"/>
                <a:gd name="connsiteX17" fmla="*/ 366203 w 823227"/>
                <a:gd name="connsiteY17" fmla="*/ 815926 h 844062"/>
                <a:gd name="connsiteX18" fmla="*/ 605354 w 823227"/>
                <a:gd name="connsiteY18" fmla="*/ 633046 h 844062"/>
                <a:gd name="connsiteX19" fmla="*/ 731963 w 823227"/>
                <a:gd name="connsiteY19" fmla="*/ 492369 h 844062"/>
                <a:gd name="connsiteX20" fmla="*/ 802302 w 823227"/>
                <a:gd name="connsiteY20" fmla="*/ 365760 h 844062"/>
                <a:gd name="connsiteX21" fmla="*/ 816369 w 823227"/>
                <a:gd name="connsiteY21" fmla="*/ 267286 h 844062"/>
                <a:gd name="connsiteX0" fmla="*/ 773723 w 780581"/>
                <a:gd name="connsiteY0" fmla="*/ 267286 h 844062"/>
                <a:gd name="connsiteX1" fmla="*/ 661182 w 780581"/>
                <a:gd name="connsiteY1" fmla="*/ 225083 h 844062"/>
                <a:gd name="connsiteX2" fmla="*/ 562708 w 780581"/>
                <a:gd name="connsiteY2" fmla="*/ 70338 h 844062"/>
                <a:gd name="connsiteX3" fmla="*/ 464234 w 780581"/>
                <a:gd name="connsiteY3" fmla="*/ 14068 h 844062"/>
                <a:gd name="connsiteX4" fmla="*/ 351693 w 780581"/>
                <a:gd name="connsiteY4" fmla="*/ 0 h 844062"/>
                <a:gd name="connsiteX5" fmla="*/ 225083 w 780581"/>
                <a:gd name="connsiteY5" fmla="*/ 140677 h 844062"/>
                <a:gd name="connsiteX6" fmla="*/ 28136 w 780581"/>
                <a:gd name="connsiteY6" fmla="*/ 182880 h 844062"/>
                <a:gd name="connsiteX7" fmla="*/ 0 w 780581"/>
                <a:gd name="connsiteY7" fmla="*/ 323557 h 844062"/>
                <a:gd name="connsiteX8" fmla="*/ 14068 w 780581"/>
                <a:gd name="connsiteY8" fmla="*/ 379828 h 844062"/>
                <a:gd name="connsiteX9" fmla="*/ 28136 w 780581"/>
                <a:gd name="connsiteY9" fmla="*/ 450166 h 844062"/>
                <a:gd name="connsiteX10" fmla="*/ 42203 w 780581"/>
                <a:gd name="connsiteY10" fmla="*/ 492369 h 844062"/>
                <a:gd name="connsiteX11" fmla="*/ 56271 w 780581"/>
                <a:gd name="connsiteY11" fmla="*/ 647114 h 844062"/>
                <a:gd name="connsiteX12" fmla="*/ 84406 w 780581"/>
                <a:gd name="connsiteY12" fmla="*/ 731520 h 844062"/>
                <a:gd name="connsiteX13" fmla="*/ 126609 w 780581"/>
                <a:gd name="connsiteY13" fmla="*/ 745588 h 844062"/>
                <a:gd name="connsiteX14" fmla="*/ 154745 w 780581"/>
                <a:gd name="connsiteY14" fmla="*/ 773723 h 844062"/>
                <a:gd name="connsiteX15" fmla="*/ 253219 w 780581"/>
                <a:gd name="connsiteY15" fmla="*/ 844062 h 844062"/>
                <a:gd name="connsiteX16" fmla="*/ 323557 w 780581"/>
                <a:gd name="connsiteY16" fmla="*/ 815926 h 844062"/>
                <a:gd name="connsiteX17" fmla="*/ 562708 w 780581"/>
                <a:gd name="connsiteY17" fmla="*/ 633046 h 844062"/>
                <a:gd name="connsiteX18" fmla="*/ 689317 w 780581"/>
                <a:gd name="connsiteY18" fmla="*/ 492369 h 844062"/>
                <a:gd name="connsiteX19" fmla="*/ 759656 w 780581"/>
                <a:gd name="connsiteY19" fmla="*/ 365760 h 844062"/>
                <a:gd name="connsiteX20" fmla="*/ 773723 w 780581"/>
                <a:gd name="connsiteY20" fmla="*/ 267286 h 844062"/>
                <a:gd name="connsiteX0" fmla="*/ 773723 w 780581"/>
                <a:gd name="connsiteY0" fmla="*/ 267286 h 844062"/>
                <a:gd name="connsiteX1" fmla="*/ 661182 w 780581"/>
                <a:gd name="connsiteY1" fmla="*/ 225083 h 844062"/>
                <a:gd name="connsiteX2" fmla="*/ 562708 w 780581"/>
                <a:gd name="connsiteY2" fmla="*/ 70338 h 844062"/>
                <a:gd name="connsiteX3" fmla="*/ 464234 w 780581"/>
                <a:gd name="connsiteY3" fmla="*/ 14068 h 844062"/>
                <a:gd name="connsiteX4" fmla="*/ 351693 w 780581"/>
                <a:gd name="connsiteY4" fmla="*/ 0 h 844062"/>
                <a:gd name="connsiteX5" fmla="*/ 225083 w 780581"/>
                <a:gd name="connsiteY5" fmla="*/ 140677 h 844062"/>
                <a:gd name="connsiteX6" fmla="*/ 28136 w 780581"/>
                <a:gd name="connsiteY6" fmla="*/ 182880 h 844062"/>
                <a:gd name="connsiteX7" fmla="*/ 0 w 780581"/>
                <a:gd name="connsiteY7" fmla="*/ 323557 h 844062"/>
                <a:gd name="connsiteX8" fmla="*/ 28136 w 780581"/>
                <a:gd name="connsiteY8" fmla="*/ 450166 h 844062"/>
                <a:gd name="connsiteX9" fmla="*/ 42203 w 780581"/>
                <a:gd name="connsiteY9" fmla="*/ 492369 h 844062"/>
                <a:gd name="connsiteX10" fmla="*/ 56271 w 780581"/>
                <a:gd name="connsiteY10" fmla="*/ 647114 h 844062"/>
                <a:gd name="connsiteX11" fmla="*/ 84406 w 780581"/>
                <a:gd name="connsiteY11" fmla="*/ 731520 h 844062"/>
                <a:gd name="connsiteX12" fmla="*/ 126609 w 780581"/>
                <a:gd name="connsiteY12" fmla="*/ 745588 h 844062"/>
                <a:gd name="connsiteX13" fmla="*/ 154745 w 780581"/>
                <a:gd name="connsiteY13" fmla="*/ 773723 h 844062"/>
                <a:gd name="connsiteX14" fmla="*/ 253219 w 780581"/>
                <a:gd name="connsiteY14" fmla="*/ 844062 h 844062"/>
                <a:gd name="connsiteX15" fmla="*/ 323557 w 780581"/>
                <a:gd name="connsiteY15" fmla="*/ 815926 h 844062"/>
                <a:gd name="connsiteX16" fmla="*/ 562708 w 780581"/>
                <a:gd name="connsiteY16" fmla="*/ 633046 h 844062"/>
                <a:gd name="connsiteX17" fmla="*/ 689317 w 780581"/>
                <a:gd name="connsiteY17" fmla="*/ 492369 h 844062"/>
                <a:gd name="connsiteX18" fmla="*/ 759656 w 780581"/>
                <a:gd name="connsiteY18" fmla="*/ 365760 h 844062"/>
                <a:gd name="connsiteX19" fmla="*/ 773723 w 780581"/>
                <a:gd name="connsiteY19" fmla="*/ 267286 h 844062"/>
                <a:gd name="connsiteX0" fmla="*/ 773723 w 780581"/>
                <a:gd name="connsiteY0" fmla="*/ 267286 h 844062"/>
                <a:gd name="connsiteX1" fmla="*/ 661182 w 780581"/>
                <a:gd name="connsiteY1" fmla="*/ 225083 h 844062"/>
                <a:gd name="connsiteX2" fmla="*/ 562708 w 780581"/>
                <a:gd name="connsiteY2" fmla="*/ 70338 h 844062"/>
                <a:gd name="connsiteX3" fmla="*/ 464234 w 780581"/>
                <a:gd name="connsiteY3" fmla="*/ 14068 h 844062"/>
                <a:gd name="connsiteX4" fmla="*/ 351693 w 780581"/>
                <a:gd name="connsiteY4" fmla="*/ 0 h 844062"/>
                <a:gd name="connsiteX5" fmla="*/ 225083 w 780581"/>
                <a:gd name="connsiteY5" fmla="*/ 140677 h 844062"/>
                <a:gd name="connsiteX6" fmla="*/ 28136 w 780581"/>
                <a:gd name="connsiteY6" fmla="*/ 182880 h 844062"/>
                <a:gd name="connsiteX7" fmla="*/ 0 w 780581"/>
                <a:gd name="connsiteY7" fmla="*/ 323557 h 844062"/>
                <a:gd name="connsiteX8" fmla="*/ 28136 w 780581"/>
                <a:gd name="connsiteY8" fmla="*/ 450166 h 844062"/>
                <a:gd name="connsiteX9" fmla="*/ 56271 w 780581"/>
                <a:gd name="connsiteY9" fmla="*/ 647114 h 844062"/>
                <a:gd name="connsiteX10" fmla="*/ 84406 w 780581"/>
                <a:gd name="connsiteY10" fmla="*/ 731520 h 844062"/>
                <a:gd name="connsiteX11" fmla="*/ 126609 w 780581"/>
                <a:gd name="connsiteY11" fmla="*/ 745588 h 844062"/>
                <a:gd name="connsiteX12" fmla="*/ 154745 w 780581"/>
                <a:gd name="connsiteY12" fmla="*/ 773723 h 844062"/>
                <a:gd name="connsiteX13" fmla="*/ 253219 w 780581"/>
                <a:gd name="connsiteY13" fmla="*/ 844062 h 844062"/>
                <a:gd name="connsiteX14" fmla="*/ 323557 w 780581"/>
                <a:gd name="connsiteY14" fmla="*/ 815926 h 844062"/>
                <a:gd name="connsiteX15" fmla="*/ 562708 w 780581"/>
                <a:gd name="connsiteY15" fmla="*/ 633046 h 844062"/>
                <a:gd name="connsiteX16" fmla="*/ 689317 w 780581"/>
                <a:gd name="connsiteY16" fmla="*/ 492369 h 844062"/>
                <a:gd name="connsiteX17" fmla="*/ 759656 w 780581"/>
                <a:gd name="connsiteY17" fmla="*/ 365760 h 844062"/>
                <a:gd name="connsiteX18" fmla="*/ 773723 w 780581"/>
                <a:gd name="connsiteY18" fmla="*/ 267286 h 844062"/>
                <a:gd name="connsiteX0" fmla="*/ 773723 w 780581"/>
                <a:gd name="connsiteY0" fmla="*/ 267286 h 849814"/>
                <a:gd name="connsiteX1" fmla="*/ 661182 w 780581"/>
                <a:gd name="connsiteY1" fmla="*/ 225083 h 849814"/>
                <a:gd name="connsiteX2" fmla="*/ 562708 w 780581"/>
                <a:gd name="connsiteY2" fmla="*/ 70338 h 849814"/>
                <a:gd name="connsiteX3" fmla="*/ 464234 w 780581"/>
                <a:gd name="connsiteY3" fmla="*/ 14068 h 849814"/>
                <a:gd name="connsiteX4" fmla="*/ 351693 w 780581"/>
                <a:gd name="connsiteY4" fmla="*/ 0 h 849814"/>
                <a:gd name="connsiteX5" fmla="*/ 225083 w 780581"/>
                <a:gd name="connsiteY5" fmla="*/ 140677 h 849814"/>
                <a:gd name="connsiteX6" fmla="*/ 28136 w 780581"/>
                <a:gd name="connsiteY6" fmla="*/ 182880 h 849814"/>
                <a:gd name="connsiteX7" fmla="*/ 0 w 780581"/>
                <a:gd name="connsiteY7" fmla="*/ 323557 h 849814"/>
                <a:gd name="connsiteX8" fmla="*/ 28136 w 780581"/>
                <a:gd name="connsiteY8" fmla="*/ 450166 h 849814"/>
                <a:gd name="connsiteX9" fmla="*/ 56271 w 780581"/>
                <a:gd name="connsiteY9" fmla="*/ 647114 h 849814"/>
                <a:gd name="connsiteX10" fmla="*/ 84406 w 780581"/>
                <a:gd name="connsiteY10" fmla="*/ 731520 h 849814"/>
                <a:gd name="connsiteX11" fmla="*/ 126609 w 780581"/>
                <a:gd name="connsiteY11" fmla="*/ 745588 h 849814"/>
                <a:gd name="connsiteX12" fmla="*/ 253219 w 780581"/>
                <a:gd name="connsiteY12" fmla="*/ 844062 h 849814"/>
                <a:gd name="connsiteX13" fmla="*/ 323557 w 780581"/>
                <a:gd name="connsiteY13" fmla="*/ 815926 h 849814"/>
                <a:gd name="connsiteX14" fmla="*/ 562708 w 780581"/>
                <a:gd name="connsiteY14" fmla="*/ 633046 h 849814"/>
                <a:gd name="connsiteX15" fmla="*/ 689317 w 780581"/>
                <a:gd name="connsiteY15" fmla="*/ 492369 h 849814"/>
                <a:gd name="connsiteX16" fmla="*/ 759656 w 780581"/>
                <a:gd name="connsiteY16" fmla="*/ 365760 h 849814"/>
                <a:gd name="connsiteX17" fmla="*/ 773723 w 780581"/>
                <a:gd name="connsiteY17" fmla="*/ 267286 h 849814"/>
                <a:gd name="connsiteX0" fmla="*/ 773723 w 780581"/>
                <a:gd name="connsiteY0" fmla="*/ 267286 h 849814"/>
                <a:gd name="connsiteX1" fmla="*/ 661182 w 780581"/>
                <a:gd name="connsiteY1" fmla="*/ 225083 h 849814"/>
                <a:gd name="connsiteX2" fmla="*/ 562708 w 780581"/>
                <a:gd name="connsiteY2" fmla="*/ 70338 h 849814"/>
                <a:gd name="connsiteX3" fmla="*/ 464234 w 780581"/>
                <a:gd name="connsiteY3" fmla="*/ 14068 h 849814"/>
                <a:gd name="connsiteX4" fmla="*/ 351693 w 780581"/>
                <a:gd name="connsiteY4" fmla="*/ 0 h 849814"/>
                <a:gd name="connsiteX5" fmla="*/ 225083 w 780581"/>
                <a:gd name="connsiteY5" fmla="*/ 140677 h 849814"/>
                <a:gd name="connsiteX6" fmla="*/ 28136 w 780581"/>
                <a:gd name="connsiteY6" fmla="*/ 182880 h 849814"/>
                <a:gd name="connsiteX7" fmla="*/ 0 w 780581"/>
                <a:gd name="connsiteY7" fmla="*/ 323557 h 849814"/>
                <a:gd name="connsiteX8" fmla="*/ 28136 w 780581"/>
                <a:gd name="connsiteY8" fmla="*/ 450166 h 849814"/>
                <a:gd name="connsiteX9" fmla="*/ 56271 w 780581"/>
                <a:gd name="connsiteY9" fmla="*/ 647114 h 849814"/>
                <a:gd name="connsiteX10" fmla="*/ 84406 w 780581"/>
                <a:gd name="connsiteY10" fmla="*/ 731520 h 849814"/>
                <a:gd name="connsiteX11" fmla="*/ 253219 w 780581"/>
                <a:gd name="connsiteY11" fmla="*/ 844062 h 849814"/>
                <a:gd name="connsiteX12" fmla="*/ 323557 w 780581"/>
                <a:gd name="connsiteY12" fmla="*/ 815926 h 849814"/>
                <a:gd name="connsiteX13" fmla="*/ 562708 w 780581"/>
                <a:gd name="connsiteY13" fmla="*/ 633046 h 849814"/>
                <a:gd name="connsiteX14" fmla="*/ 689317 w 780581"/>
                <a:gd name="connsiteY14" fmla="*/ 492369 h 849814"/>
                <a:gd name="connsiteX15" fmla="*/ 759656 w 780581"/>
                <a:gd name="connsiteY15" fmla="*/ 365760 h 849814"/>
                <a:gd name="connsiteX16" fmla="*/ 773723 w 780581"/>
                <a:gd name="connsiteY16" fmla="*/ 267286 h 849814"/>
                <a:gd name="connsiteX0" fmla="*/ 773723 w 780581"/>
                <a:gd name="connsiteY0" fmla="*/ 267286 h 849814"/>
                <a:gd name="connsiteX1" fmla="*/ 562708 w 780581"/>
                <a:gd name="connsiteY1" fmla="*/ 70338 h 849814"/>
                <a:gd name="connsiteX2" fmla="*/ 464234 w 780581"/>
                <a:gd name="connsiteY2" fmla="*/ 14068 h 849814"/>
                <a:gd name="connsiteX3" fmla="*/ 351693 w 780581"/>
                <a:gd name="connsiteY3" fmla="*/ 0 h 849814"/>
                <a:gd name="connsiteX4" fmla="*/ 225083 w 780581"/>
                <a:gd name="connsiteY4" fmla="*/ 140677 h 849814"/>
                <a:gd name="connsiteX5" fmla="*/ 28136 w 780581"/>
                <a:gd name="connsiteY5" fmla="*/ 182880 h 849814"/>
                <a:gd name="connsiteX6" fmla="*/ 0 w 780581"/>
                <a:gd name="connsiteY6" fmla="*/ 323557 h 849814"/>
                <a:gd name="connsiteX7" fmla="*/ 28136 w 780581"/>
                <a:gd name="connsiteY7" fmla="*/ 450166 h 849814"/>
                <a:gd name="connsiteX8" fmla="*/ 56271 w 780581"/>
                <a:gd name="connsiteY8" fmla="*/ 647114 h 849814"/>
                <a:gd name="connsiteX9" fmla="*/ 84406 w 780581"/>
                <a:gd name="connsiteY9" fmla="*/ 731520 h 849814"/>
                <a:gd name="connsiteX10" fmla="*/ 253219 w 780581"/>
                <a:gd name="connsiteY10" fmla="*/ 844062 h 849814"/>
                <a:gd name="connsiteX11" fmla="*/ 323557 w 780581"/>
                <a:gd name="connsiteY11" fmla="*/ 815926 h 849814"/>
                <a:gd name="connsiteX12" fmla="*/ 562708 w 780581"/>
                <a:gd name="connsiteY12" fmla="*/ 633046 h 849814"/>
                <a:gd name="connsiteX13" fmla="*/ 689317 w 780581"/>
                <a:gd name="connsiteY13" fmla="*/ 492369 h 849814"/>
                <a:gd name="connsiteX14" fmla="*/ 759656 w 780581"/>
                <a:gd name="connsiteY14" fmla="*/ 365760 h 849814"/>
                <a:gd name="connsiteX15" fmla="*/ 773723 w 780581"/>
                <a:gd name="connsiteY15" fmla="*/ 267286 h 849814"/>
                <a:gd name="connsiteX0" fmla="*/ 773723 w 780581"/>
                <a:gd name="connsiteY0" fmla="*/ 267286 h 849814"/>
                <a:gd name="connsiteX1" fmla="*/ 562708 w 780581"/>
                <a:gd name="connsiteY1" fmla="*/ 70338 h 849814"/>
                <a:gd name="connsiteX2" fmla="*/ 464234 w 780581"/>
                <a:gd name="connsiteY2" fmla="*/ 14068 h 849814"/>
                <a:gd name="connsiteX3" fmla="*/ 351693 w 780581"/>
                <a:gd name="connsiteY3" fmla="*/ 0 h 849814"/>
                <a:gd name="connsiteX4" fmla="*/ 225083 w 780581"/>
                <a:gd name="connsiteY4" fmla="*/ 140677 h 849814"/>
                <a:gd name="connsiteX5" fmla="*/ 28136 w 780581"/>
                <a:gd name="connsiteY5" fmla="*/ 182880 h 849814"/>
                <a:gd name="connsiteX6" fmla="*/ 0 w 780581"/>
                <a:gd name="connsiteY6" fmla="*/ 323557 h 849814"/>
                <a:gd name="connsiteX7" fmla="*/ 28136 w 780581"/>
                <a:gd name="connsiteY7" fmla="*/ 450166 h 849814"/>
                <a:gd name="connsiteX8" fmla="*/ 56271 w 780581"/>
                <a:gd name="connsiteY8" fmla="*/ 647114 h 849814"/>
                <a:gd name="connsiteX9" fmla="*/ 84406 w 780581"/>
                <a:gd name="connsiteY9" fmla="*/ 731520 h 849814"/>
                <a:gd name="connsiteX10" fmla="*/ 253219 w 780581"/>
                <a:gd name="connsiteY10" fmla="*/ 844062 h 849814"/>
                <a:gd name="connsiteX11" fmla="*/ 323557 w 780581"/>
                <a:gd name="connsiteY11" fmla="*/ 815926 h 849814"/>
                <a:gd name="connsiteX12" fmla="*/ 562708 w 780581"/>
                <a:gd name="connsiteY12" fmla="*/ 633046 h 849814"/>
                <a:gd name="connsiteX13" fmla="*/ 759656 w 780581"/>
                <a:gd name="connsiteY13" fmla="*/ 365760 h 849814"/>
                <a:gd name="connsiteX14" fmla="*/ 773723 w 780581"/>
                <a:gd name="connsiteY14" fmla="*/ 267286 h 849814"/>
                <a:gd name="connsiteX0" fmla="*/ 773723 w 780581"/>
                <a:gd name="connsiteY0" fmla="*/ 267286 h 864420"/>
                <a:gd name="connsiteX1" fmla="*/ 562708 w 780581"/>
                <a:gd name="connsiteY1" fmla="*/ 70338 h 864420"/>
                <a:gd name="connsiteX2" fmla="*/ 464234 w 780581"/>
                <a:gd name="connsiteY2" fmla="*/ 14068 h 864420"/>
                <a:gd name="connsiteX3" fmla="*/ 351693 w 780581"/>
                <a:gd name="connsiteY3" fmla="*/ 0 h 864420"/>
                <a:gd name="connsiteX4" fmla="*/ 225083 w 780581"/>
                <a:gd name="connsiteY4" fmla="*/ 140677 h 864420"/>
                <a:gd name="connsiteX5" fmla="*/ 28136 w 780581"/>
                <a:gd name="connsiteY5" fmla="*/ 182880 h 864420"/>
                <a:gd name="connsiteX6" fmla="*/ 0 w 780581"/>
                <a:gd name="connsiteY6" fmla="*/ 323557 h 864420"/>
                <a:gd name="connsiteX7" fmla="*/ 28136 w 780581"/>
                <a:gd name="connsiteY7" fmla="*/ 450166 h 864420"/>
                <a:gd name="connsiteX8" fmla="*/ 56271 w 780581"/>
                <a:gd name="connsiteY8" fmla="*/ 647114 h 864420"/>
                <a:gd name="connsiteX9" fmla="*/ 84406 w 780581"/>
                <a:gd name="connsiteY9" fmla="*/ 731520 h 864420"/>
                <a:gd name="connsiteX10" fmla="*/ 253219 w 780581"/>
                <a:gd name="connsiteY10" fmla="*/ 844062 h 864420"/>
                <a:gd name="connsiteX11" fmla="*/ 323557 w 780581"/>
                <a:gd name="connsiteY11" fmla="*/ 815926 h 864420"/>
                <a:gd name="connsiteX12" fmla="*/ 759656 w 780581"/>
                <a:gd name="connsiteY12" fmla="*/ 365760 h 864420"/>
                <a:gd name="connsiteX13" fmla="*/ 773723 w 780581"/>
                <a:gd name="connsiteY13" fmla="*/ 267286 h 864420"/>
                <a:gd name="connsiteX0" fmla="*/ 773723 w 778955"/>
                <a:gd name="connsiteY0" fmla="*/ 267286 h 871079"/>
                <a:gd name="connsiteX1" fmla="*/ 562708 w 778955"/>
                <a:gd name="connsiteY1" fmla="*/ 70338 h 871079"/>
                <a:gd name="connsiteX2" fmla="*/ 464234 w 778955"/>
                <a:gd name="connsiteY2" fmla="*/ 14068 h 871079"/>
                <a:gd name="connsiteX3" fmla="*/ 351693 w 778955"/>
                <a:gd name="connsiteY3" fmla="*/ 0 h 871079"/>
                <a:gd name="connsiteX4" fmla="*/ 225083 w 778955"/>
                <a:gd name="connsiteY4" fmla="*/ 140677 h 871079"/>
                <a:gd name="connsiteX5" fmla="*/ 28136 w 778955"/>
                <a:gd name="connsiteY5" fmla="*/ 182880 h 871079"/>
                <a:gd name="connsiteX6" fmla="*/ 0 w 778955"/>
                <a:gd name="connsiteY6" fmla="*/ 323557 h 871079"/>
                <a:gd name="connsiteX7" fmla="*/ 28136 w 778955"/>
                <a:gd name="connsiteY7" fmla="*/ 450166 h 871079"/>
                <a:gd name="connsiteX8" fmla="*/ 56271 w 778955"/>
                <a:gd name="connsiteY8" fmla="*/ 647114 h 871079"/>
                <a:gd name="connsiteX9" fmla="*/ 84406 w 778955"/>
                <a:gd name="connsiteY9" fmla="*/ 731520 h 871079"/>
                <a:gd name="connsiteX10" fmla="*/ 253219 w 778955"/>
                <a:gd name="connsiteY10" fmla="*/ 844062 h 871079"/>
                <a:gd name="connsiteX11" fmla="*/ 323557 w 778955"/>
                <a:gd name="connsiteY11" fmla="*/ 815926 h 871079"/>
                <a:gd name="connsiteX12" fmla="*/ 773723 w 778955"/>
                <a:gd name="connsiteY12" fmla="*/ 267286 h 871079"/>
                <a:gd name="connsiteX0" fmla="*/ 773723 w 775199"/>
                <a:gd name="connsiteY0" fmla="*/ 276064 h 879857"/>
                <a:gd name="connsiteX1" fmla="*/ 464234 w 775199"/>
                <a:gd name="connsiteY1" fmla="*/ 22846 h 879857"/>
                <a:gd name="connsiteX2" fmla="*/ 351693 w 775199"/>
                <a:gd name="connsiteY2" fmla="*/ 8778 h 879857"/>
                <a:gd name="connsiteX3" fmla="*/ 225083 w 775199"/>
                <a:gd name="connsiteY3" fmla="*/ 149455 h 879857"/>
                <a:gd name="connsiteX4" fmla="*/ 28136 w 775199"/>
                <a:gd name="connsiteY4" fmla="*/ 191658 h 879857"/>
                <a:gd name="connsiteX5" fmla="*/ 0 w 775199"/>
                <a:gd name="connsiteY5" fmla="*/ 332335 h 879857"/>
                <a:gd name="connsiteX6" fmla="*/ 28136 w 775199"/>
                <a:gd name="connsiteY6" fmla="*/ 458944 h 879857"/>
                <a:gd name="connsiteX7" fmla="*/ 56271 w 775199"/>
                <a:gd name="connsiteY7" fmla="*/ 655892 h 879857"/>
                <a:gd name="connsiteX8" fmla="*/ 84406 w 775199"/>
                <a:gd name="connsiteY8" fmla="*/ 740298 h 879857"/>
                <a:gd name="connsiteX9" fmla="*/ 253219 w 775199"/>
                <a:gd name="connsiteY9" fmla="*/ 852840 h 879857"/>
                <a:gd name="connsiteX10" fmla="*/ 323557 w 775199"/>
                <a:gd name="connsiteY10" fmla="*/ 824704 h 879857"/>
                <a:gd name="connsiteX11" fmla="*/ 773723 w 775199"/>
                <a:gd name="connsiteY11" fmla="*/ 276064 h 879857"/>
                <a:gd name="connsiteX0" fmla="*/ 773723 w 775199"/>
                <a:gd name="connsiteY0" fmla="*/ 309297 h 913090"/>
                <a:gd name="connsiteX1" fmla="*/ 464234 w 775199"/>
                <a:gd name="connsiteY1" fmla="*/ 13876 h 913090"/>
                <a:gd name="connsiteX2" fmla="*/ 351693 w 775199"/>
                <a:gd name="connsiteY2" fmla="*/ 42011 h 913090"/>
                <a:gd name="connsiteX3" fmla="*/ 225083 w 775199"/>
                <a:gd name="connsiteY3" fmla="*/ 182688 h 913090"/>
                <a:gd name="connsiteX4" fmla="*/ 28136 w 775199"/>
                <a:gd name="connsiteY4" fmla="*/ 224891 h 913090"/>
                <a:gd name="connsiteX5" fmla="*/ 0 w 775199"/>
                <a:gd name="connsiteY5" fmla="*/ 365568 h 913090"/>
                <a:gd name="connsiteX6" fmla="*/ 28136 w 775199"/>
                <a:gd name="connsiteY6" fmla="*/ 492177 h 913090"/>
                <a:gd name="connsiteX7" fmla="*/ 56271 w 775199"/>
                <a:gd name="connsiteY7" fmla="*/ 689125 h 913090"/>
                <a:gd name="connsiteX8" fmla="*/ 84406 w 775199"/>
                <a:gd name="connsiteY8" fmla="*/ 773531 h 913090"/>
                <a:gd name="connsiteX9" fmla="*/ 253219 w 775199"/>
                <a:gd name="connsiteY9" fmla="*/ 886073 h 913090"/>
                <a:gd name="connsiteX10" fmla="*/ 323557 w 775199"/>
                <a:gd name="connsiteY10" fmla="*/ 857937 h 913090"/>
                <a:gd name="connsiteX11" fmla="*/ 773723 w 775199"/>
                <a:gd name="connsiteY11" fmla="*/ 309297 h 913090"/>
                <a:gd name="connsiteX0" fmla="*/ 798690 w 800063"/>
                <a:gd name="connsiteY0" fmla="*/ 334518 h 913074"/>
                <a:gd name="connsiteX1" fmla="*/ 464234 w 800063"/>
                <a:gd name="connsiteY1" fmla="*/ 15481 h 913074"/>
                <a:gd name="connsiteX2" fmla="*/ 351693 w 800063"/>
                <a:gd name="connsiteY2" fmla="*/ 43616 h 913074"/>
                <a:gd name="connsiteX3" fmla="*/ 225083 w 800063"/>
                <a:gd name="connsiteY3" fmla="*/ 184293 h 913074"/>
                <a:gd name="connsiteX4" fmla="*/ 28136 w 800063"/>
                <a:gd name="connsiteY4" fmla="*/ 226496 h 913074"/>
                <a:gd name="connsiteX5" fmla="*/ 0 w 800063"/>
                <a:gd name="connsiteY5" fmla="*/ 367173 h 913074"/>
                <a:gd name="connsiteX6" fmla="*/ 28136 w 800063"/>
                <a:gd name="connsiteY6" fmla="*/ 493782 h 913074"/>
                <a:gd name="connsiteX7" fmla="*/ 56271 w 800063"/>
                <a:gd name="connsiteY7" fmla="*/ 690730 h 913074"/>
                <a:gd name="connsiteX8" fmla="*/ 84406 w 800063"/>
                <a:gd name="connsiteY8" fmla="*/ 775136 h 913074"/>
                <a:gd name="connsiteX9" fmla="*/ 253219 w 800063"/>
                <a:gd name="connsiteY9" fmla="*/ 887678 h 913074"/>
                <a:gd name="connsiteX10" fmla="*/ 323557 w 800063"/>
                <a:gd name="connsiteY10" fmla="*/ 859542 h 913074"/>
                <a:gd name="connsiteX11" fmla="*/ 798690 w 800063"/>
                <a:gd name="connsiteY11" fmla="*/ 334518 h 91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063" h="913074">
                  <a:moveTo>
                    <a:pt x="798690" y="334518"/>
                  </a:moveTo>
                  <a:cubicBezTo>
                    <a:pt x="822136" y="193841"/>
                    <a:pt x="538734" y="63965"/>
                    <a:pt x="464234" y="15481"/>
                  </a:cubicBezTo>
                  <a:cubicBezTo>
                    <a:pt x="389735" y="-33003"/>
                    <a:pt x="389207" y="48305"/>
                    <a:pt x="351693" y="43616"/>
                  </a:cubicBezTo>
                  <a:cubicBezTo>
                    <a:pt x="311835" y="64718"/>
                    <a:pt x="279009" y="153813"/>
                    <a:pt x="225083" y="184293"/>
                  </a:cubicBezTo>
                  <a:cubicBezTo>
                    <a:pt x="171157" y="214773"/>
                    <a:pt x="65650" y="214773"/>
                    <a:pt x="28136" y="226496"/>
                  </a:cubicBezTo>
                  <a:cubicBezTo>
                    <a:pt x="-9378" y="256976"/>
                    <a:pt x="2345" y="334348"/>
                    <a:pt x="0" y="367173"/>
                  </a:cubicBezTo>
                  <a:cubicBezTo>
                    <a:pt x="0" y="411721"/>
                    <a:pt x="18758" y="439856"/>
                    <a:pt x="28136" y="493782"/>
                  </a:cubicBezTo>
                  <a:cubicBezTo>
                    <a:pt x="37514" y="547708"/>
                    <a:pt x="46893" y="643838"/>
                    <a:pt x="56271" y="690730"/>
                  </a:cubicBezTo>
                  <a:cubicBezTo>
                    <a:pt x="65649" y="737622"/>
                    <a:pt x="56271" y="765757"/>
                    <a:pt x="84406" y="775136"/>
                  </a:cubicBezTo>
                  <a:lnTo>
                    <a:pt x="253219" y="887678"/>
                  </a:lnTo>
                  <a:cubicBezTo>
                    <a:pt x="286044" y="899401"/>
                    <a:pt x="232645" y="951735"/>
                    <a:pt x="323557" y="859542"/>
                  </a:cubicBezTo>
                  <a:cubicBezTo>
                    <a:pt x="414469" y="767349"/>
                    <a:pt x="775244" y="475195"/>
                    <a:pt x="798690" y="334518"/>
                  </a:cubicBezTo>
                  <a:close/>
                </a:path>
              </a:pathLst>
            </a:custGeom>
            <a:solidFill>
              <a:srgbClr val="92D050">
                <a:alpha val="60000"/>
              </a:srgb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9" name="テキスト ボックス 53">
              <a:extLst>
                <a:ext uri="{FF2B5EF4-FFF2-40B4-BE49-F238E27FC236}">
                  <a16:creationId xmlns:a16="http://schemas.microsoft.com/office/drawing/2014/main" id="{1706732D-1691-427B-A93A-9CA1AAEF38AD}"/>
                </a:ext>
              </a:extLst>
            </p:cNvPr>
            <p:cNvSpPr txBox="1">
              <a:spLocks noChangeArrowheads="1"/>
            </p:cNvSpPr>
            <p:nvPr/>
          </p:nvSpPr>
          <p:spPr bwMode="auto">
            <a:xfrm>
              <a:off x="7051219" y="4895365"/>
              <a:ext cx="1118204" cy="41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幕張新都心</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エリア</a:t>
              </a:r>
            </a:p>
          </p:txBody>
        </p:sp>
      </p:grpSp>
      <p:sp>
        <p:nvSpPr>
          <p:cNvPr id="90" name="Rectangle 54">
            <a:extLst>
              <a:ext uri="{FF2B5EF4-FFF2-40B4-BE49-F238E27FC236}">
                <a16:creationId xmlns:a16="http://schemas.microsoft.com/office/drawing/2014/main" id="{7ACD00F3-4ED1-4A6F-A9B9-67B74C9D6CFE}"/>
              </a:ext>
            </a:extLst>
          </p:cNvPr>
          <p:cNvSpPr>
            <a:spLocks noChangeArrowheads="1"/>
          </p:cNvSpPr>
          <p:nvPr/>
        </p:nvSpPr>
        <p:spPr bwMode="auto">
          <a:xfrm>
            <a:off x="213406" y="1628800"/>
            <a:ext cx="789320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91" name="フリーフォーム 2">
            <a:extLst>
              <a:ext uri="{FF2B5EF4-FFF2-40B4-BE49-F238E27FC236}">
                <a16:creationId xmlns:a16="http://schemas.microsoft.com/office/drawing/2014/main" id="{3C97BA17-12DA-40A3-B424-85BB62669732}"/>
              </a:ext>
            </a:extLst>
          </p:cNvPr>
          <p:cNvSpPr/>
          <p:nvPr/>
        </p:nvSpPr>
        <p:spPr>
          <a:xfrm>
            <a:off x="952500" y="2424142"/>
            <a:ext cx="7705725" cy="3695700"/>
          </a:xfrm>
          <a:custGeom>
            <a:avLst/>
            <a:gdLst>
              <a:gd name="connsiteX0" fmla="*/ 38100 w 7705725"/>
              <a:gd name="connsiteY0" fmla="*/ 457200 h 3724275"/>
              <a:gd name="connsiteX1" fmla="*/ 0 w 7705725"/>
              <a:gd name="connsiteY1" fmla="*/ 304800 h 3724275"/>
              <a:gd name="connsiteX2" fmla="*/ 1028700 w 7705725"/>
              <a:gd name="connsiteY2" fmla="*/ 0 h 3724275"/>
              <a:gd name="connsiteX3" fmla="*/ 1381125 w 7705725"/>
              <a:gd name="connsiteY3" fmla="*/ 781050 h 3724275"/>
              <a:gd name="connsiteX4" fmla="*/ 6362700 w 7705725"/>
              <a:gd name="connsiteY4" fmla="*/ 3724275 h 3724275"/>
              <a:gd name="connsiteX5" fmla="*/ 6934200 w 7705725"/>
              <a:gd name="connsiteY5" fmla="*/ 3695700 h 3724275"/>
              <a:gd name="connsiteX6" fmla="*/ 7705725 w 7705725"/>
              <a:gd name="connsiteY6" fmla="*/ 2647950 h 3724275"/>
              <a:gd name="connsiteX7" fmla="*/ 7439025 w 7705725"/>
              <a:gd name="connsiteY7" fmla="*/ 2466975 h 3724275"/>
              <a:gd name="connsiteX0" fmla="*/ 38100 w 7705725"/>
              <a:gd name="connsiteY0" fmla="*/ 457200 h 3695700"/>
              <a:gd name="connsiteX1" fmla="*/ 0 w 7705725"/>
              <a:gd name="connsiteY1" fmla="*/ 304800 h 3695700"/>
              <a:gd name="connsiteX2" fmla="*/ 1028700 w 7705725"/>
              <a:gd name="connsiteY2" fmla="*/ 0 h 3695700"/>
              <a:gd name="connsiteX3" fmla="*/ 1381125 w 7705725"/>
              <a:gd name="connsiteY3" fmla="*/ 781050 h 3695700"/>
              <a:gd name="connsiteX4" fmla="*/ 6934200 w 7705725"/>
              <a:gd name="connsiteY4" fmla="*/ 3695700 h 3695700"/>
              <a:gd name="connsiteX5" fmla="*/ 7705725 w 7705725"/>
              <a:gd name="connsiteY5" fmla="*/ 2647950 h 3695700"/>
              <a:gd name="connsiteX6" fmla="*/ 7439025 w 7705725"/>
              <a:gd name="connsiteY6" fmla="*/ 2466975 h 3695700"/>
              <a:gd name="connsiteX0" fmla="*/ 57150 w 7705725"/>
              <a:gd name="connsiteY0" fmla="*/ 538163 h 3695700"/>
              <a:gd name="connsiteX1" fmla="*/ 0 w 7705725"/>
              <a:gd name="connsiteY1" fmla="*/ 304800 h 3695700"/>
              <a:gd name="connsiteX2" fmla="*/ 1028700 w 7705725"/>
              <a:gd name="connsiteY2" fmla="*/ 0 h 3695700"/>
              <a:gd name="connsiteX3" fmla="*/ 1381125 w 7705725"/>
              <a:gd name="connsiteY3" fmla="*/ 781050 h 3695700"/>
              <a:gd name="connsiteX4" fmla="*/ 6934200 w 7705725"/>
              <a:gd name="connsiteY4" fmla="*/ 3695700 h 3695700"/>
              <a:gd name="connsiteX5" fmla="*/ 7705725 w 7705725"/>
              <a:gd name="connsiteY5" fmla="*/ 2647950 h 3695700"/>
              <a:gd name="connsiteX6" fmla="*/ 7439025 w 7705725"/>
              <a:gd name="connsiteY6" fmla="*/ 2466975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5725" h="3695700">
                <a:moveTo>
                  <a:pt x="57150" y="538163"/>
                </a:moveTo>
                <a:lnTo>
                  <a:pt x="0" y="304800"/>
                </a:lnTo>
                <a:lnTo>
                  <a:pt x="1028700" y="0"/>
                </a:lnTo>
                <a:lnTo>
                  <a:pt x="1381125" y="781050"/>
                </a:lnTo>
                <a:lnTo>
                  <a:pt x="6934200" y="3695700"/>
                </a:lnTo>
                <a:lnTo>
                  <a:pt x="7705725" y="2647950"/>
                </a:lnTo>
                <a:lnTo>
                  <a:pt x="7439025" y="2466975"/>
                </a:lnTo>
              </a:path>
            </a:pathLst>
          </a:custGeom>
          <a:noFill/>
          <a:ln w="38100">
            <a:solidFill>
              <a:srgbClr val="FFC0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92" name="図 91">
            <a:extLst>
              <a:ext uri="{FF2B5EF4-FFF2-40B4-BE49-F238E27FC236}">
                <a16:creationId xmlns:a16="http://schemas.microsoft.com/office/drawing/2014/main" id="{AC1C2BAD-BBA6-4BA4-8344-005AE3927890}"/>
              </a:ext>
            </a:extLst>
          </p:cNvPr>
          <p:cNvPicPr>
            <a:picLocks noChangeAspect="1"/>
          </p:cNvPicPr>
          <p:nvPr/>
        </p:nvPicPr>
        <p:blipFill rotWithShape="1">
          <a:blip r:embed="rId7"/>
          <a:srcRect l="17991" t="38660" r="16104" b="7812"/>
          <a:stretch/>
        </p:blipFill>
        <p:spPr bwMode="auto">
          <a:xfrm>
            <a:off x="2555776" y="2095082"/>
            <a:ext cx="2383061" cy="1425138"/>
          </a:xfrm>
          <a:prstGeom prst="rect">
            <a:avLst/>
          </a:prstGeom>
          <a:ln>
            <a:noFill/>
          </a:ln>
          <a:effectLst>
            <a:softEdge rad="112500"/>
          </a:effectLst>
          <a:extLst>
            <a:ext uri="{53640926-AAD7-44D8-BBD7-CCE9431645EC}">
              <a14:shadowObscured xmlns:a14="http://schemas.microsoft.com/office/drawing/2010/main"/>
            </a:ext>
          </a:extLst>
        </p:spPr>
      </p:pic>
      <p:sp>
        <p:nvSpPr>
          <p:cNvPr id="93" name="フリーフォーム 11">
            <a:extLst>
              <a:ext uri="{FF2B5EF4-FFF2-40B4-BE49-F238E27FC236}">
                <a16:creationId xmlns:a16="http://schemas.microsoft.com/office/drawing/2014/main" id="{E331828E-A883-4A95-9DAB-566EE62C2FB9}"/>
              </a:ext>
            </a:extLst>
          </p:cNvPr>
          <p:cNvSpPr/>
          <p:nvPr/>
        </p:nvSpPr>
        <p:spPr>
          <a:xfrm>
            <a:off x="7788027" y="4080659"/>
            <a:ext cx="505708" cy="822735"/>
          </a:xfrm>
          <a:custGeom>
            <a:avLst/>
            <a:gdLst>
              <a:gd name="connsiteX0" fmla="*/ 412750 w 412750"/>
              <a:gd name="connsiteY0" fmla="*/ 190500 h 190500"/>
              <a:gd name="connsiteX1" fmla="*/ 190500 w 412750"/>
              <a:gd name="connsiteY1" fmla="*/ 190500 h 190500"/>
              <a:gd name="connsiteX2" fmla="*/ 0 w 412750"/>
              <a:gd name="connsiteY2" fmla="*/ 0 h 190500"/>
            </a:gdLst>
            <a:ahLst/>
            <a:cxnLst>
              <a:cxn ang="0">
                <a:pos x="connsiteX0" y="connsiteY0"/>
              </a:cxn>
              <a:cxn ang="0">
                <a:pos x="connsiteX1" y="connsiteY1"/>
              </a:cxn>
              <a:cxn ang="0">
                <a:pos x="connsiteX2" y="connsiteY2"/>
              </a:cxn>
            </a:cxnLst>
            <a:rect l="l" t="t" r="r" b="b"/>
            <a:pathLst>
              <a:path w="412750" h="190500">
                <a:moveTo>
                  <a:pt x="412750" y="190500"/>
                </a:moveTo>
                <a:lnTo>
                  <a:pt x="190500" y="190500"/>
                </a:lnTo>
                <a:lnTo>
                  <a:pt x="0" y="0"/>
                </a:lnTo>
              </a:path>
            </a:pathLst>
          </a:custGeom>
          <a:noFill/>
          <a:ln>
            <a:solidFill>
              <a:schemeClr val="bg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94" name="Picture 8" descr="C:\Users\01106067\Desktop\DSC04429.JPG">
            <a:extLst>
              <a:ext uri="{FF2B5EF4-FFF2-40B4-BE49-F238E27FC236}">
                <a16:creationId xmlns:a16="http://schemas.microsoft.com/office/drawing/2014/main" id="{B14B0FE9-8DE2-4463-AF87-5606EC63A6E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57" t="12768" r="19223"/>
          <a:stretch/>
        </p:blipFill>
        <p:spPr bwMode="auto">
          <a:xfrm>
            <a:off x="4654118" y="5010589"/>
            <a:ext cx="1908755" cy="1105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 name="テキスト ボックス 94">
            <a:extLst>
              <a:ext uri="{FF2B5EF4-FFF2-40B4-BE49-F238E27FC236}">
                <a16:creationId xmlns:a16="http://schemas.microsoft.com/office/drawing/2014/main" id="{E33A4B95-3605-4FA6-9144-A8FDD2E93FFD}"/>
              </a:ext>
            </a:extLst>
          </p:cNvPr>
          <p:cNvSpPr txBox="1"/>
          <p:nvPr/>
        </p:nvSpPr>
        <p:spPr>
          <a:xfrm>
            <a:off x="4744495" y="6034626"/>
            <a:ext cx="1728000" cy="457424"/>
          </a:xfrm>
          <a:prstGeom prst="rect">
            <a:avLst/>
          </a:prstGeom>
          <a:solidFill>
            <a:schemeClr val="bg1"/>
          </a:solidFill>
          <a:ln w="28575">
            <a:solidFill>
              <a:schemeClr val="bg2">
                <a:lumMod val="50000"/>
              </a:schemeClr>
            </a:solidFill>
          </a:ln>
        </p:spPr>
        <p:txBody>
          <a:bodyPr wrap="none" lIns="36000" tIns="36000" bIns="3600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2016/11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分科会におけるデモ飛行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＠稲毛海浜公園</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（アプリによる注文、</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LTE</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遠隔制御、海上飛行）</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目視内</a:t>
            </a:r>
          </a:p>
        </p:txBody>
      </p:sp>
      <p:pic>
        <p:nvPicPr>
          <p:cNvPr id="96" name="Picture 3" descr="C:\Users\01106067\Desktop\201604デモ飛行.jpg">
            <a:extLst>
              <a:ext uri="{FF2B5EF4-FFF2-40B4-BE49-F238E27FC236}">
                <a16:creationId xmlns:a16="http://schemas.microsoft.com/office/drawing/2014/main" id="{E757B463-D7B9-400B-B874-302BD225911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84" t="5528" r="2990" b="8579"/>
          <a:stretch/>
        </p:blipFill>
        <p:spPr bwMode="auto">
          <a:xfrm>
            <a:off x="561979" y="4814985"/>
            <a:ext cx="1963945" cy="1358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7" name="テキスト ボックス 96">
            <a:extLst>
              <a:ext uri="{FF2B5EF4-FFF2-40B4-BE49-F238E27FC236}">
                <a16:creationId xmlns:a16="http://schemas.microsoft.com/office/drawing/2014/main" id="{B2AC8246-C85B-408C-8AE6-7C25D4281602}"/>
              </a:ext>
            </a:extLst>
          </p:cNvPr>
          <p:cNvSpPr txBox="1"/>
          <p:nvPr/>
        </p:nvSpPr>
        <p:spPr>
          <a:xfrm>
            <a:off x="607951" y="6037165"/>
            <a:ext cx="1872000" cy="457424"/>
          </a:xfrm>
          <a:prstGeom prst="rect">
            <a:avLst/>
          </a:prstGeom>
          <a:solidFill>
            <a:schemeClr val="bg1"/>
          </a:solidFill>
          <a:ln w="28575">
            <a:solidFill>
              <a:schemeClr val="bg2">
                <a:lumMod val="50000"/>
              </a:schemeClr>
            </a:solidFill>
          </a:ln>
        </p:spPr>
        <p:txBody>
          <a:bodyPr wrap="none" lIns="36000" tIns="36000" bIns="3600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2016/4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分科会におけるデモ飛行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＠幕張新都心</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（自律飛行での物資搬送）</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目視内</a:t>
            </a:r>
          </a:p>
        </p:txBody>
      </p:sp>
      <p:sp>
        <p:nvSpPr>
          <p:cNvPr id="98" name="フリーフォーム 37">
            <a:extLst>
              <a:ext uri="{FF2B5EF4-FFF2-40B4-BE49-F238E27FC236}">
                <a16:creationId xmlns:a16="http://schemas.microsoft.com/office/drawing/2014/main" id="{FF2F7851-D0DB-40FE-8DF3-968CEB3C36BA}"/>
              </a:ext>
            </a:extLst>
          </p:cNvPr>
          <p:cNvSpPr/>
          <p:nvPr/>
        </p:nvSpPr>
        <p:spPr>
          <a:xfrm flipH="1" flipV="1">
            <a:off x="1133992" y="2977683"/>
            <a:ext cx="197648" cy="504000"/>
          </a:xfrm>
          <a:custGeom>
            <a:avLst/>
            <a:gdLst>
              <a:gd name="connsiteX0" fmla="*/ 412750 w 412750"/>
              <a:gd name="connsiteY0" fmla="*/ 190500 h 190500"/>
              <a:gd name="connsiteX1" fmla="*/ 190500 w 412750"/>
              <a:gd name="connsiteY1" fmla="*/ 190500 h 190500"/>
              <a:gd name="connsiteX2" fmla="*/ 0 w 412750"/>
              <a:gd name="connsiteY2" fmla="*/ 0 h 190500"/>
            </a:gdLst>
            <a:ahLst/>
            <a:cxnLst>
              <a:cxn ang="0">
                <a:pos x="connsiteX0" y="connsiteY0"/>
              </a:cxn>
              <a:cxn ang="0">
                <a:pos x="connsiteX1" y="connsiteY1"/>
              </a:cxn>
              <a:cxn ang="0">
                <a:pos x="connsiteX2" y="connsiteY2"/>
              </a:cxn>
            </a:cxnLst>
            <a:rect l="l" t="t" r="r" b="b"/>
            <a:pathLst>
              <a:path w="412750" h="190500">
                <a:moveTo>
                  <a:pt x="412750" y="190500"/>
                </a:moveTo>
                <a:lnTo>
                  <a:pt x="190500" y="190500"/>
                </a:lnTo>
                <a:lnTo>
                  <a:pt x="0" y="0"/>
                </a:lnTo>
              </a:path>
            </a:pathLst>
          </a:custGeom>
          <a:noFill/>
          <a:ln>
            <a:solidFill>
              <a:schemeClr val="bg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9" name="円/楕円 3">
            <a:extLst>
              <a:ext uri="{FF2B5EF4-FFF2-40B4-BE49-F238E27FC236}">
                <a16:creationId xmlns:a16="http://schemas.microsoft.com/office/drawing/2014/main" id="{22801012-8728-46BF-A03E-F7360C9CDB82}"/>
              </a:ext>
            </a:extLst>
          </p:cNvPr>
          <p:cNvSpPr/>
          <p:nvPr/>
        </p:nvSpPr>
        <p:spPr>
          <a:xfrm>
            <a:off x="890068" y="2852696"/>
            <a:ext cx="240454" cy="240454"/>
          </a:xfrm>
          <a:prstGeom prst="ellipse">
            <a:avLst/>
          </a:prstGeom>
          <a:noFill/>
          <a:ln w="28575">
            <a:solidFill>
              <a:schemeClr val="bg2">
                <a:lumMod val="50000"/>
              </a:schemeClr>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0" name="フリーフォーム 38">
            <a:extLst>
              <a:ext uri="{FF2B5EF4-FFF2-40B4-BE49-F238E27FC236}">
                <a16:creationId xmlns:a16="http://schemas.microsoft.com/office/drawing/2014/main" id="{1379F82D-A440-455D-AEA0-FF8AFA5967E0}"/>
              </a:ext>
            </a:extLst>
          </p:cNvPr>
          <p:cNvSpPr/>
          <p:nvPr/>
        </p:nvSpPr>
        <p:spPr>
          <a:xfrm flipH="1" flipV="1">
            <a:off x="2339750" y="2923210"/>
            <a:ext cx="468053" cy="252000"/>
          </a:xfrm>
          <a:custGeom>
            <a:avLst/>
            <a:gdLst>
              <a:gd name="connsiteX0" fmla="*/ 412750 w 412750"/>
              <a:gd name="connsiteY0" fmla="*/ 190500 h 190500"/>
              <a:gd name="connsiteX1" fmla="*/ 190500 w 412750"/>
              <a:gd name="connsiteY1" fmla="*/ 190500 h 190500"/>
              <a:gd name="connsiteX2" fmla="*/ 0 w 412750"/>
              <a:gd name="connsiteY2" fmla="*/ 0 h 190500"/>
            </a:gdLst>
            <a:ahLst/>
            <a:cxnLst>
              <a:cxn ang="0">
                <a:pos x="connsiteX0" y="connsiteY0"/>
              </a:cxn>
              <a:cxn ang="0">
                <a:pos x="connsiteX1" y="connsiteY1"/>
              </a:cxn>
              <a:cxn ang="0">
                <a:pos x="connsiteX2" y="connsiteY2"/>
              </a:cxn>
            </a:cxnLst>
            <a:rect l="l" t="t" r="r" b="b"/>
            <a:pathLst>
              <a:path w="412750" h="190500">
                <a:moveTo>
                  <a:pt x="412750" y="190500"/>
                </a:moveTo>
                <a:lnTo>
                  <a:pt x="190500" y="190500"/>
                </a:lnTo>
                <a:lnTo>
                  <a:pt x="0" y="0"/>
                </a:lnTo>
              </a:path>
            </a:pathLst>
          </a:custGeom>
          <a:noFill/>
          <a:ln>
            <a:solidFill>
              <a:schemeClr val="bg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1" name="テキスト ボックス 100">
            <a:extLst>
              <a:ext uri="{FF2B5EF4-FFF2-40B4-BE49-F238E27FC236}">
                <a16:creationId xmlns:a16="http://schemas.microsoft.com/office/drawing/2014/main" id="{16B57D55-0DD4-46BC-AEC6-247E3A74A1B8}"/>
              </a:ext>
            </a:extLst>
          </p:cNvPr>
          <p:cNvSpPr txBox="1"/>
          <p:nvPr/>
        </p:nvSpPr>
        <p:spPr>
          <a:xfrm>
            <a:off x="2724998" y="2934983"/>
            <a:ext cx="1736497" cy="329184"/>
          </a:xfrm>
          <a:prstGeom prst="rect">
            <a:avLst/>
          </a:prstGeom>
          <a:solidFill>
            <a:schemeClr val="bg1"/>
          </a:solidFill>
          <a:ln w="28575">
            <a:solidFill>
              <a:schemeClr val="bg2">
                <a:lumMod val="50000"/>
              </a:schemeClr>
            </a:solidFill>
          </a:ln>
        </p:spPr>
        <p:txBody>
          <a:bodyPr wrap="none" lIns="36000" tIns="36000" bIns="3600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2017/6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飛行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WG</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による実証実験</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（往復</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12km</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海上飛行）</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目視内</a:t>
            </a:r>
          </a:p>
        </p:txBody>
      </p:sp>
      <p:sp>
        <p:nvSpPr>
          <p:cNvPr id="102" name="円/楕円 39">
            <a:extLst>
              <a:ext uri="{FF2B5EF4-FFF2-40B4-BE49-F238E27FC236}">
                <a16:creationId xmlns:a16="http://schemas.microsoft.com/office/drawing/2014/main" id="{813E09AE-1302-44A5-95E1-738C04F35AB2}"/>
              </a:ext>
            </a:extLst>
          </p:cNvPr>
          <p:cNvSpPr/>
          <p:nvPr/>
        </p:nvSpPr>
        <p:spPr>
          <a:xfrm rot="1720164">
            <a:off x="8272924" y="4836181"/>
            <a:ext cx="464246" cy="333280"/>
          </a:xfrm>
          <a:prstGeom prst="ellipse">
            <a:avLst/>
          </a:prstGeom>
          <a:noFill/>
          <a:ln w="28575">
            <a:solidFill>
              <a:schemeClr val="bg2">
                <a:lumMod val="50000"/>
              </a:schemeClr>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3" name="タイトル 1">
            <a:extLst>
              <a:ext uri="{FF2B5EF4-FFF2-40B4-BE49-F238E27FC236}">
                <a16:creationId xmlns:a16="http://schemas.microsoft.com/office/drawing/2014/main" id="{562FE29B-8AB7-4649-AB19-62F09BD5D42D}"/>
              </a:ext>
            </a:extLst>
          </p:cNvPr>
          <p:cNvSpPr txBox="1">
            <a:spLocks/>
          </p:cNvSpPr>
          <p:nvPr/>
        </p:nvSpPr>
        <p:spPr>
          <a:xfrm>
            <a:off x="7111280" y="5263434"/>
            <a:ext cx="701080" cy="318924"/>
          </a:xfrm>
          <a:prstGeom prst="rect">
            <a:avLst/>
          </a:prstGeom>
          <a:solidFill>
            <a:schemeClr val="accent6"/>
          </a:solidFill>
          <a:ln w="12700">
            <a:noFill/>
          </a:ln>
        </p:spPr>
        <p:txBody>
          <a:bodyPr vert="horz" wrap="none" lIns="36000" tIns="36000" rIns="36000" bIns="36000" rtlCol="0" anchor="ctr" anchorCtr="1">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道路橋横断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JR</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鉄道橋横断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タイトル 1">
            <a:extLst>
              <a:ext uri="{FF2B5EF4-FFF2-40B4-BE49-F238E27FC236}">
                <a16:creationId xmlns:a16="http://schemas.microsoft.com/office/drawing/2014/main" id="{69F901EA-89A9-4F6A-8C79-A5E613893CAA}"/>
              </a:ext>
            </a:extLst>
          </p:cNvPr>
          <p:cNvSpPr txBox="1">
            <a:spLocks/>
          </p:cNvSpPr>
          <p:nvPr/>
        </p:nvSpPr>
        <p:spPr>
          <a:xfrm>
            <a:off x="8313241" y="4111306"/>
            <a:ext cx="622016" cy="442035"/>
          </a:xfrm>
          <a:prstGeom prst="rect">
            <a:avLst/>
          </a:prstGeom>
          <a:solidFill>
            <a:srgbClr val="FFFFCC"/>
          </a:solidFill>
          <a:ln w="12700">
            <a:noFill/>
          </a:ln>
        </p:spPr>
        <p:txBody>
          <a:bodyPr vert="horz" wrap="none" lIns="72000" tIns="36000" rIns="36000" bIns="36000" rtlCol="0" anchor="ctr" anchorCtr="1">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公園上空</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道路上空</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私有地上空</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5" name="直線コネクタ 104">
            <a:extLst>
              <a:ext uri="{FF2B5EF4-FFF2-40B4-BE49-F238E27FC236}">
                <a16:creationId xmlns:a16="http://schemas.microsoft.com/office/drawing/2014/main" id="{0FEC894E-FDFB-4487-A6F8-832F2ADE815A}"/>
              </a:ext>
            </a:extLst>
          </p:cNvPr>
          <p:cNvCxnSpPr>
            <a:stCxn id="104" idx="2"/>
            <a:endCxn id="102" idx="0"/>
          </p:cNvCxnSpPr>
          <p:nvPr/>
        </p:nvCxnSpPr>
        <p:spPr>
          <a:xfrm flipH="1">
            <a:off x="8584993" y="4553341"/>
            <a:ext cx="39256" cy="30327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6" name="Picture 2" descr="C:\Users\01106067\Desktop\181010_テストフライト（1日目）\DSC_2400.JPG">
            <a:extLst>
              <a:ext uri="{FF2B5EF4-FFF2-40B4-BE49-F238E27FC236}">
                <a16:creationId xmlns:a16="http://schemas.microsoft.com/office/drawing/2014/main" id="{CF4A18FD-D870-4A06-94AF-638568563C4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3935" b="28196"/>
          <a:stretch/>
        </p:blipFill>
        <p:spPr bwMode="auto">
          <a:xfrm>
            <a:off x="5921039" y="2415780"/>
            <a:ext cx="2488397" cy="164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7" name="Picture 2" descr="M:\☆03 特区推進班\01 ドローン\01_ドローン宅配等分科会･技術検討会\03_技術検討会各WG\02_物流拠点WG\180918 卸売市場実証実験\180918 実証実験\06_当日写真\CIMG4598.JPG">
            <a:extLst>
              <a:ext uri="{FF2B5EF4-FFF2-40B4-BE49-F238E27FC236}">
                <a16:creationId xmlns:a16="http://schemas.microsoft.com/office/drawing/2014/main" id="{5495DD92-11B2-4749-99A0-26FD38F5302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7631" b="11252"/>
          <a:stretch/>
        </p:blipFill>
        <p:spPr bwMode="auto">
          <a:xfrm>
            <a:off x="141175" y="3554272"/>
            <a:ext cx="1727358" cy="1296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8" name="テキスト ボックス 107">
            <a:extLst>
              <a:ext uri="{FF2B5EF4-FFF2-40B4-BE49-F238E27FC236}">
                <a16:creationId xmlns:a16="http://schemas.microsoft.com/office/drawing/2014/main" id="{97C80A4D-503E-4847-9C8C-DC66A9406ADE}"/>
              </a:ext>
            </a:extLst>
          </p:cNvPr>
          <p:cNvSpPr txBox="1"/>
          <p:nvPr/>
        </p:nvSpPr>
        <p:spPr>
          <a:xfrm>
            <a:off x="154865" y="3365850"/>
            <a:ext cx="2124000" cy="457424"/>
          </a:xfrm>
          <a:prstGeom prst="rect">
            <a:avLst/>
          </a:prstGeom>
          <a:solidFill>
            <a:schemeClr val="bg1"/>
          </a:solidFill>
          <a:ln w="28575">
            <a:solidFill>
              <a:schemeClr val="bg2">
                <a:lumMod val="50000"/>
              </a:schemeClr>
            </a:solidFill>
          </a:ln>
        </p:spPr>
        <p:txBody>
          <a:bodyPr wrap="square" lIns="36000" tIns="36000" rIns="0" bIns="3600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2018/9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千葉市・飛行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WG</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・物流</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WG</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実証実験</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（物流倉庫での非</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GPS-GPS</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切替）</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実証は千葉市内の市場にて実施</a:t>
            </a:r>
          </a:p>
        </p:txBody>
      </p:sp>
      <p:sp>
        <p:nvSpPr>
          <p:cNvPr id="109" name="テキスト ボックス 108">
            <a:extLst>
              <a:ext uri="{FF2B5EF4-FFF2-40B4-BE49-F238E27FC236}">
                <a16:creationId xmlns:a16="http://schemas.microsoft.com/office/drawing/2014/main" id="{D398DD40-9173-47F8-9E47-B28DBD0A3248}"/>
              </a:ext>
            </a:extLst>
          </p:cNvPr>
          <p:cNvSpPr txBox="1"/>
          <p:nvPr/>
        </p:nvSpPr>
        <p:spPr>
          <a:xfrm>
            <a:off x="6032121" y="3967290"/>
            <a:ext cx="2239840" cy="329184"/>
          </a:xfrm>
          <a:prstGeom prst="rect">
            <a:avLst/>
          </a:prstGeom>
          <a:solidFill>
            <a:schemeClr val="bg1"/>
          </a:solidFill>
          <a:ln w="28575">
            <a:solidFill>
              <a:schemeClr val="bg2">
                <a:lumMod val="50000"/>
              </a:schemeClr>
            </a:solidFill>
          </a:ln>
        </p:spPr>
        <p:txBody>
          <a:bodyPr wrap="none" lIns="36000" tIns="36000" bIns="3600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2018/10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宅配ポート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WG</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によるデモ飛行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（マンション住戸までの個宅配送）</a:t>
            </a:r>
          </a:p>
        </p:txBody>
      </p:sp>
      <p:sp>
        <p:nvSpPr>
          <p:cNvPr id="110" name="タイトル 1">
            <a:extLst>
              <a:ext uri="{FF2B5EF4-FFF2-40B4-BE49-F238E27FC236}">
                <a16:creationId xmlns:a16="http://schemas.microsoft.com/office/drawing/2014/main" id="{B45FBB56-60D2-4037-977D-39521D10E360}"/>
              </a:ext>
            </a:extLst>
          </p:cNvPr>
          <p:cNvSpPr txBox="1">
            <a:spLocks/>
          </p:cNvSpPr>
          <p:nvPr/>
        </p:nvSpPr>
        <p:spPr>
          <a:xfrm rot="1596522">
            <a:off x="5330340" y="4323977"/>
            <a:ext cx="483072" cy="195814"/>
          </a:xfrm>
          <a:prstGeom prst="rect">
            <a:avLst/>
          </a:prstGeom>
          <a:solidFill>
            <a:schemeClr val="accent5">
              <a:lumMod val="60000"/>
              <a:lumOff val="40000"/>
            </a:schemeClr>
          </a:solidFill>
          <a:ln w="12700">
            <a:noFill/>
          </a:ln>
          <a:effectLst>
            <a:outerShdw blurRad="50800" dist="38100" dir="5400000" algn="t" rotWithShape="0">
              <a:prstClr val="black">
                <a:alpha val="40000"/>
              </a:prstClr>
            </a:outerShdw>
          </a:effectLst>
        </p:spPr>
        <p:txBody>
          <a:bodyPr vert="horz" wrap="none" lIns="36000" tIns="36000" rIns="36000" bIns="36000" rtlCol="0" anchor="ctr" anchorCtr="1">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海上上空</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タイトル 1">
            <a:extLst>
              <a:ext uri="{FF2B5EF4-FFF2-40B4-BE49-F238E27FC236}">
                <a16:creationId xmlns:a16="http://schemas.microsoft.com/office/drawing/2014/main" id="{9C047A0D-0C14-48A7-8F91-A3530ECEBFD8}"/>
              </a:ext>
            </a:extLst>
          </p:cNvPr>
          <p:cNvSpPr txBox="1">
            <a:spLocks/>
          </p:cNvSpPr>
          <p:nvPr/>
        </p:nvSpPr>
        <p:spPr>
          <a:xfrm rot="18272665">
            <a:off x="8305075" y="5671609"/>
            <a:ext cx="483072" cy="195814"/>
          </a:xfrm>
          <a:prstGeom prst="rect">
            <a:avLst/>
          </a:prstGeom>
          <a:solidFill>
            <a:schemeClr val="accent5">
              <a:lumMod val="60000"/>
              <a:lumOff val="40000"/>
            </a:schemeClr>
          </a:solidFill>
          <a:ln w="12700">
            <a:noFill/>
          </a:ln>
          <a:effectLst>
            <a:outerShdw blurRad="50800" dist="38100" dir="5400000" algn="t" rotWithShape="0">
              <a:prstClr val="black">
                <a:alpha val="40000"/>
              </a:prstClr>
            </a:outerShdw>
          </a:effectLst>
        </p:spPr>
        <p:txBody>
          <a:bodyPr vert="horz" wrap="none" lIns="36000" tIns="36000" rIns="36000" bIns="36000" rtlCol="0" anchor="ctr" anchorCtr="1">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河川上空</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テキスト ボックス 53">
            <a:extLst>
              <a:ext uri="{FF2B5EF4-FFF2-40B4-BE49-F238E27FC236}">
                <a16:creationId xmlns:a16="http://schemas.microsoft.com/office/drawing/2014/main" id="{F1DB1ECE-A77B-49CE-AA8F-F138B2C7F94A}"/>
              </a:ext>
            </a:extLst>
          </p:cNvPr>
          <p:cNvSpPr txBox="1">
            <a:spLocks noChangeArrowheads="1"/>
          </p:cNvSpPr>
          <p:nvPr/>
        </p:nvSpPr>
        <p:spPr bwMode="auto">
          <a:xfrm>
            <a:off x="7596412" y="6271546"/>
            <a:ext cx="684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花見川</a:t>
            </a:r>
            <a:endParaRPr kumimoji="1" lang="ja-JP" altLang="ja-JP"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フリーフォーム 4">
            <a:extLst>
              <a:ext uri="{FF2B5EF4-FFF2-40B4-BE49-F238E27FC236}">
                <a16:creationId xmlns:a16="http://schemas.microsoft.com/office/drawing/2014/main" id="{F09DFC99-C9F6-4785-BF0E-69CAD3A35BCB}"/>
              </a:ext>
            </a:extLst>
          </p:cNvPr>
          <p:cNvSpPr/>
          <p:nvPr/>
        </p:nvSpPr>
        <p:spPr>
          <a:xfrm>
            <a:off x="866775" y="2282878"/>
            <a:ext cx="1590675" cy="990600"/>
          </a:xfrm>
          <a:custGeom>
            <a:avLst/>
            <a:gdLst>
              <a:gd name="connsiteX0" fmla="*/ 28575 w 1590675"/>
              <a:gd name="connsiteY0" fmla="*/ 533400 h 990600"/>
              <a:gd name="connsiteX1" fmla="*/ 1038225 w 1590675"/>
              <a:gd name="connsiteY1" fmla="*/ 247650 h 990600"/>
              <a:gd name="connsiteX2" fmla="*/ 1362075 w 1590675"/>
              <a:gd name="connsiteY2" fmla="*/ 990600 h 990600"/>
              <a:gd name="connsiteX3" fmla="*/ 1590675 w 1590675"/>
              <a:gd name="connsiteY3" fmla="*/ 885825 h 990600"/>
              <a:gd name="connsiteX4" fmla="*/ 1171575 w 1590675"/>
              <a:gd name="connsiteY4" fmla="*/ 0 h 990600"/>
              <a:gd name="connsiteX5" fmla="*/ 0 w 1590675"/>
              <a:gd name="connsiteY5" fmla="*/ 381000 h 990600"/>
              <a:gd name="connsiteX6" fmla="*/ 28575 w 1590675"/>
              <a:gd name="connsiteY6" fmla="*/ 5334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675" h="990600">
                <a:moveTo>
                  <a:pt x="28575" y="533400"/>
                </a:moveTo>
                <a:lnTo>
                  <a:pt x="1038225" y="247650"/>
                </a:lnTo>
                <a:lnTo>
                  <a:pt x="1362075" y="990600"/>
                </a:lnTo>
                <a:lnTo>
                  <a:pt x="1590675" y="885825"/>
                </a:lnTo>
                <a:lnTo>
                  <a:pt x="1171575" y="0"/>
                </a:lnTo>
                <a:lnTo>
                  <a:pt x="0" y="381000"/>
                </a:lnTo>
                <a:lnTo>
                  <a:pt x="28575" y="533400"/>
                </a:lnTo>
                <a:close/>
              </a:path>
            </a:pathLst>
          </a:cu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4" name="円/楕円 49">
            <a:extLst>
              <a:ext uri="{FF2B5EF4-FFF2-40B4-BE49-F238E27FC236}">
                <a16:creationId xmlns:a16="http://schemas.microsoft.com/office/drawing/2014/main" id="{DA5BDC06-A7D9-4F82-BC8A-C6C4CD1EE533}"/>
              </a:ext>
            </a:extLst>
          </p:cNvPr>
          <p:cNvSpPr>
            <a:spLocks noChangeAspect="1"/>
          </p:cNvSpPr>
          <p:nvPr/>
        </p:nvSpPr>
        <p:spPr>
          <a:xfrm>
            <a:off x="7852068" y="6016839"/>
            <a:ext cx="166212" cy="166945"/>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5" name="円/楕円 53">
            <a:extLst>
              <a:ext uri="{FF2B5EF4-FFF2-40B4-BE49-F238E27FC236}">
                <a16:creationId xmlns:a16="http://schemas.microsoft.com/office/drawing/2014/main" id="{EED14975-B6BF-4BAE-AE6E-9007ECFBAB75}"/>
              </a:ext>
            </a:extLst>
          </p:cNvPr>
          <p:cNvSpPr>
            <a:spLocks noChangeAspect="1"/>
          </p:cNvSpPr>
          <p:nvPr/>
        </p:nvSpPr>
        <p:spPr>
          <a:xfrm>
            <a:off x="8031290" y="5795919"/>
            <a:ext cx="166212" cy="166945"/>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6" name="円/楕円 54">
            <a:extLst>
              <a:ext uri="{FF2B5EF4-FFF2-40B4-BE49-F238E27FC236}">
                <a16:creationId xmlns:a16="http://schemas.microsoft.com/office/drawing/2014/main" id="{2B70B3E5-006F-4E3B-8A1D-F9FFA6E8B4EF}"/>
              </a:ext>
            </a:extLst>
          </p:cNvPr>
          <p:cNvSpPr>
            <a:spLocks noChangeAspect="1"/>
          </p:cNvSpPr>
          <p:nvPr/>
        </p:nvSpPr>
        <p:spPr>
          <a:xfrm>
            <a:off x="8421941" y="5252507"/>
            <a:ext cx="166212" cy="166945"/>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117" name="直線コネクタ 116">
            <a:extLst>
              <a:ext uri="{FF2B5EF4-FFF2-40B4-BE49-F238E27FC236}">
                <a16:creationId xmlns:a16="http://schemas.microsoft.com/office/drawing/2014/main" id="{36A5D4E0-FE99-4D0F-8EE9-7D3E40D8C092}"/>
              </a:ext>
            </a:extLst>
          </p:cNvPr>
          <p:cNvCxnSpPr>
            <a:stCxn id="103" idx="3"/>
            <a:endCxn id="116" idx="2"/>
          </p:cNvCxnSpPr>
          <p:nvPr/>
        </p:nvCxnSpPr>
        <p:spPr>
          <a:xfrm flipV="1">
            <a:off x="7812360" y="5335980"/>
            <a:ext cx="609581" cy="869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46ECC58B-9FAE-44C9-9E8E-FC813F2BFF65}"/>
              </a:ext>
            </a:extLst>
          </p:cNvPr>
          <p:cNvCxnSpPr>
            <a:stCxn id="103" idx="3"/>
            <a:endCxn id="115" idx="1"/>
          </p:cNvCxnSpPr>
          <p:nvPr/>
        </p:nvCxnSpPr>
        <p:spPr>
          <a:xfrm>
            <a:off x="7812360" y="5422896"/>
            <a:ext cx="243271" cy="3974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2759DFB-B27A-4433-8304-483FCB3720BB}"/>
              </a:ext>
            </a:extLst>
          </p:cNvPr>
          <p:cNvCxnSpPr>
            <a:stCxn id="103" idx="3"/>
            <a:endCxn id="114" idx="1"/>
          </p:cNvCxnSpPr>
          <p:nvPr/>
        </p:nvCxnSpPr>
        <p:spPr>
          <a:xfrm>
            <a:off x="7812360" y="5422896"/>
            <a:ext cx="64049" cy="61839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0" name="図 119">
            <a:extLst>
              <a:ext uri="{FF2B5EF4-FFF2-40B4-BE49-F238E27FC236}">
                <a16:creationId xmlns:a16="http://schemas.microsoft.com/office/drawing/2014/main" id="{5A6510EB-87E2-482E-8F7A-876310BFE2B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776" y="4759378"/>
            <a:ext cx="2050528" cy="1537896"/>
          </a:xfrm>
          <a:prstGeom prst="rect">
            <a:avLst/>
          </a:prstGeom>
          <a:ln>
            <a:noFill/>
          </a:ln>
          <a:effectLst>
            <a:softEdge rad="112500"/>
          </a:effectLst>
        </p:spPr>
      </p:pic>
      <p:sp>
        <p:nvSpPr>
          <p:cNvPr id="121" name="楕円 120">
            <a:extLst>
              <a:ext uri="{FF2B5EF4-FFF2-40B4-BE49-F238E27FC236}">
                <a16:creationId xmlns:a16="http://schemas.microsoft.com/office/drawing/2014/main" id="{C5B9BC8A-363F-4D9C-9DAC-A46AC78D57D5}"/>
              </a:ext>
            </a:extLst>
          </p:cNvPr>
          <p:cNvSpPr/>
          <p:nvPr/>
        </p:nvSpPr>
        <p:spPr>
          <a:xfrm rot="1657197">
            <a:off x="3703084" y="4506905"/>
            <a:ext cx="3303560" cy="554778"/>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フリーフォーム 37">
            <a:extLst>
              <a:ext uri="{FF2B5EF4-FFF2-40B4-BE49-F238E27FC236}">
                <a16:creationId xmlns:a16="http://schemas.microsoft.com/office/drawing/2014/main" id="{185FE5E3-47AF-4130-8418-747A26CDBDC7}"/>
              </a:ext>
            </a:extLst>
          </p:cNvPr>
          <p:cNvSpPr/>
          <p:nvPr/>
        </p:nvSpPr>
        <p:spPr>
          <a:xfrm flipV="1">
            <a:off x="3856437" y="4244153"/>
            <a:ext cx="175503" cy="535010"/>
          </a:xfrm>
          <a:custGeom>
            <a:avLst/>
            <a:gdLst>
              <a:gd name="connsiteX0" fmla="*/ 412750 w 412750"/>
              <a:gd name="connsiteY0" fmla="*/ 190500 h 190500"/>
              <a:gd name="connsiteX1" fmla="*/ 190500 w 412750"/>
              <a:gd name="connsiteY1" fmla="*/ 190500 h 190500"/>
              <a:gd name="connsiteX2" fmla="*/ 0 w 412750"/>
              <a:gd name="connsiteY2" fmla="*/ 0 h 190500"/>
            </a:gdLst>
            <a:ahLst/>
            <a:cxnLst>
              <a:cxn ang="0">
                <a:pos x="connsiteX0" y="connsiteY0"/>
              </a:cxn>
              <a:cxn ang="0">
                <a:pos x="connsiteX1" y="connsiteY1"/>
              </a:cxn>
              <a:cxn ang="0">
                <a:pos x="connsiteX2" y="connsiteY2"/>
              </a:cxn>
            </a:cxnLst>
            <a:rect l="l" t="t" r="r" b="b"/>
            <a:pathLst>
              <a:path w="412750" h="190500">
                <a:moveTo>
                  <a:pt x="412750" y="190500"/>
                </a:moveTo>
                <a:lnTo>
                  <a:pt x="190500" y="190500"/>
                </a:lnTo>
                <a:lnTo>
                  <a:pt x="0" y="0"/>
                </a:lnTo>
              </a:path>
            </a:pathLst>
          </a:custGeom>
          <a:noFill/>
          <a:ln>
            <a:solidFill>
              <a:schemeClr val="bg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3" name="テキスト ボックス 122">
            <a:extLst>
              <a:ext uri="{FF2B5EF4-FFF2-40B4-BE49-F238E27FC236}">
                <a16:creationId xmlns:a16="http://schemas.microsoft.com/office/drawing/2014/main" id="{663C092B-F665-4772-AE9C-9D1DC15E18BD}"/>
              </a:ext>
            </a:extLst>
          </p:cNvPr>
          <p:cNvSpPr txBox="1"/>
          <p:nvPr/>
        </p:nvSpPr>
        <p:spPr>
          <a:xfrm>
            <a:off x="2630133" y="4444289"/>
            <a:ext cx="1831362" cy="457424"/>
          </a:xfrm>
          <a:prstGeom prst="rect">
            <a:avLst/>
          </a:prstGeom>
          <a:solidFill>
            <a:schemeClr val="bg1"/>
          </a:solidFill>
          <a:ln w="28575">
            <a:solidFill>
              <a:schemeClr val="bg2">
                <a:lumMod val="50000"/>
              </a:schemeClr>
            </a:solidFill>
          </a:ln>
        </p:spPr>
        <p:txBody>
          <a:bodyPr wrap="square" lIns="36000" tIns="36000" bIns="3600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2020/2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東京湾上空</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実証実験（片道約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6km)</a:t>
            </a:r>
            <a:b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目視外、補助者なし</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リーフォーム 1">
            <a:extLst>
              <a:ext uri="{FF2B5EF4-FFF2-40B4-BE49-F238E27FC236}">
                <a16:creationId xmlns:a16="http://schemas.microsoft.com/office/drawing/2014/main" id="{C1BDFCA2-54FB-4B08-87A0-60756A3E0125}"/>
              </a:ext>
            </a:extLst>
          </p:cNvPr>
          <p:cNvSpPr/>
          <p:nvPr/>
        </p:nvSpPr>
        <p:spPr>
          <a:xfrm>
            <a:off x="7780972" y="5166645"/>
            <a:ext cx="867727" cy="1076325"/>
          </a:xfrm>
          <a:custGeom>
            <a:avLst/>
            <a:gdLst>
              <a:gd name="connsiteX0" fmla="*/ 0 w 6400800"/>
              <a:gd name="connsiteY0" fmla="*/ 99060 h 3086100"/>
              <a:gd name="connsiteX1" fmla="*/ 5684520 w 6400800"/>
              <a:gd name="connsiteY1" fmla="*/ 3086100 h 3086100"/>
              <a:gd name="connsiteX2" fmla="*/ 6400800 w 6400800"/>
              <a:gd name="connsiteY2" fmla="*/ 2095500 h 3086100"/>
              <a:gd name="connsiteX3" fmla="*/ 6233160 w 6400800"/>
              <a:gd name="connsiteY3" fmla="*/ 1981200 h 3086100"/>
              <a:gd name="connsiteX4" fmla="*/ 5623560 w 6400800"/>
              <a:gd name="connsiteY4" fmla="*/ 2819400 h 3086100"/>
              <a:gd name="connsiteX5" fmla="*/ 228600 w 6400800"/>
              <a:gd name="connsiteY5" fmla="*/ 0 h 3086100"/>
              <a:gd name="connsiteX6" fmla="*/ 0 w 6400800"/>
              <a:gd name="connsiteY6" fmla="*/ 99060 h 3086100"/>
              <a:gd name="connsiteX0" fmla="*/ 0 w 6400800"/>
              <a:gd name="connsiteY0" fmla="*/ 0 h 2987040"/>
              <a:gd name="connsiteX1" fmla="*/ 5684520 w 6400800"/>
              <a:gd name="connsiteY1" fmla="*/ 2987040 h 2987040"/>
              <a:gd name="connsiteX2" fmla="*/ 6400800 w 6400800"/>
              <a:gd name="connsiteY2" fmla="*/ 1996440 h 2987040"/>
              <a:gd name="connsiteX3" fmla="*/ 6233160 w 6400800"/>
              <a:gd name="connsiteY3" fmla="*/ 1882140 h 2987040"/>
              <a:gd name="connsiteX4" fmla="*/ 5623560 w 6400800"/>
              <a:gd name="connsiteY4" fmla="*/ 2720340 h 2987040"/>
              <a:gd name="connsiteX5" fmla="*/ 0 w 6400800"/>
              <a:gd name="connsiteY5" fmla="*/ 0 h 2987040"/>
              <a:gd name="connsiteX0" fmla="*/ 0 w 777240"/>
              <a:gd name="connsiteY0" fmla="*/ 838200 h 1104900"/>
              <a:gd name="connsiteX1" fmla="*/ 60960 w 777240"/>
              <a:gd name="connsiteY1" fmla="*/ 1104900 h 1104900"/>
              <a:gd name="connsiteX2" fmla="*/ 777240 w 777240"/>
              <a:gd name="connsiteY2" fmla="*/ 114300 h 1104900"/>
              <a:gd name="connsiteX3" fmla="*/ 609600 w 777240"/>
              <a:gd name="connsiteY3" fmla="*/ 0 h 1104900"/>
              <a:gd name="connsiteX4" fmla="*/ 0 w 777240"/>
              <a:gd name="connsiteY4" fmla="*/ 838200 h 1104900"/>
              <a:gd name="connsiteX0" fmla="*/ 0 w 867727"/>
              <a:gd name="connsiteY0" fmla="*/ 940594 h 1104900"/>
              <a:gd name="connsiteX1" fmla="*/ 151447 w 867727"/>
              <a:gd name="connsiteY1" fmla="*/ 1104900 h 1104900"/>
              <a:gd name="connsiteX2" fmla="*/ 867727 w 867727"/>
              <a:gd name="connsiteY2" fmla="*/ 114300 h 1104900"/>
              <a:gd name="connsiteX3" fmla="*/ 700087 w 867727"/>
              <a:gd name="connsiteY3" fmla="*/ 0 h 1104900"/>
              <a:gd name="connsiteX4" fmla="*/ 0 w 867727"/>
              <a:gd name="connsiteY4" fmla="*/ 940594 h 1104900"/>
              <a:gd name="connsiteX0" fmla="*/ 0 w 867727"/>
              <a:gd name="connsiteY0" fmla="*/ 940594 h 1076325"/>
              <a:gd name="connsiteX1" fmla="*/ 175260 w 867727"/>
              <a:gd name="connsiteY1" fmla="*/ 1076325 h 1076325"/>
              <a:gd name="connsiteX2" fmla="*/ 867727 w 867727"/>
              <a:gd name="connsiteY2" fmla="*/ 114300 h 1076325"/>
              <a:gd name="connsiteX3" fmla="*/ 700087 w 867727"/>
              <a:gd name="connsiteY3" fmla="*/ 0 h 1076325"/>
              <a:gd name="connsiteX4" fmla="*/ 0 w 867727"/>
              <a:gd name="connsiteY4" fmla="*/ 940594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27" h="1076325">
                <a:moveTo>
                  <a:pt x="0" y="940594"/>
                </a:moveTo>
                <a:lnTo>
                  <a:pt x="175260" y="1076325"/>
                </a:lnTo>
                <a:lnTo>
                  <a:pt x="867727" y="114300"/>
                </a:lnTo>
                <a:lnTo>
                  <a:pt x="700087" y="0"/>
                </a:lnTo>
                <a:lnTo>
                  <a:pt x="0" y="940594"/>
                </a:lnTo>
                <a:close/>
              </a:path>
            </a:pathLst>
          </a:custGeom>
          <a:solidFill>
            <a:srgbClr val="FF0000">
              <a:alpha val="25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25" name="グループ化 124">
            <a:extLst>
              <a:ext uri="{FF2B5EF4-FFF2-40B4-BE49-F238E27FC236}">
                <a16:creationId xmlns:a16="http://schemas.microsoft.com/office/drawing/2014/main" id="{C748FA50-0706-4E15-9101-30ACD655F8B6}"/>
              </a:ext>
            </a:extLst>
          </p:cNvPr>
          <p:cNvGrpSpPr/>
          <p:nvPr/>
        </p:nvGrpSpPr>
        <p:grpSpPr>
          <a:xfrm>
            <a:off x="155888" y="623756"/>
            <a:ext cx="8670912" cy="468221"/>
            <a:chOff x="155888" y="641896"/>
            <a:chExt cx="8670912" cy="468221"/>
          </a:xfrm>
        </p:grpSpPr>
        <p:sp>
          <p:nvSpPr>
            <p:cNvPr id="126" name="タイトル 1">
              <a:extLst>
                <a:ext uri="{FF2B5EF4-FFF2-40B4-BE49-F238E27FC236}">
                  <a16:creationId xmlns:a16="http://schemas.microsoft.com/office/drawing/2014/main" id="{DCD83F35-30AD-4ECA-871C-1942C35CA4F3}"/>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ドローン宅配実証実験</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7" name="図 126">
              <a:extLst>
                <a:ext uri="{FF2B5EF4-FFF2-40B4-BE49-F238E27FC236}">
                  <a16:creationId xmlns:a16="http://schemas.microsoft.com/office/drawing/2014/main" id="{0B3CB475-7F2C-435F-9CD4-74F54089E2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28" name="直線コネクタ 127">
              <a:extLst>
                <a:ext uri="{FF2B5EF4-FFF2-40B4-BE49-F238E27FC236}">
                  <a16:creationId xmlns:a16="http://schemas.microsoft.com/office/drawing/2014/main" id="{065C29C9-86E6-4849-803B-786301296765}"/>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9" name="タイトル 1">
            <a:extLst>
              <a:ext uri="{FF2B5EF4-FFF2-40B4-BE49-F238E27FC236}">
                <a16:creationId xmlns:a16="http://schemas.microsoft.com/office/drawing/2014/main" id="{F9071BE1-CCA7-41D4-B67E-865121FF1365}"/>
              </a:ext>
            </a:extLst>
          </p:cNvPr>
          <p:cNvSpPr txBox="1">
            <a:spLocks/>
          </p:cNvSpPr>
          <p:nvPr/>
        </p:nvSpPr>
        <p:spPr>
          <a:xfrm>
            <a:off x="0" y="1174134"/>
            <a:ext cx="9144000" cy="742698"/>
          </a:xfrm>
          <a:prstGeom prst="rect">
            <a:avLst/>
          </a:prstGeom>
          <a:solidFill>
            <a:schemeClr val="bg1"/>
          </a:solidFill>
          <a:ln w="28575">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kumimoji="0"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先陣を切って</a:t>
            </a:r>
            <a:r>
              <a:rPr kumimoji="0"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都市型</a:t>
            </a:r>
            <a:r>
              <a:rPr kumimoji="0"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ドローン宅配の社会実装を目指す</a:t>
            </a:r>
            <a:endParaRPr kumimoji="0"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kumimoji="0"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【2016</a:t>
            </a:r>
            <a:r>
              <a:rPr kumimoji="0" lang="ja-JP" altLang="en-US"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2019</a:t>
            </a:r>
            <a:r>
              <a:rPr kumimoji="0" lang="ja-JP" altLang="en-US"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0" lang="en-US" altLang="ja-JP"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様々な実証実験を実施</a:t>
            </a:r>
            <a:endParaRPr kumimoji="0" lang="en-US" altLang="ja-JP" sz="20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スライド番号プレースホルダー 4">
            <a:extLst>
              <a:ext uri="{FF2B5EF4-FFF2-40B4-BE49-F238E27FC236}">
                <a16:creationId xmlns:a16="http://schemas.microsoft.com/office/drawing/2014/main" id="{179AA633-D094-43C1-83E0-A026F57B2692}"/>
              </a:ext>
            </a:extLst>
          </p:cNvPr>
          <p:cNvSpPr>
            <a:spLocks noGrp="1"/>
          </p:cNvSpPr>
          <p:nvPr>
            <p:ph type="sldNum" sz="quarter" idx="12"/>
          </p:nvPr>
        </p:nvSpPr>
        <p:spPr>
          <a:xfrm>
            <a:off x="8303514" y="6397107"/>
            <a:ext cx="716600" cy="409839"/>
          </a:xfrm>
        </p:spPr>
        <p:txBody>
          <a:body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t>10</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749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AA144675-D625-40A5-B9EA-F261FD82FD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0" name="Rectangle 2">
            <a:extLst>
              <a:ext uri="{FF2B5EF4-FFF2-40B4-BE49-F238E27FC236}">
                <a16:creationId xmlns:a16="http://schemas.microsoft.com/office/drawing/2014/main" id="{3102E25A-C807-4A2A-AC28-7411C54CE7A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1" name="正方形/長方形 40">
            <a:extLst>
              <a:ext uri="{FF2B5EF4-FFF2-40B4-BE49-F238E27FC236}">
                <a16:creationId xmlns:a16="http://schemas.microsoft.com/office/drawing/2014/main" id="{C5376CC6-4609-4683-85AA-AEF8817FF7D5}"/>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タイトル 1">
            <a:extLst>
              <a:ext uri="{FF2B5EF4-FFF2-40B4-BE49-F238E27FC236}">
                <a16:creationId xmlns:a16="http://schemas.microsoft.com/office/drawing/2014/main" id="{3F7EE7BF-3841-4C3E-9D18-7F4DB105027E}"/>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国家戦略特区等を活用した実証など</a:t>
            </a:r>
          </a:p>
        </p:txBody>
      </p:sp>
      <p:grpSp>
        <p:nvGrpSpPr>
          <p:cNvPr id="43" name="グループ化 42">
            <a:extLst>
              <a:ext uri="{FF2B5EF4-FFF2-40B4-BE49-F238E27FC236}">
                <a16:creationId xmlns:a16="http://schemas.microsoft.com/office/drawing/2014/main" id="{90080564-916F-44DB-93D3-C4447EAE092D}"/>
              </a:ext>
            </a:extLst>
          </p:cNvPr>
          <p:cNvGrpSpPr/>
          <p:nvPr/>
        </p:nvGrpSpPr>
        <p:grpSpPr>
          <a:xfrm>
            <a:off x="7056276" y="43993"/>
            <a:ext cx="2016224" cy="499433"/>
            <a:chOff x="7056276" y="43993"/>
            <a:chExt cx="2016224" cy="499433"/>
          </a:xfrm>
        </p:grpSpPr>
        <p:pic>
          <p:nvPicPr>
            <p:cNvPr id="44" name="図 43">
              <a:extLst>
                <a:ext uri="{FF2B5EF4-FFF2-40B4-BE49-F238E27FC236}">
                  <a16:creationId xmlns:a16="http://schemas.microsoft.com/office/drawing/2014/main" id="{638F60CC-49AE-432A-A1B4-6A42DFA21356}"/>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5" name="図 44">
              <a:extLst>
                <a:ext uri="{FF2B5EF4-FFF2-40B4-BE49-F238E27FC236}">
                  <a16:creationId xmlns:a16="http://schemas.microsoft.com/office/drawing/2014/main" id="{4CD5378C-DE95-4CF8-A286-C89660858C77}"/>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46" name="図 45">
              <a:extLst>
                <a:ext uri="{FF2B5EF4-FFF2-40B4-BE49-F238E27FC236}">
                  <a16:creationId xmlns:a16="http://schemas.microsoft.com/office/drawing/2014/main" id="{CD21A1BE-EFB1-4062-977E-55C491F4A10E}"/>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47" name="図 46">
              <a:extLst>
                <a:ext uri="{FF2B5EF4-FFF2-40B4-BE49-F238E27FC236}">
                  <a16:creationId xmlns:a16="http://schemas.microsoft.com/office/drawing/2014/main" id="{99161A40-716E-4B0B-BB19-D685A3B95CFD}"/>
                </a:ext>
              </a:extLst>
            </p:cNvPr>
            <p:cNvPicPr>
              <a:picLocks noChangeAspect="1"/>
            </p:cNvPicPr>
            <p:nvPr/>
          </p:nvPicPr>
          <p:blipFill>
            <a:blip r:embed="rId5"/>
            <a:stretch>
              <a:fillRect/>
            </a:stretch>
          </p:blipFill>
          <p:spPr>
            <a:xfrm>
              <a:off x="8496436" y="43993"/>
              <a:ext cx="576064" cy="499433"/>
            </a:xfrm>
            <a:prstGeom prst="rect">
              <a:avLst/>
            </a:prstGeom>
          </p:spPr>
        </p:pic>
      </p:grpSp>
      <p:grpSp>
        <p:nvGrpSpPr>
          <p:cNvPr id="59" name="グループ化 58">
            <a:extLst>
              <a:ext uri="{FF2B5EF4-FFF2-40B4-BE49-F238E27FC236}">
                <a16:creationId xmlns:a16="http://schemas.microsoft.com/office/drawing/2014/main" id="{E1CD3DA4-C0EB-46E7-8655-083CF00265D9}"/>
              </a:ext>
            </a:extLst>
          </p:cNvPr>
          <p:cNvGrpSpPr/>
          <p:nvPr/>
        </p:nvGrpSpPr>
        <p:grpSpPr>
          <a:xfrm>
            <a:off x="408907" y="2660246"/>
            <a:ext cx="8350288" cy="1993462"/>
            <a:chOff x="241908" y="2123298"/>
            <a:chExt cx="8667186" cy="1990829"/>
          </a:xfrm>
        </p:grpSpPr>
        <p:sp>
          <p:nvSpPr>
            <p:cNvPr id="71" name="右矢印 45">
              <a:extLst>
                <a:ext uri="{FF2B5EF4-FFF2-40B4-BE49-F238E27FC236}">
                  <a16:creationId xmlns:a16="http://schemas.microsoft.com/office/drawing/2014/main" id="{D2158C5C-4259-4558-87C7-32BFBAFA65A0}"/>
                </a:ext>
              </a:extLst>
            </p:cNvPr>
            <p:cNvSpPr/>
            <p:nvPr/>
          </p:nvSpPr>
          <p:spPr>
            <a:xfrm>
              <a:off x="241908" y="2831406"/>
              <a:ext cx="8667186" cy="582922"/>
            </a:xfrm>
            <a:prstGeom prst="rightArrow">
              <a:avLst>
                <a:gd name="adj1" fmla="val 50000"/>
                <a:gd name="adj2" fmla="val 7247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72" name="Picture 3" descr="C:\Users\01106067\Desktop\マンション.png">
              <a:extLst>
                <a:ext uri="{FF2B5EF4-FFF2-40B4-BE49-F238E27FC236}">
                  <a16:creationId xmlns:a16="http://schemas.microsoft.com/office/drawing/2014/main" id="{FA57443A-EC7A-4D68-A470-EEE8AA61DA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009" t="2857" r="34983" b="3429"/>
            <a:stretch/>
          </p:blipFill>
          <p:spPr bwMode="auto">
            <a:xfrm>
              <a:off x="7110800" y="2123298"/>
              <a:ext cx="1173902" cy="1807832"/>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グループ化 72">
              <a:extLst>
                <a:ext uri="{FF2B5EF4-FFF2-40B4-BE49-F238E27FC236}">
                  <a16:creationId xmlns:a16="http://schemas.microsoft.com/office/drawing/2014/main" id="{5C14E590-03BD-463D-BD40-5FB75EE10360}"/>
                </a:ext>
              </a:extLst>
            </p:cNvPr>
            <p:cNvGrpSpPr/>
            <p:nvPr/>
          </p:nvGrpSpPr>
          <p:grpSpPr>
            <a:xfrm>
              <a:off x="6907728" y="2397196"/>
              <a:ext cx="1555305" cy="1297526"/>
              <a:chOff x="-140567" y="4316831"/>
              <a:chExt cx="2438499" cy="2034337"/>
            </a:xfrm>
          </p:grpSpPr>
          <p:pic>
            <p:nvPicPr>
              <p:cNvPr id="134" name="図 133">
                <a:extLst>
                  <a:ext uri="{FF2B5EF4-FFF2-40B4-BE49-F238E27FC236}">
                    <a16:creationId xmlns:a16="http://schemas.microsoft.com/office/drawing/2014/main" id="{CF8C02A8-3E8B-4DCA-821B-027CFFD1F3F1}"/>
                  </a:ext>
                </a:extLst>
              </p:cNvPr>
              <p:cNvPicPr>
                <a:picLocks noChangeAspect="1"/>
              </p:cNvPicPr>
              <p:nvPr/>
            </p:nvPicPr>
            <p:blipFill rotWithShape="1">
              <a:blip r:embed="rId7">
                <a:extLst>
                  <a:ext uri="{28A0092B-C50C-407E-A947-70E740481C1C}">
                    <a14:useLocalDpi xmlns:a14="http://schemas.microsoft.com/office/drawing/2010/main" val="0"/>
                  </a:ext>
                </a:extLst>
              </a:blip>
              <a:srcRect l="5681" t="6591" r="6353" b="6880"/>
              <a:stretch/>
            </p:blipFill>
            <p:spPr>
              <a:xfrm>
                <a:off x="-78916" y="4316831"/>
                <a:ext cx="2376848" cy="2034337"/>
              </a:xfrm>
              <a:prstGeom prst="rect">
                <a:avLst/>
              </a:prstGeom>
              <a:ln>
                <a:noFill/>
              </a:ln>
              <a:effectLst>
                <a:softEdge rad="112500"/>
              </a:effectLst>
            </p:spPr>
          </p:pic>
          <p:pic>
            <p:nvPicPr>
              <p:cNvPr id="135" name="図 134">
                <a:extLst>
                  <a:ext uri="{FF2B5EF4-FFF2-40B4-BE49-F238E27FC236}">
                    <a16:creationId xmlns:a16="http://schemas.microsoft.com/office/drawing/2014/main" id="{5C702EF8-E891-4258-8D27-013CB85A48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942" y="4580705"/>
                <a:ext cx="813671" cy="1058705"/>
              </a:xfrm>
              <a:prstGeom prst="rect">
                <a:avLst/>
              </a:prstGeom>
            </p:spPr>
          </p:pic>
          <p:grpSp>
            <p:nvGrpSpPr>
              <p:cNvPr id="136" name="グループ化 135">
                <a:extLst>
                  <a:ext uri="{FF2B5EF4-FFF2-40B4-BE49-F238E27FC236}">
                    <a16:creationId xmlns:a16="http://schemas.microsoft.com/office/drawing/2014/main" id="{7F633683-F273-49C9-B61E-B6F207355B28}"/>
                  </a:ext>
                </a:extLst>
              </p:cNvPr>
              <p:cNvGrpSpPr/>
              <p:nvPr/>
            </p:nvGrpSpPr>
            <p:grpSpPr>
              <a:xfrm>
                <a:off x="1051817" y="4719926"/>
                <a:ext cx="1011569" cy="910072"/>
                <a:chOff x="2696162" y="4797761"/>
                <a:chExt cx="1275440" cy="1147465"/>
              </a:xfrm>
            </p:grpSpPr>
            <p:pic>
              <p:nvPicPr>
                <p:cNvPr id="139" name="図 138">
                  <a:extLst>
                    <a:ext uri="{FF2B5EF4-FFF2-40B4-BE49-F238E27FC236}">
                      <a16:creationId xmlns:a16="http://schemas.microsoft.com/office/drawing/2014/main" id="{74BE9ECA-B51A-4946-A6C8-F8DF7EC646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3329" y="4797761"/>
                  <a:ext cx="848273" cy="1147465"/>
                </a:xfrm>
                <a:prstGeom prst="rect">
                  <a:avLst/>
                </a:prstGeom>
              </p:spPr>
            </p:pic>
            <p:pic>
              <p:nvPicPr>
                <p:cNvPr id="140" name="図 139">
                  <a:extLst>
                    <a:ext uri="{FF2B5EF4-FFF2-40B4-BE49-F238E27FC236}">
                      <a16:creationId xmlns:a16="http://schemas.microsoft.com/office/drawing/2014/main" id="{A77A9BC5-6162-442A-9F31-7CC02097E9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2649" t="3922" r="18801" b="6172"/>
                <a:stretch/>
              </p:blipFill>
              <p:spPr>
                <a:xfrm>
                  <a:off x="2696162" y="5159620"/>
                  <a:ext cx="599000" cy="785606"/>
                </a:xfrm>
                <a:prstGeom prst="rect">
                  <a:avLst/>
                </a:prstGeom>
              </p:spPr>
            </p:pic>
          </p:grpSp>
          <p:pic>
            <p:nvPicPr>
              <p:cNvPr id="137" name="図 136">
                <a:extLst>
                  <a:ext uri="{FF2B5EF4-FFF2-40B4-BE49-F238E27FC236}">
                    <a16:creationId xmlns:a16="http://schemas.microsoft.com/office/drawing/2014/main" id="{EA1B5C5A-EA5D-4862-A9EE-A4A95006DC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496" y="4582367"/>
                <a:ext cx="294785" cy="277226"/>
              </a:xfrm>
              <a:prstGeom prst="rect">
                <a:avLst/>
              </a:prstGeom>
            </p:spPr>
          </p:pic>
          <p:sp>
            <p:nvSpPr>
              <p:cNvPr id="138" name="Rectangle 83">
                <a:extLst>
                  <a:ext uri="{FF2B5EF4-FFF2-40B4-BE49-F238E27FC236}">
                    <a16:creationId xmlns:a16="http://schemas.microsoft.com/office/drawing/2014/main" id="{0CDA2C66-210A-4277-A8F0-38C719A488DD}"/>
                  </a:ext>
                </a:extLst>
              </p:cNvPr>
              <p:cNvSpPr>
                <a:spLocks noChangeArrowheads="1"/>
              </p:cNvSpPr>
              <p:nvPr/>
            </p:nvSpPr>
            <p:spPr bwMode="auto">
              <a:xfrm>
                <a:off x="-140567" y="5701808"/>
                <a:ext cx="2406093" cy="614576"/>
              </a:xfrm>
              <a:prstGeom prst="rect">
                <a:avLst/>
              </a:prstGeom>
              <a:noFill/>
              <a:ln w="38100">
                <a:noFill/>
                <a:miter lim="800000"/>
                <a:headEnd/>
                <a:tailEnd/>
              </a:ln>
              <a:effectLst/>
              <a:extLst/>
            </p:spPr>
            <p:txBody>
              <a:bodyPr lIns="0" tIns="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spcBef>
                    <a:spcPct val="80000"/>
                  </a:spcBef>
                  <a:defRPr/>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都市部</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における</a:t>
                </a:r>
                <a:b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就業者･子育て世帯など</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10" name="図 109">
              <a:extLst>
                <a:ext uri="{FF2B5EF4-FFF2-40B4-BE49-F238E27FC236}">
                  <a16:creationId xmlns:a16="http://schemas.microsoft.com/office/drawing/2014/main" id="{FB72F4E2-8209-42F2-95B5-8A0DB7937B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240587">
              <a:off x="6360461" y="2774284"/>
              <a:ext cx="758318" cy="634033"/>
            </a:xfrm>
            <a:prstGeom prst="rect">
              <a:avLst/>
            </a:prstGeom>
          </p:spPr>
        </p:pic>
        <p:pic>
          <p:nvPicPr>
            <p:cNvPr id="111" name="図 110">
              <a:extLst>
                <a:ext uri="{FF2B5EF4-FFF2-40B4-BE49-F238E27FC236}">
                  <a16:creationId xmlns:a16="http://schemas.microsoft.com/office/drawing/2014/main" id="{3FEF2C66-10BA-4768-B4E8-65B7969D16A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09712" y="2252581"/>
              <a:ext cx="1259520" cy="1246002"/>
            </a:xfrm>
            <a:prstGeom prst="rect">
              <a:avLst/>
            </a:prstGeom>
          </p:spPr>
        </p:pic>
        <p:grpSp>
          <p:nvGrpSpPr>
            <p:cNvPr id="112" name="グループ化 111">
              <a:extLst>
                <a:ext uri="{FF2B5EF4-FFF2-40B4-BE49-F238E27FC236}">
                  <a16:creationId xmlns:a16="http://schemas.microsoft.com/office/drawing/2014/main" id="{6A433F45-5088-4CEE-84E7-66146BAFDBDD}"/>
                </a:ext>
              </a:extLst>
            </p:cNvPr>
            <p:cNvGrpSpPr/>
            <p:nvPr/>
          </p:nvGrpSpPr>
          <p:grpSpPr>
            <a:xfrm>
              <a:off x="660858" y="2297288"/>
              <a:ext cx="1256573" cy="1141348"/>
              <a:chOff x="773403" y="2422172"/>
              <a:chExt cx="1087922" cy="988160"/>
            </a:xfrm>
          </p:grpSpPr>
          <p:pic>
            <p:nvPicPr>
              <p:cNvPr id="131" name="図 130">
                <a:extLst>
                  <a:ext uri="{FF2B5EF4-FFF2-40B4-BE49-F238E27FC236}">
                    <a16:creationId xmlns:a16="http://schemas.microsoft.com/office/drawing/2014/main" id="{C09E0360-8BE9-4ABF-AB7B-8F42BEB93A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773403" y="2422172"/>
                <a:ext cx="1061766" cy="988160"/>
              </a:xfrm>
              <a:prstGeom prst="rect">
                <a:avLst/>
              </a:prstGeom>
            </p:spPr>
          </p:pic>
          <p:sp>
            <p:nvSpPr>
              <p:cNvPr id="132" name="加算記号 131">
                <a:extLst>
                  <a:ext uri="{FF2B5EF4-FFF2-40B4-BE49-F238E27FC236}">
                    <a16:creationId xmlns:a16="http://schemas.microsoft.com/office/drawing/2014/main" id="{A219313B-DFC2-46B6-B047-2CA3C8AD4377}"/>
                  </a:ext>
                </a:extLst>
              </p:cNvPr>
              <p:cNvSpPr/>
              <p:nvPr/>
            </p:nvSpPr>
            <p:spPr>
              <a:xfrm flipH="1">
                <a:off x="1719669" y="2624961"/>
                <a:ext cx="72000" cy="720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3" name="テキスト ボックス 79">
                <a:extLst>
                  <a:ext uri="{FF2B5EF4-FFF2-40B4-BE49-F238E27FC236}">
                    <a16:creationId xmlns:a16="http://schemas.microsoft.com/office/drawing/2014/main" id="{03013BC4-E055-4037-9A31-9C41D927F9B2}"/>
                  </a:ext>
                </a:extLst>
              </p:cNvPr>
              <p:cNvSpPr txBox="1"/>
              <p:nvPr/>
            </p:nvSpPr>
            <p:spPr>
              <a:xfrm>
                <a:off x="1648151" y="2678539"/>
                <a:ext cx="213174" cy="390820"/>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400" dirty="0">
                    <a:latin typeface="HG丸ｺﾞｼｯｸM-PRO" panose="020F0600000000000000" pitchFamily="50" charset="-128"/>
                    <a:ea typeface="HG丸ｺﾞｼｯｸM-PRO" panose="020F0600000000000000" pitchFamily="50" charset="-128"/>
                  </a:rPr>
                  <a:t>○○</a:t>
                </a:r>
                <a:r>
                  <a:rPr kumimoji="1" lang="ja-JP" altLang="en-US" sz="400" dirty="0">
                    <a:latin typeface="HG丸ｺﾞｼｯｸM-PRO" panose="020F0600000000000000" pitchFamily="50" charset="-128"/>
                    <a:ea typeface="HG丸ｺﾞｼｯｸM-PRO" panose="020F0600000000000000" pitchFamily="50" charset="-128"/>
                  </a:rPr>
                  <a:t>クリニック</a:t>
                </a:r>
              </a:p>
            </p:txBody>
          </p:sp>
        </p:grpSp>
        <p:grpSp>
          <p:nvGrpSpPr>
            <p:cNvPr id="113" name="グループ化 112">
              <a:extLst>
                <a:ext uri="{FF2B5EF4-FFF2-40B4-BE49-F238E27FC236}">
                  <a16:creationId xmlns:a16="http://schemas.microsoft.com/office/drawing/2014/main" id="{14641B15-E6BF-4D61-8E15-C9AA09423143}"/>
                </a:ext>
              </a:extLst>
            </p:cNvPr>
            <p:cNvGrpSpPr/>
            <p:nvPr/>
          </p:nvGrpSpPr>
          <p:grpSpPr>
            <a:xfrm>
              <a:off x="1120529" y="3098950"/>
              <a:ext cx="964203" cy="634922"/>
              <a:chOff x="2220911" y="1845118"/>
              <a:chExt cx="964203" cy="634922"/>
            </a:xfrm>
          </p:grpSpPr>
          <p:grpSp>
            <p:nvGrpSpPr>
              <p:cNvPr id="127" name="グループ化 126">
                <a:extLst>
                  <a:ext uri="{FF2B5EF4-FFF2-40B4-BE49-F238E27FC236}">
                    <a16:creationId xmlns:a16="http://schemas.microsoft.com/office/drawing/2014/main" id="{32DCF8FC-C9B1-4FF7-BDA4-7ABC6D1DBCEE}"/>
                  </a:ext>
                </a:extLst>
              </p:cNvPr>
              <p:cNvGrpSpPr/>
              <p:nvPr/>
            </p:nvGrpSpPr>
            <p:grpSpPr>
              <a:xfrm>
                <a:off x="2220911" y="1845118"/>
                <a:ext cx="964203" cy="634922"/>
                <a:chOff x="2220911" y="1845118"/>
                <a:chExt cx="964203" cy="634922"/>
              </a:xfrm>
            </p:grpSpPr>
            <p:pic>
              <p:nvPicPr>
                <p:cNvPr id="129" name="Picture 5" descr="C:\Users\01106067\Desktop\PC.jpg">
                  <a:extLst>
                    <a:ext uri="{FF2B5EF4-FFF2-40B4-BE49-F238E27FC236}">
                      <a16:creationId xmlns:a16="http://schemas.microsoft.com/office/drawing/2014/main" id="{9EAB48F8-E7D6-4CDC-A67F-5B42B351BBB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20911" y="1845118"/>
                  <a:ext cx="964203" cy="634922"/>
                </a:xfrm>
                <a:prstGeom prst="rect">
                  <a:avLst/>
                </a:prstGeom>
                <a:noFill/>
                <a:extLst>
                  <a:ext uri="{909E8E84-426E-40DD-AFC4-6F175D3DCCD1}">
                    <a14:hiddenFill xmlns:a14="http://schemas.microsoft.com/office/drawing/2010/main">
                      <a:solidFill>
                        <a:srgbClr val="FFFFFF"/>
                      </a:solidFill>
                    </a14:hiddenFill>
                  </a:ext>
                </a:extLst>
              </p:spPr>
            </p:pic>
            <p:sp>
              <p:nvSpPr>
                <p:cNvPr id="130" name="角丸四角形 48">
                  <a:extLst>
                    <a:ext uri="{FF2B5EF4-FFF2-40B4-BE49-F238E27FC236}">
                      <a16:creationId xmlns:a16="http://schemas.microsoft.com/office/drawing/2014/main" id="{D5F6B657-9C6D-4B72-8FC8-5754C62DFF9A}"/>
                    </a:ext>
                  </a:extLst>
                </p:cNvPr>
                <p:cNvSpPr/>
                <p:nvPr/>
              </p:nvSpPr>
              <p:spPr>
                <a:xfrm>
                  <a:off x="2270124" y="1897141"/>
                  <a:ext cx="558000" cy="421200"/>
                </a:xfrm>
                <a:prstGeom prst="roundRect">
                  <a:avLst>
                    <a:gd name="adj" fmla="val 5523"/>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pic>
            <p:nvPicPr>
              <p:cNvPr id="128" name="図 127">
                <a:extLst>
                  <a:ext uri="{FF2B5EF4-FFF2-40B4-BE49-F238E27FC236}">
                    <a16:creationId xmlns:a16="http://schemas.microsoft.com/office/drawing/2014/main" id="{191B96BE-32A6-4D11-9BF6-290E214230D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490" t="9379" r="43719" b="41097"/>
              <a:stretch/>
            </p:blipFill>
            <p:spPr>
              <a:xfrm>
                <a:off x="2306638" y="1926357"/>
                <a:ext cx="468000" cy="366849"/>
              </a:xfrm>
              <a:prstGeom prst="rect">
                <a:avLst/>
              </a:prstGeom>
            </p:spPr>
          </p:pic>
        </p:grpSp>
        <p:grpSp>
          <p:nvGrpSpPr>
            <p:cNvPr id="114" name="グループ化 113">
              <a:extLst>
                <a:ext uri="{FF2B5EF4-FFF2-40B4-BE49-F238E27FC236}">
                  <a16:creationId xmlns:a16="http://schemas.microsoft.com/office/drawing/2014/main" id="{668EE6DA-B374-442B-AEBC-3DF2AF3029A3}"/>
                </a:ext>
              </a:extLst>
            </p:cNvPr>
            <p:cNvGrpSpPr/>
            <p:nvPr/>
          </p:nvGrpSpPr>
          <p:grpSpPr>
            <a:xfrm>
              <a:off x="4356968" y="3098950"/>
              <a:ext cx="964203" cy="634922"/>
              <a:chOff x="5564803" y="1997518"/>
              <a:chExt cx="964203" cy="634922"/>
            </a:xfrm>
          </p:grpSpPr>
          <p:grpSp>
            <p:nvGrpSpPr>
              <p:cNvPr id="123" name="グループ化 122">
                <a:extLst>
                  <a:ext uri="{FF2B5EF4-FFF2-40B4-BE49-F238E27FC236}">
                    <a16:creationId xmlns:a16="http://schemas.microsoft.com/office/drawing/2014/main" id="{109ECCC8-3DB5-452E-B7E1-62941AC8AC4F}"/>
                  </a:ext>
                </a:extLst>
              </p:cNvPr>
              <p:cNvGrpSpPr/>
              <p:nvPr/>
            </p:nvGrpSpPr>
            <p:grpSpPr>
              <a:xfrm>
                <a:off x="5564803" y="1997518"/>
                <a:ext cx="964203" cy="634922"/>
                <a:chOff x="2220911" y="1845118"/>
                <a:chExt cx="964203" cy="634922"/>
              </a:xfrm>
            </p:grpSpPr>
            <p:pic>
              <p:nvPicPr>
                <p:cNvPr id="125" name="Picture 5" descr="C:\Users\01106067\Desktop\PC.jpg">
                  <a:extLst>
                    <a:ext uri="{FF2B5EF4-FFF2-40B4-BE49-F238E27FC236}">
                      <a16:creationId xmlns:a16="http://schemas.microsoft.com/office/drawing/2014/main" id="{0C5E35F0-CEEC-4F03-95BD-E373CDECCBB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20911" y="1845118"/>
                  <a:ext cx="964203" cy="634922"/>
                </a:xfrm>
                <a:prstGeom prst="rect">
                  <a:avLst/>
                </a:prstGeom>
                <a:noFill/>
                <a:extLst>
                  <a:ext uri="{909E8E84-426E-40DD-AFC4-6F175D3DCCD1}">
                    <a14:hiddenFill xmlns:a14="http://schemas.microsoft.com/office/drawing/2010/main">
                      <a:solidFill>
                        <a:srgbClr val="FFFFFF"/>
                      </a:solidFill>
                    </a14:hiddenFill>
                  </a:ext>
                </a:extLst>
              </p:spPr>
            </p:pic>
            <p:sp>
              <p:nvSpPr>
                <p:cNvPr id="126" name="角丸四角形 58">
                  <a:extLst>
                    <a:ext uri="{FF2B5EF4-FFF2-40B4-BE49-F238E27FC236}">
                      <a16:creationId xmlns:a16="http://schemas.microsoft.com/office/drawing/2014/main" id="{B45D7FE0-9A06-4164-9825-DC999C6B85F1}"/>
                    </a:ext>
                  </a:extLst>
                </p:cNvPr>
                <p:cNvSpPr/>
                <p:nvPr/>
              </p:nvSpPr>
              <p:spPr>
                <a:xfrm>
                  <a:off x="2270124" y="1897141"/>
                  <a:ext cx="558000" cy="421200"/>
                </a:xfrm>
                <a:prstGeom prst="roundRect">
                  <a:avLst>
                    <a:gd name="adj" fmla="val 5523"/>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pic>
            <p:nvPicPr>
              <p:cNvPr id="124" name="図 123">
                <a:extLst>
                  <a:ext uri="{FF2B5EF4-FFF2-40B4-BE49-F238E27FC236}">
                    <a16:creationId xmlns:a16="http://schemas.microsoft.com/office/drawing/2014/main" id="{D3968ACA-AC00-4CED-8B70-5B2EA0F3EA8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535" r="14856" b="37877"/>
              <a:stretch/>
            </p:blipFill>
            <p:spPr>
              <a:xfrm>
                <a:off x="5656830" y="2059462"/>
                <a:ext cx="475411" cy="401756"/>
              </a:xfrm>
              <a:prstGeom prst="rect">
                <a:avLst/>
              </a:prstGeom>
            </p:spPr>
          </p:pic>
        </p:grpSp>
        <p:sp>
          <p:nvSpPr>
            <p:cNvPr id="115" name="フリーフォーム 54">
              <a:extLst>
                <a:ext uri="{FF2B5EF4-FFF2-40B4-BE49-F238E27FC236}">
                  <a16:creationId xmlns:a16="http://schemas.microsoft.com/office/drawing/2014/main" id="{5BEB9FCC-480B-4F98-8B29-441EB7A37F9C}"/>
                </a:ext>
              </a:extLst>
            </p:cNvPr>
            <p:cNvSpPr/>
            <p:nvPr/>
          </p:nvSpPr>
          <p:spPr>
            <a:xfrm>
              <a:off x="916156" y="3576254"/>
              <a:ext cx="3133725" cy="354875"/>
            </a:xfrm>
            <a:custGeom>
              <a:avLst/>
              <a:gdLst>
                <a:gd name="connsiteX0" fmla="*/ 0 w 3133725"/>
                <a:gd name="connsiteY0" fmla="*/ 0 h 533400"/>
                <a:gd name="connsiteX1" fmla="*/ 0 w 3133725"/>
                <a:gd name="connsiteY1" fmla="*/ 533400 h 533400"/>
                <a:gd name="connsiteX2" fmla="*/ 3133725 w 3133725"/>
                <a:gd name="connsiteY2" fmla="*/ 533400 h 533400"/>
                <a:gd name="connsiteX3" fmla="*/ 3133725 w 3133725"/>
                <a:gd name="connsiteY3" fmla="*/ 9525 h 533400"/>
              </a:gdLst>
              <a:ahLst/>
              <a:cxnLst>
                <a:cxn ang="0">
                  <a:pos x="connsiteX0" y="connsiteY0"/>
                </a:cxn>
                <a:cxn ang="0">
                  <a:pos x="connsiteX1" y="connsiteY1"/>
                </a:cxn>
                <a:cxn ang="0">
                  <a:pos x="connsiteX2" y="connsiteY2"/>
                </a:cxn>
                <a:cxn ang="0">
                  <a:pos x="connsiteX3" y="connsiteY3"/>
                </a:cxn>
              </a:cxnLst>
              <a:rect l="l" t="t" r="r" b="b"/>
              <a:pathLst>
                <a:path w="3133725" h="533400">
                  <a:moveTo>
                    <a:pt x="0" y="0"/>
                  </a:moveTo>
                  <a:lnTo>
                    <a:pt x="0" y="533400"/>
                  </a:lnTo>
                  <a:lnTo>
                    <a:pt x="3133725" y="533400"/>
                  </a:lnTo>
                  <a:lnTo>
                    <a:pt x="3133725" y="9525"/>
                  </a:lnTo>
                </a:path>
              </a:pathLst>
            </a:custGeom>
            <a:noFill/>
            <a:ln w="76200">
              <a:solidFill>
                <a:srgbClr val="FFC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116" name="図 115">
              <a:extLst>
                <a:ext uri="{FF2B5EF4-FFF2-40B4-BE49-F238E27FC236}">
                  <a16:creationId xmlns:a16="http://schemas.microsoft.com/office/drawing/2014/main" id="{998B33DA-24DC-4C03-93C1-E241B3DBA5A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86614" y="3547037"/>
              <a:ext cx="578245" cy="548498"/>
            </a:xfrm>
            <a:prstGeom prst="rect">
              <a:avLst/>
            </a:prstGeom>
          </p:spPr>
        </p:pic>
        <p:sp>
          <p:nvSpPr>
            <p:cNvPr id="117" name="Rectangle 83">
              <a:extLst>
                <a:ext uri="{FF2B5EF4-FFF2-40B4-BE49-F238E27FC236}">
                  <a16:creationId xmlns:a16="http://schemas.microsoft.com/office/drawing/2014/main" id="{5BB62572-7B40-458F-9877-C2C14A2E8415}"/>
                </a:ext>
              </a:extLst>
            </p:cNvPr>
            <p:cNvSpPr>
              <a:spLocks noChangeArrowheads="1"/>
            </p:cNvSpPr>
            <p:nvPr/>
          </p:nvSpPr>
          <p:spPr bwMode="auto">
            <a:xfrm>
              <a:off x="1937717" y="2554593"/>
              <a:ext cx="1410644" cy="287223"/>
            </a:xfrm>
            <a:prstGeom prst="rect">
              <a:avLst/>
            </a:prstGeom>
            <a:noFill/>
            <a:ln w="38100">
              <a:noFill/>
              <a:miter lim="800000"/>
              <a:headEnd/>
              <a:tailEnd/>
            </a:ln>
            <a:effectLst/>
            <a:extLst/>
          </p:spPr>
          <p:txBody>
            <a:bodyPr lIns="0" tIns="3600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spcBef>
                  <a:spcPct val="80000"/>
                </a:spcBef>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①オンライン診療</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 name="Rectangle 83">
              <a:extLst>
                <a:ext uri="{FF2B5EF4-FFF2-40B4-BE49-F238E27FC236}">
                  <a16:creationId xmlns:a16="http://schemas.microsoft.com/office/drawing/2014/main" id="{A4BBA482-DD80-48E7-8FBA-DCEBE3F35C0A}"/>
                </a:ext>
              </a:extLst>
            </p:cNvPr>
            <p:cNvSpPr>
              <a:spLocks noChangeArrowheads="1"/>
            </p:cNvSpPr>
            <p:nvPr/>
          </p:nvSpPr>
          <p:spPr bwMode="auto">
            <a:xfrm>
              <a:off x="5104729" y="2554593"/>
              <a:ext cx="1613431" cy="399840"/>
            </a:xfrm>
            <a:prstGeom prst="rect">
              <a:avLst/>
            </a:prstGeom>
            <a:noFill/>
            <a:ln w="38100">
              <a:noFill/>
              <a:miter lim="800000"/>
              <a:headEnd/>
              <a:tailEnd/>
            </a:ln>
            <a:effectLst/>
            <a:extLst/>
          </p:spPr>
          <p:txBody>
            <a:bodyPr lIns="0" tIns="3600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spcBef>
                  <a:spcPct val="80000"/>
                </a:spcBef>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③オンライン服薬指導</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Rectangle 83">
              <a:extLst>
                <a:ext uri="{FF2B5EF4-FFF2-40B4-BE49-F238E27FC236}">
                  <a16:creationId xmlns:a16="http://schemas.microsoft.com/office/drawing/2014/main" id="{4A0A5043-8B7D-4D2B-B290-315BF3A652A1}"/>
                </a:ext>
              </a:extLst>
            </p:cNvPr>
            <p:cNvSpPr>
              <a:spLocks noChangeArrowheads="1"/>
            </p:cNvSpPr>
            <p:nvPr/>
          </p:nvSpPr>
          <p:spPr bwMode="auto">
            <a:xfrm>
              <a:off x="2564812" y="3710564"/>
              <a:ext cx="1451089" cy="403563"/>
            </a:xfrm>
            <a:prstGeom prst="rect">
              <a:avLst/>
            </a:prstGeom>
            <a:noFill/>
            <a:ln w="38100">
              <a:noFill/>
              <a:miter lim="800000"/>
              <a:headEnd/>
              <a:tailEnd/>
            </a:ln>
            <a:effectLst/>
            <a:extLst/>
          </p:spPr>
          <p:txBody>
            <a:bodyPr lIns="0" tIns="3600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spcBef>
                  <a:spcPct val="80000"/>
                </a:spcBef>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②特定処方箋の送付</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 name="フリーフォーム 68">
              <a:extLst>
                <a:ext uri="{FF2B5EF4-FFF2-40B4-BE49-F238E27FC236}">
                  <a16:creationId xmlns:a16="http://schemas.microsoft.com/office/drawing/2014/main" id="{3A9DA58E-B1D7-4374-8293-467466A376BE}"/>
                </a:ext>
              </a:extLst>
            </p:cNvPr>
            <p:cNvSpPr/>
            <p:nvPr/>
          </p:nvSpPr>
          <p:spPr>
            <a:xfrm>
              <a:off x="4243432" y="3576254"/>
              <a:ext cx="3277741" cy="354875"/>
            </a:xfrm>
            <a:custGeom>
              <a:avLst/>
              <a:gdLst>
                <a:gd name="connsiteX0" fmla="*/ 0 w 3133725"/>
                <a:gd name="connsiteY0" fmla="*/ 0 h 533400"/>
                <a:gd name="connsiteX1" fmla="*/ 0 w 3133725"/>
                <a:gd name="connsiteY1" fmla="*/ 533400 h 533400"/>
                <a:gd name="connsiteX2" fmla="*/ 3133725 w 3133725"/>
                <a:gd name="connsiteY2" fmla="*/ 533400 h 533400"/>
                <a:gd name="connsiteX3" fmla="*/ 3133725 w 3133725"/>
                <a:gd name="connsiteY3" fmla="*/ 9525 h 533400"/>
              </a:gdLst>
              <a:ahLst/>
              <a:cxnLst>
                <a:cxn ang="0">
                  <a:pos x="connsiteX0" y="connsiteY0"/>
                </a:cxn>
                <a:cxn ang="0">
                  <a:pos x="connsiteX1" y="connsiteY1"/>
                </a:cxn>
                <a:cxn ang="0">
                  <a:pos x="connsiteX2" y="connsiteY2"/>
                </a:cxn>
                <a:cxn ang="0">
                  <a:pos x="connsiteX3" y="connsiteY3"/>
                </a:cxn>
              </a:cxnLst>
              <a:rect l="l" t="t" r="r" b="b"/>
              <a:pathLst>
                <a:path w="3133725" h="533400">
                  <a:moveTo>
                    <a:pt x="0" y="0"/>
                  </a:moveTo>
                  <a:lnTo>
                    <a:pt x="0" y="533400"/>
                  </a:lnTo>
                  <a:lnTo>
                    <a:pt x="3133725" y="533400"/>
                  </a:lnTo>
                  <a:lnTo>
                    <a:pt x="3133725" y="9525"/>
                  </a:lnTo>
                </a:path>
              </a:pathLst>
            </a:custGeom>
            <a:noFill/>
            <a:ln w="76200">
              <a:solidFill>
                <a:srgbClr val="FFC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121" name="図 120">
              <a:extLst>
                <a:ext uri="{FF2B5EF4-FFF2-40B4-BE49-F238E27FC236}">
                  <a16:creationId xmlns:a16="http://schemas.microsoft.com/office/drawing/2014/main" id="{213050E3-387A-4526-9160-11E89370E16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3945" t="13068" r="4094" b="8038"/>
            <a:stretch/>
          </p:blipFill>
          <p:spPr>
            <a:xfrm flipH="1">
              <a:off x="5580187" y="3513924"/>
              <a:ext cx="635089" cy="544850"/>
            </a:xfrm>
            <a:prstGeom prst="rect">
              <a:avLst/>
            </a:prstGeom>
          </p:spPr>
        </p:pic>
        <p:sp>
          <p:nvSpPr>
            <p:cNvPr id="122" name="Rectangle 83">
              <a:extLst>
                <a:ext uri="{FF2B5EF4-FFF2-40B4-BE49-F238E27FC236}">
                  <a16:creationId xmlns:a16="http://schemas.microsoft.com/office/drawing/2014/main" id="{EB12480D-936D-421D-A908-69A3145A52ED}"/>
                </a:ext>
              </a:extLst>
            </p:cNvPr>
            <p:cNvSpPr>
              <a:spLocks noChangeArrowheads="1"/>
            </p:cNvSpPr>
            <p:nvPr/>
          </p:nvSpPr>
          <p:spPr bwMode="auto">
            <a:xfrm>
              <a:off x="6242019" y="3710564"/>
              <a:ext cx="1128521" cy="256285"/>
            </a:xfrm>
            <a:prstGeom prst="rect">
              <a:avLst/>
            </a:prstGeom>
            <a:noFill/>
            <a:ln w="38100">
              <a:noFill/>
              <a:miter lim="800000"/>
              <a:headEnd/>
              <a:tailEnd/>
            </a:ln>
            <a:effectLst/>
            <a:extLst/>
          </p:spPr>
          <p:txBody>
            <a:bodyPr lIns="0" tIns="3600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spcBef>
                  <a:spcPct val="80000"/>
                </a:spcBef>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④郵送・配送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4" name="図 63">
            <a:extLst>
              <a:ext uri="{FF2B5EF4-FFF2-40B4-BE49-F238E27FC236}">
                <a16:creationId xmlns:a16="http://schemas.microsoft.com/office/drawing/2014/main" id="{7F56C21B-F074-4A27-80BF-1632BC0F978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74726" y="4608684"/>
            <a:ext cx="2879909" cy="2176242"/>
          </a:xfrm>
          <a:prstGeom prst="rect">
            <a:avLst/>
          </a:prstGeom>
        </p:spPr>
      </p:pic>
      <p:sp>
        <p:nvSpPr>
          <p:cNvPr id="65" name="四角形: 角を丸くする 64">
            <a:extLst>
              <a:ext uri="{FF2B5EF4-FFF2-40B4-BE49-F238E27FC236}">
                <a16:creationId xmlns:a16="http://schemas.microsoft.com/office/drawing/2014/main" id="{7101AF13-DB4D-4EC7-9B28-1137C730E254}"/>
              </a:ext>
            </a:extLst>
          </p:cNvPr>
          <p:cNvSpPr/>
          <p:nvPr/>
        </p:nvSpPr>
        <p:spPr bwMode="auto">
          <a:xfrm>
            <a:off x="149572" y="5974055"/>
            <a:ext cx="5531012" cy="808076"/>
          </a:xfrm>
          <a:prstGeom prst="roundRect">
            <a:avLst>
              <a:gd name="adj" fmla="val 9602"/>
            </a:avLst>
          </a:prstGeom>
          <a:solidFill>
            <a:srgbClr val="CCFFCC"/>
          </a:solidFill>
          <a:ln w="0">
            <a:noFill/>
            <a:prstDash val="solid"/>
            <a:round/>
            <a:headEnd/>
            <a:tailEn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66" name="二等辺三角形 65">
            <a:extLst>
              <a:ext uri="{FF2B5EF4-FFF2-40B4-BE49-F238E27FC236}">
                <a16:creationId xmlns:a16="http://schemas.microsoft.com/office/drawing/2014/main" id="{05598BE0-30BA-4411-B368-37AF08432680}"/>
              </a:ext>
            </a:extLst>
          </p:cNvPr>
          <p:cNvSpPr/>
          <p:nvPr/>
        </p:nvSpPr>
        <p:spPr bwMode="auto">
          <a:xfrm rot="5400000">
            <a:off x="5705133" y="6312540"/>
            <a:ext cx="278297" cy="179493"/>
          </a:xfrm>
          <a:prstGeom prst="triangle">
            <a:avLst/>
          </a:prstGeom>
          <a:solidFill>
            <a:schemeClr val="tx1">
              <a:lumMod val="65000"/>
              <a:lumOff val="35000"/>
            </a:schemeClr>
          </a:solidFill>
          <a:ln w="0">
            <a:noFill/>
            <a:prstDash val="solid"/>
            <a:round/>
            <a:headEnd/>
            <a:tailEnd/>
          </a:ln>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67" name="AutoShape 84">
            <a:extLst>
              <a:ext uri="{FF2B5EF4-FFF2-40B4-BE49-F238E27FC236}">
                <a16:creationId xmlns:a16="http://schemas.microsoft.com/office/drawing/2014/main" id="{AC753966-D677-489C-B577-B9DC63865DBF}"/>
              </a:ext>
            </a:extLst>
          </p:cNvPr>
          <p:cNvSpPr>
            <a:spLocks noChangeArrowheads="1"/>
          </p:cNvSpPr>
          <p:nvPr/>
        </p:nvSpPr>
        <p:spPr bwMode="auto">
          <a:xfrm>
            <a:off x="134900" y="6024093"/>
            <a:ext cx="4213960" cy="282573"/>
          </a:xfrm>
          <a:prstGeom prst="roundRect">
            <a:avLst>
              <a:gd name="adj" fmla="val 0"/>
            </a:avLst>
          </a:prstGeom>
          <a:noFill/>
          <a:ln w="19050">
            <a:noFill/>
            <a:round/>
            <a:headEnd/>
            <a:tailEnd/>
          </a:ln>
          <a:effectLst/>
          <a:extLst/>
        </p:spPr>
        <p:txBody>
          <a:bodyPr wrap="square" tIns="36000" bIns="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AutoShape 84">
            <a:extLst>
              <a:ext uri="{FF2B5EF4-FFF2-40B4-BE49-F238E27FC236}">
                <a16:creationId xmlns:a16="http://schemas.microsoft.com/office/drawing/2014/main" id="{30703A30-1DB2-4786-BA84-6CBEB675E33E}"/>
              </a:ext>
            </a:extLst>
          </p:cNvPr>
          <p:cNvSpPr>
            <a:spLocks noChangeArrowheads="1"/>
          </p:cNvSpPr>
          <p:nvPr/>
        </p:nvSpPr>
        <p:spPr bwMode="auto">
          <a:xfrm>
            <a:off x="156531" y="6277993"/>
            <a:ext cx="5531012" cy="498016"/>
          </a:xfrm>
          <a:prstGeom prst="roundRect">
            <a:avLst>
              <a:gd name="adj" fmla="val 0"/>
            </a:avLst>
          </a:prstGeom>
          <a:noFill/>
          <a:ln w="19050">
            <a:noFill/>
            <a:round/>
            <a:headEnd/>
            <a:tailEnd/>
          </a:ln>
          <a:effectLst/>
          <a:extLst/>
        </p:spPr>
        <p:txBody>
          <a:bodyPr wrap="square" tIns="36000" bIns="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日本調剤椿森薬局</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千葉市中央区</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において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千葉市内居住の患者に対し</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オンライン服薬指導が実施されました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都市部では全国初</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 name="テキスト ボックス 5">
            <a:extLst>
              <a:ext uri="{FF2B5EF4-FFF2-40B4-BE49-F238E27FC236}">
                <a16:creationId xmlns:a16="http://schemas.microsoft.com/office/drawing/2014/main" id="{107A8CAE-3A69-48FA-889F-72378874813F}"/>
              </a:ext>
            </a:extLst>
          </p:cNvPr>
          <p:cNvSpPr txBox="1"/>
          <p:nvPr/>
        </p:nvSpPr>
        <p:spPr>
          <a:xfrm>
            <a:off x="156531" y="4623418"/>
            <a:ext cx="5524054" cy="1277687"/>
          </a:xfrm>
          <a:prstGeom prst="rect">
            <a:avLst/>
          </a:prstGeom>
          <a:solidFill>
            <a:schemeClr val="accent2">
              <a:lumMod val="20000"/>
              <a:lumOff val="80000"/>
            </a:schemeClr>
          </a:solidFill>
          <a:ln w="38100" cmpd="thickThin">
            <a:solidFill>
              <a:srgbClr val="C00000"/>
            </a:solidFill>
          </a:ln>
        </p:spPr>
        <p:txBody>
          <a:bodyPr rot="0" spcFirstLastPara="0" vert="horz" wrap="square" lIns="91440" tIns="108000" rIns="91440" bIns="45720" numCol="1" spcCol="0" rtlCol="0" fromWordArt="0" anchor="ctr" anchorCtr="0" forceAA="0" compatLnSpc="1">
            <a:prstTxWarp prst="textNoShape">
              <a:avLst/>
            </a:prstTxWarp>
            <a:noAutofit/>
          </a:bodyPr>
          <a:lstStyle/>
          <a:p>
            <a:pPr algn="just">
              <a:lnSpc>
                <a:spcPts val="1300"/>
              </a:lnSpc>
              <a:spcAft>
                <a:spcPts val="0"/>
              </a:spcAft>
            </a:pPr>
            <a:r>
              <a:rPr lang="ja-JP" sz="1600" b="1" u="sng" kern="100" dirty="0">
                <a:effectLst/>
                <a:latin typeface="游明朝" panose="02020400000000000000" pitchFamily="18" charset="-128"/>
                <a:ea typeface="Meiryo UI" panose="020B0604030504040204" pitchFamily="50" charset="-128"/>
                <a:cs typeface="Times New Roman" panose="02020603050405020304" pitchFamily="18" charset="0"/>
              </a:rPr>
              <a:t>オンライン服薬指導の主な実施要件</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・対象となる患者は、千葉市内に居住する方のみ</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66675"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・対面以外の方法で診療が行われた場合のみ、オンライン</a:t>
            </a:r>
            <a:b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服薬指導が可能（対面診療の場合は不可）</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66675" algn="just">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・実施できる薬局は、市の登録を受けた千葉市内の薬局のみ</a:t>
            </a:r>
          </a:p>
        </p:txBody>
      </p:sp>
      <p:sp>
        <p:nvSpPr>
          <p:cNvPr id="145" name="Rectangle 83">
            <a:extLst>
              <a:ext uri="{FF2B5EF4-FFF2-40B4-BE49-F238E27FC236}">
                <a16:creationId xmlns:a16="http://schemas.microsoft.com/office/drawing/2014/main" id="{67EEA974-9386-4EB4-AADA-ABF1098BC3F7}"/>
              </a:ext>
            </a:extLst>
          </p:cNvPr>
          <p:cNvSpPr>
            <a:spLocks noChangeArrowheads="1"/>
          </p:cNvSpPr>
          <p:nvPr/>
        </p:nvSpPr>
        <p:spPr bwMode="auto">
          <a:xfrm>
            <a:off x="7056481" y="6590564"/>
            <a:ext cx="2879909" cy="315572"/>
          </a:xfrm>
          <a:prstGeom prst="rect">
            <a:avLst/>
          </a:prstGeom>
          <a:noFill/>
          <a:ln w="38100">
            <a:noFill/>
            <a:miter lim="800000"/>
            <a:headEnd/>
            <a:tailEnd/>
          </a:ln>
          <a:effectLst/>
          <a:extLst/>
        </p:spPr>
        <p:txBody>
          <a:bodyPr lIns="0" tIns="36000" rIns="0" b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画像：日本調剤株式会社より提供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3" name="グループ化 62">
            <a:extLst>
              <a:ext uri="{FF2B5EF4-FFF2-40B4-BE49-F238E27FC236}">
                <a16:creationId xmlns:a16="http://schemas.microsoft.com/office/drawing/2014/main" id="{9296FAD1-081C-4AB9-8ED2-1D31FE1686F1}"/>
              </a:ext>
            </a:extLst>
          </p:cNvPr>
          <p:cNvGrpSpPr/>
          <p:nvPr/>
        </p:nvGrpSpPr>
        <p:grpSpPr>
          <a:xfrm>
            <a:off x="155888" y="657095"/>
            <a:ext cx="8310911" cy="468221"/>
            <a:chOff x="155888" y="641896"/>
            <a:chExt cx="8310911" cy="468221"/>
          </a:xfrm>
        </p:grpSpPr>
        <p:sp>
          <p:nvSpPr>
            <p:cNvPr id="69" name="タイトル 1">
              <a:extLst>
                <a:ext uri="{FF2B5EF4-FFF2-40B4-BE49-F238E27FC236}">
                  <a16:creationId xmlns:a16="http://schemas.microsoft.com/office/drawing/2014/main" id="{9A2D0301-E29D-40BD-8520-D5C0593B7767}"/>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都市部におけるオンライン服薬指導の実施</a:t>
              </a:r>
              <a:endParaRPr lang="zh-TW"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0" name="図 69">
              <a:extLst>
                <a:ext uri="{FF2B5EF4-FFF2-40B4-BE49-F238E27FC236}">
                  <a16:creationId xmlns:a16="http://schemas.microsoft.com/office/drawing/2014/main" id="{0C172DC0-194F-451D-89B9-06D48F07227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grpSp>
      <p:grpSp>
        <p:nvGrpSpPr>
          <p:cNvPr id="3" name="グループ化 2">
            <a:extLst>
              <a:ext uri="{FF2B5EF4-FFF2-40B4-BE49-F238E27FC236}">
                <a16:creationId xmlns:a16="http://schemas.microsoft.com/office/drawing/2014/main" id="{C9B8DF0C-4489-4E22-8C01-791B87D58249}"/>
              </a:ext>
            </a:extLst>
          </p:cNvPr>
          <p:cNvGrpSpPr/>
          <p:nvPr/>
        </p:nvGrpSpPr>
        <p:grpSpPr>
          <a:xfrm>
            <a:off x="-508" y="994120"/>
            <a:ext cx="9056478" cy="1715269"/>
            <a:chOff x="-508" y="957544"/>
            <a:chExt cx="9056478" cy="1715269"/>
          </a:xfrm>
        </p:grpSpPr>
        <p:sp>
          <p:nvSpPr>
            <p:cNvPr id="49" name="角丸四角形 38">
              <a:extLst>
                <a:ext uri="{FF2B5EF4-FFF2-40B4-BE49-F238E27FC236}">
                  <a16:creationId xmlns:a16="http://schemas.microsoft.com/office/drawing/2014/main" id="{AAD01366-74E6-4B50-BC31-2A58CE58650F}"/>
                </a:ext>
              </a:extLst>
            </p:cNvPr>
            <p:cNvSpPr/>
            <p:nvPr/>
          </p:nvSpPr>
          <p:spPr>
            <a:xfrm>
              <a:off x="71500" y="1094636"/>
              <a:ext cx="1486886" cy="4708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57235409-AC84-426E-80AB-0254413E128A}"/>
                </a:ext>
              </a:extLst>
            </p:cNvPr>
            <p:cNvGrpSpPr/>
            <p:nvPr/>
          </p:nvGrpSpPr>
          <p:grpSpPr>
            <a:xfrm>
              <a:off x="-508" y="957544"/>
              <a:ext cx="9056478" cy="1715269"/>
              <a:chOff x="-508" y="920968"/>
              <a:chExt cx="9056478" cy="1715269"/>
            </a:xfrm>
          </p:grpSpPr>
          <p:sp>
            <p:nvSpPr>
              <p:cNvPr id="50" name="Rectangle 83">
                <a:extLst>
                  <a:ext uri="{FF2B5EF4-FFF2-40B4-BE49-F238E27FC236}">
                    <a16:creationId xmlns:a16="http://schemas.microsoft.com/office/drawing/2014/main" id="{349C009C-1000-4794-8B68-F6538D056E63}"/>
                  </a:ext>
                </a:extLst>
              </p:cNvPr>
              <p:cNvSpPr>
                <a:spLocks noChangeArrowheads="1"/>
              </p:cNvSpPr>
              <p:nvPr/>
            </p:nvSpPr>
            <p:spPr bwMode="auto">
              <a:xfrm>
                <a:off x="35496" y="920968"/>
                <a:ext cx="1476000" cy="31643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実施目的</a:t>
                </a:r>
                <a:endParaRPr lang="en-US" altLang="ja-JP" sz="2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1" name="グループ化 50">
                <a:extLst>
                  <a:ext uri="{FF2B5EF4-FFF2-40B4-BE49-F238E27FC236}">
                    <a16:creationId xmlns:a16="http://schemas.microsoft.com/office/drawing/2014/main" id="{E66F85DF-C0E2-4DB2-A135-6DFA611D86EE}"/>
                  </a:ext>
                </a:extLst>
              </p:cNvPr>
              <p:cNvGrpSpPr/>
              <p:nvPr/>
            </p:nvGrpSpPr>
            <p:grpSpPr>
              <a:xfrm>
                <a:off x="-508" y="1305336"/>
                <a:ext cx="9056478" cy="1330901"/>
                <a:chOff x="-508" y="811959"/>
                <a:chExt cx="9056478" cy="672178"/>
              </a:xfrm>
            </p:grpSpPr>
            <p:sp>
              <p:nvSpPr>
                <p:cNvPr id="52" name="Rectangle 83">
                  <a:extLst>
                    <a:ext uri="{FF2B5EF4-FFF2-40B4-BE49-F238E27FC236}">
                      <a16:creationId xmlns:a16="http://schemas.microsoft.com/office/drawing/2014/main" id="{E5B011FA-6281-47DB-8870-A80A8FFB22AE}"/>
                    </a:ext>
                  </a:extLst>
                </p:cNvPr>
                <p:cNvSpPr>
                  <a:spLocks noChangeArrowheads="1"/>
                </p:cNvSpPr>
                <p:nvPr/>
              </p:nvSpPr>
              <p:spPr bwMode="auto">
                <a:xfrm>
                  <a:off x="77619" y="869624"/>
                  <a:ext cx="8966625" cy="614513"/>
                </a:xfrm>
                <a:prstGeom prst="rect">
                  <a:avLst/>
                </a:prstGeom>
                <a:solidFill>
                  <a:schemeClr val="accent1">
                    <a:lumMod val="20000"/>
                    <a:lumOff val="80000"/>
                  </a:schemeClr>
                </a:solidFill>
                <a:ln w="38100">
                  <a:solidFill>
                    <a:schemeClr val="accent1"/>
                  </a:solidFill>
                  <a:miter lim="800000"/>
                  <a:headEnd/>
                  <a:tailEnd/>
                </a:ln>
                <a:effectLst/>
                <a:extLst>
                  <a:ext uri="{AF507438-7753-43E0-B8FC-AC1667EBCBE1}">
                    <a14:hiddenEffects xmlns:a14="http://schemas.microsoft.com/office/drawing/2010/main">
                      <a:effectLst>
                        <a:outerShdw dist="71842" dir="2700000" algn="ctr" rotWithShape="0">
                          <a:srgbClr val="DDDDDD"/>
                        </a:outerShdw>
                      </a:effectLst>
                    </a14:hiddenEffects>
                  </a:ext>
                </a:extLst>
              </p:spPr>
              <p:txBody>
                <a:bodyPr lIns="198000" tIns="190800" anchor="ctr" anchorCtr="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Rectangle 83">
                  <a:extLst>
                    <a:ext uri="{FF2B5EF4-FFF2-40B4-BE49-F238E27FC236}">
                      <a16:creationId xmlns:a16="http://schemas.microsoft.com/office/drawing/2014/main" id="{97139300-6F92-4DF2-BA42-4496DB353A6C}"/>
                    </a:ext>
                  </a:extLst>
                </p:cNvPr>
                <p:cNvSpPr>
                  <a:spLocks noChangeArrowheads="1"/>
                </p:cNvSpPr>
                <p:nvPr/>
              </p:nvSpPr>
              <p:spPr bwMode="auto">
                <a:xfrm>
                  <a:off x="-508" y="811959"/>
                  <a:ext cx="9056478" cy="530715"/>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○対面診療を補完するオンライン診療の活用し、診療～服薬指導</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薬の授受までの</a:t>
                  </a:r>
                  <a:b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「一気通貫」のオンライン医療を実現</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する。</a:t>
                  </a:r>
                  <a:b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就業者・子育て世帯・高齢者</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等において、</a:t>
                  </a:r>
                  <a:r>
                    <a:rPr lang="ja-JP" altLang="en-US" sz="18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生活の利便性向上とともに、医療機関</a:t>
                  </a:r>
                  <a:br>
                    <a:rPr lang="en-US" altLang="ja-JP" sz="18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や薬局での待ち時間時間解消</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を図る。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sp>
        <p:nvSpPr>
          <p:cNvPr id="79" name="スライド番号プレースホルダー 4">
            <a:extLst>
              <a:ext uri="{FF2B5EF4-FFF2-40B4-BE49-F238E27FC236}">
                <a16:creationId xmlns:a16="http://schemas.microsoft.com/office/drawing/2014/main" id="{C34704A5-374B-4571-963F-D66160E9F6E8}"/>
              </a:ext>
            </a:extLst>
          </p:cNvPr>
          <p:cNvSpPr>
            <a:spLocks noGrp="1"/>
          </p:cNvSpPr>
          <p:nvPr>
            <p:ph type="sldNum" sz="quarter" idx="12"/>
          </p:nvPr>
        </p:nvSpPr>
        <p:spPr>
          <a:xfrm>
            <a:off x="8355900" y="6228452"/>
            <a:ext cx="716600" cy="409839"/>
          </a:xfrm>
        </p:spPr>
        <p:txBody>
          <a:body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t>11</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cxnSp>
        <p:nvCxnSpPr>
          <p:cNvPr id="74" name="直線コネクタ 73">
            <a:extLst>
              <a:ext uri="{FF2B5EF4-FFF2-40B4-BE49-F238E27FC236}">
                <a16:creationId xmlns:a16="http://schemas.microsoft.com/office/drawing/2014/main" id="{E24788EE-3F89-46B8-9C7E-1A807B9AE452}"/>
              </a:ext>
            </a:extLst>
          </p:cNvPr>
          <p:cNvCxnSpPr/>
          <p:nvPr/>
        </p:nvCxnSpPr>
        <p:spPr>
          <a:xfrm>
            <a:off x="474800" y="103885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54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155888" y="623756"/>
            <a:ext cx="8670912" cy="468221"/>
            <a:chOff x="155888" y="641896"/>
            <a:chExt cx="8670912" cy="468221"/>
          </a:xfrm>
        </p:grpSpPr>
        <p:sp>
          <p:nvSpPr>
            <p:cNvPr id="61" name="タイトル 1"/>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自動運転モビリティ（次世代モビリティの試乗体験①）</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63" name="直線コネクタ 62"/>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タイトル 1"/>
          <p:cNvSpPr txBox="1">
            <a:spLocks/>
          </p:cNvSpPr>
          <p:nvPr/>
        </p:nvSpPr>
        <p:spPr>
          <a:xfrm>
            <a:off x="6968" y="48176"/>
            <a:ext cx="3686672" cy="4488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i="1"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提案２　モビリティの導入</a:t>
            </a:r>
            <a:endParaRPr lang="en-US" altLang="ja-JP" sz="2000" i="1"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4" name="Rectangle 7"/>
          <p:cNvSpPr>
            <a:spLocks noChangeArrowheads="1"/>
          </p:cNvSpPr>
          <p:nvPr/>
        </p:nvSpPr>
        <p:spPr bwMode="auto">
          <a:xfrm>
            <a:off x="2571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4" name="Rectangle 2">
            <a:extLst>
              <a:ext uri="{FF2B5EF4-FFF2-40B4-BE49-F238E27FC236}">
                <a16:creationId xmlns:a16="http://schemas.microsoft.com/office/drawing/2014/main" id="{6308549E-D1C6-48D4-9481-8BF3238FFB8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5" name="正方形/長方形 64">
            <a:extLst>
              <a:ext uri="{FF2B5EF4-FFF2-40B4-BE49-F238E27FC236}">
                <a16:creationId xmlns:a16="http://schemas.microsoft.com/office/drawing/2014/main" id="{976F6E1E-6185-4242-B4DB-739C3681B77C}"/>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タイトル 1">
            <a:extLst>
              <a:ext uri="{FF2B5EF4-FFF2-40B4-BE49-F238E27FC236}">
                <a16:creationId xmlns:a16="http://schemas.microsoft.com/office/drawing/2014/main" id="{F07AEEA8-1221-4CD2-BF6C-9301609A4FC2}"/>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国家戦略特区等を活用した実証など</a:t>
            </a:r>
          </a:p>
        </p:txBody>
      </p:sp>
      <p:grpSp>
        <p:nvGrpSpPr>
          <p:cNvPr id="67" name="グループ化 66">
            <a:extLst>
              <a:ext uri="{FF2B5EF4-FFF2-40B4-BE49-F238E27FC236}">
                <a16:creationId xmlns:a16="http://schemas.microsoft.com/office/drawing/2014/main" id="{A9AC616F-37A2-4158-A296-A1054090DE01}"/>
              </a:ext>
            </a:extLst>
          </p:cNvPr>
          <p:cNvGrpSpPr/>
          <p:nvPr/>
        </p:nvGrpSpPr>
        <p:grpSpPr>
          <a:xfrm>
            <a:off x="7056276" y="43993"/>
            <a:ext cx="2016224" cy="499433"/>
            <a:chOff x="7056276" y="43993"/>
            <a:chExt cx="2016224" cy="499433"/>
          </a:xfrm>
        </p:grpSpPr>
        <p:pic>
          <p:nvPicPr>
            <p:cNvPr id="68" name="図 67">
              <a:extLst>
                <a:ext uri="{FF2B5EF4-FFF2-40B4-BE49-F238E27FC236}">
                  <a16:creationId xmlns:a16="http://schemas.microsoft.com/office/drawing/2014/main" id="{5A5CDF95-F823-4372-830A-EEF7D6C04257}"/>
                </a:ext>
              </a:extLst>
            </p:cNvPr>
            <p:cNvPicPr preferRelativeResize="0">
              <a:picLocks noChangeAspect="1"/>
            </p:cNvPicPr>
            <p:nvPr/>
          </p:nvPicPr>
          <p:blipFill>
            <a:blip r:embed="rId4"/>
            <a:stretch>
              <a:fillRect/>
            </a:stretch>
          </p:blipFill>
          <p:spPr>
            <a:xfrm>
              <a:off x="7056276" y="47830"/>
              <a:ext cx="485349" cy="495596"/>
            </a:xfrm>
            <a:prstGeom prst="rect">
              <a:avLst/>
            </a:prstGeom>
          </p:spPr>
        </p:pic>
        <p:pic>
          <p:nvPicPr>
            <p:cNvPr id="69" name="図 68">
              <a:extLst>
                <a:ext uri="{FF2B5EF4-FFF2-40B4-BE49-F238E27FC236}">
                  <a16:creationId xmlns:a16="http://schemas.microsoft.com/office/drawing/2014/main" id="{62F70BCE-7F7F-4EDB-9B98-BC2FD2DE500C}"/>
                </a:ext>
              </a:extLst>
            </p:cNvPr>
            <p:cNvPicPr>
              <a:picLocks noChangeAspect="1"/>
            </p:cNvPicPr>
            <p:nvPr/>
          </p:nvPicPr>
          <p:blipFill>
            <a:blip r:embed="rId5"/>
            <a:stretch>
              <a:fillRect/>
            </a:stretch>
          </p:blipFill>
          <p:spPr>
            <a:xfrm>
              <a:off x="7524328" y="381005"/>
              <a:ext cx="925501" cy="129193"/>
            </a:xfrm>
            <a:prstGeom prst="rect">
              <a:avLst/>
            </a:prstGeom>
          </p:spPr>
        </p:pic>
        <p:pic>
          <p:nvPicPr>
            <p:cNvPr id="70" name="図 69">
              <a:extLst>
                <a:ext uri="{FF2B5EF4-FFF2-40B4-BE49-F238E27FC236}">
                  <a16:creationId xmlns:a16="http://schemas.microsoft.com/office/drawing/2014/main" id="{34D51792-451C-46D5-987D-878AE6E03170}"/>
                </a:ext>
              </a:extLst>
            </p:cNvPr>
            <p:cNvPicPr preferRelativeResize="0">
              <a:picLocks noChangeAspect="1"/>
            </p:cNvPicPr>
            <p:nvPr/>
          </p:nvPicPr>
          <p:blipFill>
            <a:blip r:embed="rId6"/>
            <a:stretch>
              <a:fillRect/>
            </a:stretch>
          </p:blipFill>
          <p:spPr>
            <a:xfrm>
              <a:off x="7560332" y="89450"/>
              <a:ext cx="893321" cy="276732"/>
            </a:xfrm>
            <a:prstGeom prst="rect">
              <a:avLst/>
            </a:prstGeom>
          </p:spPr>
        </p:pic>
        <p:pic>
          <p:nvPicPr>
            <p:cNvPr id="71" name="図 70">
              <a:extLst>
                <a:ext uri="{FF2B5EF4-FFF2-40B4-BE49-F238E27FC236}">
                  <a16:creationId xmlns:a16="http://schemas.microsoft.com/office/drawing/2014/main" id="{90F0FA21-02DB-4C3B-B842-B1929B5D74DA}"/>
                </a:ext>
              </a:extLst>
            </p:cNvPr>
            <p:cNvPicPr>
              <a:picLocks noChangeAspect="1"/>
            </p:cNvPicPr>
            <p:nvPr/>
          </p:nvPicPr>
          <p:blipFill>
            <a:blip r:embed="rId7"/>
            <a:stretch>
              <a:fillRect/>
            </a:stretch>
          </p:blipFill>
          <p:spPr>
            <a:xfrm>
              <a:off x="8496436" y="43993"/>
              <a:ext cx="576064" cy="499433"/>
            </a:xfrm>
            <a:prstGeom prst="rect">
              <a:avLst/>
            </a:prstGeom>
          </p:spPr>
        </p:pic>
      </p:grpSp>
      <p:sp>
        <p:nvSpPr>
          <p:cNvPr id="48" name="タイトル 1">
            <a:extLst>
              <a:ext uri="{FF2B5EF4-FFF2-40B4-BE49-F238E27FC236}">
                <a16:creationId xmlns:a16="http://schemas.microsoft.com/office/drawing/2014/main" id="{DC5D5770-C39E-454C-9C4A-1A72F8B73C4B}"/>
              </a:ext>
            </a:extLst>
          </p:cNvPr>
          <p:cNvSpPr txBox="1">
            <a:spLocks/>
          </p:cNvSpPr>
          <p:nvPr/>
        </p:nvSpPr>
        <p:spPr>
          <a:xfrm>
            <a:off x="0" y="1075695"/>
            <a:ext cx="9324528" cy="2932377"/>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○実施日時：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○実施主体：千葉市、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WHILL</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（オリパラ３年前イベント）</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○走行車両：</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WHILL</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Model 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○実証内容：一般客を対象としたパーソナルモビリティの試乗体験ツアー</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を実施（４台の隊列走行）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3" name="Picture 2" descr="M:\☆02 特区調整班\01 パーソナルモビリティシェアリングサービス\04_実証実験等\04_オリパライベント（170805-06）\★事業紹介（パネル）\部品\170801_WHILL杉山氏より提供\top page 0406.jpg">
            <a:extLst>
              <a:ext uri="{FF2B5EF4-FFF2-40B4-BE49-F238E27FC236}">
                <a16:creationId xmlns:a16="http://schemas.microsoft.com/office/drawing/2014/main" id="{AE088901-EA70-47B7-800B-253A0F448F6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99" t="22633" r="7805" b="8217"/>
          <a:stretch/>
        </p:blipFill>
        <p:spPr bwMode="auto">
          <a:xfrm>
            <a:off x="5040706" y="2372067"/>
            <a:ext cx="3853073" cy="195380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E:\WHILL撮影\8月6日\IMG_1045_女子３.JPG">
            <a:extLst>
              <a:ext uri="{FF2B5EF4-FFF2-40B4-BE49-F238E27FC236}">
                <a16:creationId xmlns:a16="http://schemas.microsoft.com/office/drawing/2014/main" id="{355991CF-36AE-4CD7-B684-F0CE1EA8016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284" t="16201" r="9862"/>
          <a:stretch/>
        </p:blipFill>
        <p:spPr bwMode="auto">
          <a:xfrm>
            <a:off x="164893" y="3239211"/>
            <a:ext cx="4771426" cy="343655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E:\WHILL撮影\8月6日\IMG_1058.JPG">
            <a:extLst>
              <a:ext uri="{FF2B5EF4-FFF2-40B4-BE49-F238E27FC236}">
                <a16:creationId xmlns:a16="http://schemas.microsoft.com/office/drawing/2014/main" id="{54F6540C-319B-4934-8087-AAF945505FE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001" r="21701"/>
          <a:stretch/>
        </p:blipFill>
        <p:spPr bwMode="auto">
          <a:xfrm flipH="1">
            <a:off x="5040706" y="4407761"/>
            <a:ext cx="188023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descr="C:\Users\01106067\Desktop\DSC_1331.JPG">
            <a:extLst>
              <a:ext uri="{FF2B5EF4-FFF2-40B4-BE49-F238E27FC236}">
                <a16:creationId xmlns:a16="http://schemas.microsoft.com/office/drawing/2014/main" id="{374B0E77-C683-4C58-A1C3-AE0B3261E73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330" t="23222" r="7278" b="14694"/>
          <a:stretch/>
        </p:blipFill>
        <p:spPr bwMode="auto">
          <a:xfrm>
            <a:off x="7045236" y="4407761"/>
            <a:ext cx="1848543" cy="2268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prtimes.jp/i/11151/8/resize/d11151-8-398598-2.jpeg">
            <a:extLst>
              <a:ext uri="{FF2B5EF4-FFF2-40B4-BE49-F238E27FC236}">
                <a16:creationId xmlns:a16="http://schemas.microsoft.com/office/drawing/2014/main" id="{2DEB8B6C-39D2-4AE8-859A-0D2B757E376A}"/>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151" t="23787" r="7174" b="21828"/>
          <a:stretch/>
        </p:blipFill>
        <p:spPr bwMode="auto">
          <a:xfrm>
            <a:off x="8326196" y="1105581"/>
            <a:ext cx="681170" cy="432392"/>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グループ化 77">
            <a:extLst>
              <a:ext uri="{FF2B5EF4-FFF2-40B4-BE49-F238E27FC236}">
                <a16:creationId xmlns:a16="http://schemas.microsoft.com/office/drawing/2014/main" id="{BC033596-631F-44A6-AB63-B34EF755F593}"/>
              </a:ext>
            </a:extLst>
          </p:cNvPr>
          <p:cNvGrpSpPr/>
          <p:nvPr/>
        </p:nvGrpSpPr>
        <p:grpSpPr>
          <a:xfrm>
            <a:off x="6895511" y="1128113"/>
            <a:ext cx="1124334" cy="385717"/>
            <a:chOff x="6017773" y="1074811"/>
            <a:chExt cx="1347766" cy="462368"/>
          </a:xfrm>
        </p:grpSpPr>
        <p:pic>
          <p:nvPicPr>
            <p:cNvPr id="79" name="図 78">
              <a:extLst>
                <a:ext uri="{FF2B5EF4-FFF2-40B4-BE49-F238E27FC236}">
                  <a16:creationId xmlns:a16="http://schemas.microsoft.com/office/drawing/2014/main" id="{E978F7DE-6885-43B7-B0C9-ED6A86ED569A}"/>
                </a:ext>
              </a:extLst>
            </p:cNvPr>
            <p:cNvPicPr preferRelativeResize="0">
              <a:picLocks noChangeAspect="1"/>
            </p:cNvPicPr>
            <p:nvPr/>
          </p:nvPicPr>
          <p:blipFill>
            <a:blip r:embed="rId4"/>
            <a:stretch>
              <a:fillRect/>
            </a:stretch>
          </p:blipFill>
          <p:spPr>
            <a:xfrm>
              <a:off x="6017773" y="1074811"/>
              <a:ext cx="452808" cy="462368"/>
            </a:xfrm>
            <a:prstGeom prst="rect">
              <a:avLst/>
            </a:prstGeom>
          </p:spPr>
        </p:pic>
        <p:pic>
          <p:nvPicPr>
            <p:cNvPr id="80" name="図 79">
              <a:extLst>
                <a:ext uri="{FF2B5EF4-FFF2-40B4-BE49-F238E27FC236}">
                  <a16:creationId xmlns:a16="http://schemas.microsoft.com/office/drawing/2014/main" id="{2E2049D2-33E8-4E55-A074-3A069A47BAF9}"/>
                </a:ext>
              </a:extLst>
            </p:cNvPr>
            <p:cNvPicPr>
              <a:picLocks noChangeAspect="1"/>
            </p:cNvPicPr>
            <p:nvPr/>
          </p:nvPicPr>
          <p:blipFill>
            <a:blip r:embed="rId5"/>
            <a:stretch>
              <a:fillRect/>
            </a:stretch>
          </p:blipFill>
          <p:spPr>
            <a:xfrm>
              <a:off x="6476297" y="1398462"/>
              <a:ext cx="889242" cy="124132"/>
            </a:xfrm>
            <a:prstGeom prst="rect">
              <a:avLst/>
            </a:prstGeom>
          </p:spPr>
        </p:pic>
        <p:pic>
          <p:nvPicPr>
            <p:cNvPr id="81" name="図 80">
              <a:extLst>
                <a:ext uri="{FF2B5EF4-FFF2-40B4-BE49-F238E27FC236}">
                  <a16:creationId xmlns:a16="http://schemas.microsoft.com/office/drawing/2014/main" id="{3B4F0247-767D-41C0-9450-1EF21208B03E}"/>
                </a:ext>
              </a:extLst>
            </p:cNvPr>
            <p:cNvPicPr preferRelativeResize="0">
              <a:picLocks noChangeAspect="1"/>
            </p:cNvPicPr>
            <p:nvPr/>
          </p:nvPicPr>
          <p:blipFill>
            <a:blip r:embed="rId6"/>
            <a:stretch>
              <a:fillRect/>
            </a:stretch>
          </p:blipFill>
          <p:spPr>
            <a:xfrm>
              <a:off x="6490897" y="1106906"/>
              <a:ext cx="858323" cy="265890"/>
            </a:xfrm>
            <a:prstGeom prst="rect">
              <a:avLst/>
            </a:prstGeom>
          </p:spPr>
        </p:pic>
      </p:grpSp>
      <p:sp>
        <p:nvSpPr>
          <p:cNvPr id="82" name="乗算記号 81">
            <a:extLst>
              <a:ext uri="{FF2B5EF4-FFF2-40B4-BE49-F238E27FC236}">
                <a16:creationId xmlns:a16="http://schemas.microsoft.com/office/drawing/2014/main" id="{40F231D8-CA9E-4206-9087-308E337D0F51}"/>
              </a:ext>
            </a:extLst>
          </p:cNvPr>
          <p:cNvSpPr/>
          <p:nvPr/>
        </p:nvSpPr>
        <p:spPr>
          <a:xfrm>
            <a:off x="8043340" y="1196146"/>
            <a:ext cx="249650" cy="249650"/>
          </a:xfrm>
          <a:prstGeom prst="mathMultiply">
            <a:avLst>
              <a:gd name="adj1" fmla="val 169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スライド番号プレースホルダー 4">
            <a:extLst>
              <a:ext uri="{FF2B5EF4-FFF2-40B4-BE49-F238E27FC236}">
                <a16:creationId xmlns:a16="http://schemas.microsoft.com/office/drawing/2014/main" id="{DDA8B60F-7A3B-4A50-890D-E031612F89FC}"/>
              </a:ext>
            </a:extLst>
          </p:cNvPr>
          <p:cNvSpPr>
            <a:spLocks noGrp="1"/>
          </p:cNvSpPr>
          <p:nvPr>
            <p:ph type="sldNum" sz="quarter" idx="12"/>
          </p:nvPr>
        </p:nvSpPr>
        <p:spPr>
          <a:xfrm>
            <a:off x="8662736" y="6320907"/>
            <a:ext cx="541861" cy="409839"/>
          </a:xfrm>
        </p:spPr>
        <p:txBody>
          <a:bodyPr/>
          <a:lstStyle/>
          <a:p>
            <a:fld id="{D2D8002D-B5B0-4BAC-B1F6-782DDCCE6D9C}" type="slidenum">
              <a:rPr kumimoji="1" lang="ja-JP" altLang="en-US" sz="1800" b="1" smtClean="0">
                <a:solidFill>
                  <a:schemeClr val="bg1">
                    <a:lumMod val="50000"/>
                  </a:schemeClr>
                </a:solidFill>
                <a:latin typeface="Meiryo UI" panose="020B0604030504040204" pitchFamily="50" charset="-128"/>
                <a:ea typeface="Meiryo UI" panose="020B0604030504040204" pitchFamily="50" charset="-128"/>
              </a:rPr>
              <a:t>12</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889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47376DE-1C2E-45D4-BF6C-F39FA524E57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6025995" y="4194976"/>
            <a:ext cx="2660806" cy="2475821"/>
          </a:xfrm>
          <a:prstGeom prst="rect">
            <a:avLst/>
          </a:prstGeom>
        </p:spPr>
      </p:pic>
      <p:grpSp>
        <p:nvGrpSpPr>
          <p:cNvPr id="3" name="グループ化 2">
            <a:extLst>
              <a:ext uri="{FF2B5EF4-FFF2-40B4-BE49-F238E27FC236}">
                <a16:creationId xmlns:a16="http://schemas.microsoft.com/office/drawing/2014/main" id="{237424D0-C143-4AD8-981C-FD6D83FD0B48}"/>
              </a:ext>
            </a:extLst>
          </p:cNvPr>
          <p:cNvGrpSpPr/>
          <p:nvPr/>
        </p:nvGrpSpPr>
        <p:grpSpPr>
          <a:xfrm>
            <a:off x="-14830" y="-24849"/>
            <a:ext cx="7395142" cy="601875"/>
            <a:chOff x="-14830" y="-24849"/>
            <a:chExt cx="7395142" cy="601875"/>
          </a:xfrm>
        </p:grpSpPr>
        <p:sp>
          <p:nvSpPr>
            <p:cNvPr id="4" name="正方形/長方形 3">
              <a:extLst>
                <a:ext uri="{FF2B5EF4-FFF2-40B4-BE49-F238E27FC236}">
                  <a16:creationId xmlns:a16="http://schemas.microsoft.com/office/drawing/2014/main" id="{F920B782-3FAD-4D93-998B-AE48C80DF07B}"/>
                </a:ext>
              </a:extLst>
            </p:cNvPr>
            <p:cNvSpPr/>
            <p:nvPr/>
          </p:nvSpPr>
          <p:spPr>
            <a:xfrm>
              <a:off x="-14830" y="1026"/>
              <a:ext cx="6747684"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latin typeface="HG創英角ｺﾞｼｯｸUB" panose="020B0909000000000000" pitchFamily="49" charset="-128"/>
                <a:ea typeface="HG創英角ｺﾞｼｯｸUB" panose="020B0909000000000000" pitchFamily="49" charset="-128"/>
              </a:endParaRPr>
            </a:p>
          </p:txBody>
        </p:sp>
        <p:sp>
          <p:nvSpPr>
            <p:cNvPr id="9" name="タイトル 1">
              <a:extLst>
                <a:ext uri="{FF2B5EF4-FFF2-40B4-BE49-F238E27FC236}">
                  <a16:creationId xmlns:a16="http://schemas.microsoft.com/office/drawing/2014/main" id="{BC4DE841-F605-4F0B-B24B-6897E363226A}"/>
                </a:ext>
              </a:extLst>
            </p:cNvPr>
            <p:cNvSpPr txBox="1">
              <a:spLocks/>
            </p:cNvSpPr>
            <p:nvPr/>
          </p:nvSpPr>
          <p:spPr>
            <a:xfrm>
              <a:off x="6968" y="-24849"/>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国家戦略特区等を活用した実証など</a:t>
              </a:r>
            </a:p>
          </p:txBody>
        </p:sp>
      </p:grpSp>
      <p:pic>
        <p:nvPicPr>
          <p:cNvPr id="6" name="図 5">
            <a:extLst>
              <a:ext uri="{FF2B5EF4-FFF2-40B4-BE49-F238E27FC236}">
                <a16:creationId xmlns:a16="http://schemas.microsoft.com/office/drawing/2014/main" id="{C898995C-3C55-494A-A37D-D0486B2AC40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3483119" y="4194976"/>
            <a:ext cx="2448000" cy="2475821"/>
          </a:xfrm>
          <a:prstGeom prst="rect">
            <a:avLst/>
          </a:prstGeom>
        </p:spPr>
      </p:pic>
      <p:pic>
        <p:nvPicPr>
          <p:cNvPr id="14" name="図 13">
            <a:extLst>
              <a:ext uri="{FF2B5EF4-FFF2-40B4-BE49-F238E27FC236}">
                <a16:creationId xmlns:a16="http://schemas.microsoft.com/office/drawing/2014/main" id="{6DD3392D-88D9-45B4-9481-1123BF14D43B}"/>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15957" y="4194976"/>
            <a:ext cx="3288254" cy="2475821"/>
          </a:xfrm>
          <a:prstGeom prst="rect">
            <a:avLst/>
          </a:prstGeom>
        </p:spPr>
      </p:pic>
      <p:sp>
        <p:nvSpPr>
          <p:cNvPr id="24" name="タイトル 1">
            <a:extLst>
              <a:ext uri="{FF2B5EF4-FFF2-40B4-BE49-F238E27FC236}">
                <a16:creationId xmlns:a16="http://schemas.microsoft.com/office/drawing/2014/main" id="{B9548811-93B8-462C-8F79-2E96DF7A2D4C}"/>
              </a:ext>
            </a:extLst>
          </p:cNvPr>
          <p:cNvSpPr txBox="1">
            <a:spLocks/>
          </p:cNvSpPr>
          <p:nvPr/>
        </p:nvSpPr>
        <p:spPr>
          <a:xfrm>
            <a:off x="0" y="1276864"/>
            <a:ext cx="9324528" cy="309070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○実施日時：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2019</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○実施主体：</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NTT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ドコモ（技術協力：アイシン精機、千葉大学）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○走行車両：</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ILY-Ai</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（次世代パーソナルモビリティ）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○実証内容：ショッピングモール（屋内）での自律走行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非</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環境下での位置測位の精度検証</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spcAft>
                <a:spcPts val="600"/>
              </a:spcAf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乗り捨てを想定した無人回収、カメラ認証による不審物検知</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WHILL</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（電動車いす）を活用した市民向け個宅リースや来街者向け</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シェアリングサービスを実施（</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2019.10</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500"/>
              </a:lnSpc>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a:extLst>
              <a:ext uri="{FF2B5EF4-FFF2-40B4-BE49-F238E27FC236}">
                <a16:creationId xmlns:a16="http://schemas.microsoft.com/office/drawing/2014/main" id="{F6AEA780-BA9A-4D97-A593-ADA67BC3DEBB}"/>
              </a:ext>
            </a:extLst>
          </p:cNvPr>
          <p:cNvPicPr>
            <a:picLocks noChangeAspect="1"/>
          </p:cNvPicPr>
          <p:nvPr/>
        </p:nvPicPr>
        <p:blipFill>
          <a:blip r:embed="rId8"/>
          <a:stretch>
            <a:fillRect/>
          </a:stretch>
        </p:blipFill>
        <p:spPr>
          <a:xfrm>
            <a:off x="6767229" y="-1025"/>
            <a:ext cx="2354973" cy="576000"/>
          </a:xfrm>
          <a:prstGeom prst="rect">
            <a:avLst/>
          </a:prstGeom>
        </p:spPr>
      </p:pic>
      <p:grpSp>
        <p:nvGrpSpPr>
          <p:cNvPr id="17" name="グループ化 16">
            <a:extLst>
              <a:ext uri="{FF2B5EF4-FFF2-40B4-BE49-F238E27FC236}">
                <a16:creationId xmlns:a16="http://schemas.microsoft.com/office/drawing/2014/main" id="{96E627CA-8715-476E-A25A-1EF41BF7B8D4}"/>
              </a:ext>
            </a:extLst>
          </p:cNvPr>
          <p:cNvGrpSpPr/>
          <p:nvPr/>
        </p:nvGrpSpPr>
        <p:grpSpPr>
          <a:xfrm>
            <a:off x="155888" y="715196"/>
            <a:ext cx="8670912" cy="468221"/>
            <a:chOff x="155888" y="641896"/>
            <a:chExt cx="8670912" cy="468221"/>
          </a:xfrm>
        </p:grpSpPr>
        <p:sp>
          <p:nvSpPr>
            <p:cNvPr id="18" name="タイトル 1">
              <a:extLst>
                <a:ext uri="{FF2B5EF4-FFF2-40B4-BE49-F238E27FC236}">
                  <a16:creationId xmlns:a16="http://schemas.microsoft.com/office/drawing/2014/main" id="{9C3B89B7-08F1-4290-8C0D-80B29671DB6F}"/>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自動運転モビリティ（次世代モビリティの試乗体験②）</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a:extLst>
                <a:ext uri="{FF2B5EF4-FFF2-40B4-BE49-F238E27FC236}">
                  <a16:creationId xmlns:a16="http://schemas.microsoft.com/office/drawing/2014/main" id="{81A0FECB-CFB9-404E-AC9D-95559C76D3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22" name="直線コネクタ 21">
              <a:extLst>
                <a:ext uri="{FF2B5EF4-FFF2-40B4-BE49-F238E27FC236}">
                  <a16:creationId xmlns:a16="http://schemas.microsoft.com/office/drawing/2014/main" id="{C7E09F77-A188-45D4-8815-A2DED1A1FEAC}"/>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4">
            <a:extLst>
              <a:ext uri="{FF2B5EF4-FFF2-40B4-BE49-F238E27FC236}">
                <a16:creationId xmlns:a16="http://schemas.microsoft.com/office/drawing/2014/main" id="{2AFBBB17-5B97-490A-A88C-72175C1B21E3}"/>
              </a:ext>
            </a:extLst>
          </p:cNvPr>
          <p:cNvSpPr>
            <a:spLocks noGrp="1"/>
          </p:cNvSpPr>
          <p:nvPr>
            <p:ph type="sldNum" sz="quarter" idx="12"/>
          </p:nvPr>
        </p:nvSpPr>
        <p:spPr>
          <a:xfrm>
            <a:off x="8473208" y="6301857"/>
            <a:ext cx="716600" cy="409839"/>
          </a:xfrm>
        </p:spPr>
        <p:txBody>
          <a:body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t>13</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878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タイトル 1"/>
          <p:cNvSpPr txBox="1">
            <a:spLocks/>
          </p:cNvSpPr>
          <p:nvPr/>
        </p:nvSpPr>
        <p:spPr>
          <a:xfrm>
            <a:off x="133641" y="989964"/>
            <a:ext cx="8938859" cy="76705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027"/>
              </a:lnSpc>
              <a:defRPr/>
            </a:pPr>
            <a:endParaRPr lang="en-US" altLang="ja-JP" sz="2000" u="sng" dirty="0">
              <a:solidFill>
                <a:srgbClr val="2F5897">
                  <a:lumMod val="75000"/>
                </a:srgbClr>
              </a:solidFill>
              <a:latin typeface="Meiryo UI" panose="020B0604030504040204" pitchFamily="50" charset="-128"/>
              <a:ea typeface="Meiryo UI" panose="020B0604030504040204" pitchFamily="50" charset="-128"/>
              <a:cs typeface="メイリオ" panose="020B0604030504040204" pitchFamily="50" charset="-128"/>
            </a:endParaRPr>
          </a:p>
          <a:p>
            <a:pPr lvl="0" algn="l">
              <a:lnSpc>
                <a:spcPts val="1545"/>
              </a:lnSpc>
              <a:defRPr/>
            </a:pP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・地域の交通事業者、企業と共同により、公道での自動運転バス実証実験を実施</a:t>
            </a:r>
            <a:endParaRPr lang="en-US" altLang="ja-JP"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タイトル 1"/>
          <p:cNvSpPr txBox="1">
            <a:spLocks/>
          </p:cNvSpPr>
          <p:nvPr/>
        </p:nvSpPr>
        <p:spPr>
          <a:xfrm>
            <a:off x="83189" y="1674921"/>
            <a:ext cx="5220000" cy="7560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100"/>
              </a:lnSpc>
            </a:pPr>
            <a:endParaRPr lang="en-US" altLang="ja-JP" sz="1600" u="sng"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6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p>
          <a:p>
            <a:pPr algn="l">
              <a:lnSpc>
                <a:spcPts val="13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6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83188" y="2458224"/>
            <a:ext cx="5388911" cy="61970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100"/>
              </a:lnSpc>
            </a:pPr>
            <a:endParaRPr lang="ja-JP" altLang="ja-JP" sz="1600" u="sng"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6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イオンモール幕張新都心の周回コース</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6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㎞、左回り）</a:t>
            </a:r>
            <a:endParaRPr lang="ja-JP"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150147" y="4512115"/>
            <a:ext cx="5245315" cy="512717"/>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400"/>
              </a:lnSpc>
            </a:pPr>
            <a:endParaRPr lang="ja-JP" altLang="ja-JP" sz="1600" u="sng"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・地域のバス事業者（京成バス）が運用者として実施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4" name="グループ化 43"/>
          <p:cNvGrpSpPr/>
          <p:nvPr/>
        </p:nvGrpSpPr>
        <p:grpSpPr>
          <a:xfrm>
            <a:off x="207784" y="3344418"/>
            <a:ext cx="1476000" cy="264602"/>
            <a:chOff x="-1980728" y="4902032"/>
            <a:chExt cx="1476000" cy="264602"/>
          </a:xfrm>
        </p:grpSpPr>
        <p:sp>
          <p:nvSpPr>
            <p:cNvPr id="45" name="角丸四角形 44"/>
            <p:cNvSpPr/>
            <p:nvPr/>
          </p:nvSpPr>
          <p:spPr>
            <a:xfrm>
              <a:off x="-1980728" y="4920194"/>
              <a:ext cx="1476000" cy="2464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タイトル 1"/>
            <p:cNvSpPr txBox="1">
              <a:spLocks/>
            </p:cNvSpPr>
            <p:nvPr/>
          </p:nvSpPr>
          <p:spPr>
            <a:xfrm>
              <a:off x="-1980728" y="4902032"/>
              <a:ext cx="1476000" cy="2341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走行車両概要</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7" name="グループ化 46"/>
          <p:cNvGrpSpPr/>
          <p:nvPr/>
        </p:nvGrpSpPr>
        <p:grpSpPr>
          <a:xfrm>
            <a:off x="175090" y="4355525"/>
            <a:ext cx="1440000" cy="264602"/>
            <a:chOff x="-1530004" y="3284984"/>
            <a:chExt cx="1440000" cy="264602"/>
          </a:xfrm>
        </p:grpSpPr>
        <p:sp>
          <p:nvSpPr>
            <p:cNvPr id="48" name="角丸四角形 47"/>
            <p:cNvSpPr/>
            <p:nvPr/>
          </p:nvSpPr>
          <p:spPr>
            <a:xfrm>
              <a:off x="-1530004" y="3303146"/>
              <a:ext cx="1440000" cy="2464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a:xfrm>
              <a:off x="-1530004" y="3284984"/>
              <a:ext cx="1440000" cy="2341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実証実験概要</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0" name="グループ化 49"/>
          <p:cNvGrpSpPr/>
          <p:nvPr/>
        </p:nvGrpSpPr>
        <p:grpSpPr>
          <a:xfrm>
            <a:off x="215724" y="2341138"/>
            <a:ext cx="1247836" cy="264602"/>
            <a:chOff x="7070912" y="4388534"/>
            <a:chExt cx="1247836" cy="264602"/>
          </a:xfrm>
        </p:grpSpPr>
        <p:sp>
          <p:nvSpPr>
            <p:cNvPr id="57" name="角丸四角形 56"/>
            <p:cNvSpPr/>
            <p:nvPr/>
          </p:nvSpPr>
          <p:spPr>
            <a:xfrm>
              <a:off x="7070912" y="4406696"/>
              <a:ext cx="1247836" cy="2464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タイトル 1"/>
            <p:cNvSpPr txBox="1">
              <a:spLocks/>
            </p:cNvSpPr>
            <p:nvPr/>
          </p:nvSpPr>
          <p:spPr>
            <a:xfrm>
              <a:off x="7108266" y="4388534"/>
              <a:ext cx="1210481" cy="2341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走行経路</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0" name="グループ化 59"/>
          <p:cNvGrpSpPr/>
          <p:nvPr/>
        </p:nvGrpSpPr>
        <p:grpSpPr>
          <a:xfrm>
            <a:off x="215724" y="1580222"/>
            <a:ext cx="1872000" cy="264602"/>
            <a:chOff x="269008" y="1736812"/>
            <a:chExt cx="1872000" cy="264602"/>
          </a:xfrm>
        </p:grpSpPr>
        <p:sp>
          <p:nvSpPr>
            <p:cNvPr id="61" name="角丸四角形 60"/>
            <p:cNvSpPr/>
            <p:nvPr/>
          </p:nvSpPr>
          <p:spPr>
            <a:xfrm>
              <a:off x="269008" y="1754974"/>
              <a:ext cx="1872000" cy="24644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タイトル 1"/>
            <p:cNvSpPr txBox="1">
              <a:spLocks/>
            </p:cNvSpPr>
            <p:nvPr/>
          </p:nvSpPr>
          <p:spPr>
            <a:xfrm>
              <a:off x="269008" y="1736812"/>
              <a:ext cx="1872000" cy="2341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試乗体験実施日時</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6" name="タイトル 1"/>
          <p:cNvSpPr txBox="1">
            <a:spLocks/>
          </p:cNvSpPr>
          <p:nvPr/>
        </p:nvSpPr>
        <p:spPr>
          <a:xfrm>
            <a:off x="83188" y="3429000"/>
            <a:ext cx="5220000" cy="124125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100"/>
              </a:lnSpc>
            </a:pPr>
            <a:endParaRPr lang="ja-JP" altLang="ja-JP" sz="1600" u="sng"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日野 ロングボデーベース　１台</a:t>
            </a:r>
            <a:endParaRPr lang="ja-JP"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6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乗車定員 ：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　 </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最高速度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30㎞/h</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（実証実験中）</a:t>
            </a:r>
            <a:endParaRPr kumimoji="0"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Rectangle 2">
            <a:extLst>
              <a:ext uri="{FF2B5EF4-FFF2-40B4-BE49-F238E27FC236}">
                <a16:creationId xmlns:a16="http://schemas.microsoft.com/office/drawing/2014/main" id="{A3585BA2-CD3D-479F-B9E0-DDED18C088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9" name="正方形/長方形 68">
            <a:extLst>
              <a:ext uri="{FF2B5EF4-FFF2-40B4-BE49-F238E27FC236}">
                <a16:creationId xmlns:a16="http://schemas.microsoft.com/office/drawing/2014/main" id="{7C51451E-FE93-49DF-84B8-735EFC830F71}"/>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タイトル 1">
            <a:extLst>
              <a:ext uri="{FF2B5EF4-FFF2-40B4-BE49-F238E27FC236}">
                <a16:creationId xmlns:a16="http://schemas.microsoft.com/office/drawing/2014/main" id="{B499A100-3AEE-4CBA-882D-C6CB26BD0BD9}"/>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国家戦略特区等を活用した実証など</a:t>
            </a:r>
          </a:p>
        </p:txBody>
      </p:sp>
      <p:grpSp>
        <p:nvGrpSpPr>
          <p:cNvPr id="76" name="グループ化 75">
            <a:extLst>
              <a:ext uri="{FF2B5EF4-FFF2-40B4-BE49-F238E27FC236}">
                <a16:creationId xmlns:a16="http://schemas.microsoft.com/office/drawing/2014/main" id="{10C5EA57-D6B5-4809-B135-23AF91AC392D}"/>
              </a:ext>
            </a:extLst>
          </p:cNvPr>
          <p:cNvGrpSpPr/>
          <p:nvPr/>
        </p:nvGrpSpPr>
        <p:grpSpPr>
          <a:xfrm>
            <a:off x="7056276" y="43993"/>
            <a:ext cx="2016224" cy="499433"/>
            <a:chOff x="7056276" y="43993"/>
            <a:chExt cx="2016224" cy="499433"/>
          </a:xfrm>
        </p:grpSpPr>
        <p:pic>
          <p:nvPicPr>
            <p:cNvPr id="77" name="図 76">
              <a:extLst>
                <a:ext uri="{FF2B5EF4-FFF2-40B4-BE49-F238E27FC236}">
                  <a16:creationId xmlns:a16="http://schemas.microsoft.com/office/drawing/2014/main" id="{C712C17F-E0FF-4CC0-B2E8-AB22E2104063}"/>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78" name="図 77">
              <a:extLst>
                <a:ext uri="{FF2B5EF4-FFF2-40B4-BE49-F238E27FC236}">
                  <a16:creationId xmlns:a16="http://schemas.microsoft.com/office/drawing/2014/main" id="{51A05452-14A4-4417-83DF-6D3E5CBE7E9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79" name="図 78">
              <a:extLst>
                <a:ext uri="{FF2B5EF4-FFF2-40B4-BE49-F238E27FC236}">
                  <a16:creationId xmlns:a16="http://schemas.microsoft.com/office/drawing/2014/main" id="{2346BE71-6F7F-44DE-840E-73CA9FE09C79}"/>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80" name="図 79">
              <a:extLst>
                <a:ext uri="{FF2B5EF4-FFF2-40B4-BE49-F238E27FC236}">
                  <a16:creationId xmlns:a16="http://schemas.microsoft.com/office/drawing/2014/main" id="{AFC32AD0-CD46-49B3-8189-014D9DB0352C}"/>
                </a:ext>
              </a:extLst>
            </p:cNvPr>
            <p:cNvPicPr>
              <a:picLocks noChangeAspect="1"/>
            </p:cNvPicPr>
            <p:nvPr/>
          </p:nvPicPr>
          <p:blipFill>
            <a:blip r:embed="rId5"/>
            <a:stretch>
              <a:fillRect/>
            </a:stretch>
          </p:blipFill>
          <p:spPr>
            <a:xfrm>
              <a:off x="8496436" y="43993"/>
              <a:ext cx="576064" cy="499433"/>
            </a:xfrm>
            <a:prstGeom prst="rect">
              <a:avLst/>
            </a:prstGeom>
          </p:spPr>
        </p:pic>
      </p:grpSp>
      <p:pic>
        <p:nvPicPr>
          <p:cNvPr id="54" name="図 53">
            <a:extLst>
              <a:ext uri="{FF2B5EF4-FFF2-40B4-BE49-F238E27FC236}">
                <a16:creationId xmlns:a16="http://schemas.microsoft.com/office/drawing/2014/main" id="{7BD10765-639A-4F49-B822-09FDBCAC58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90" t="4000" r="-1" b="7720"/>
          <a:stretch/>
        </p:blipFill>
        <p:spPr>
          <a:xfrm>
            <a:off x="4741219" y="3663824"/>
            <a:ext cx="4212000" cy="2679822"/>
          </a:xfrm>
          <a:prstGeom prst="rect">
            <a:avLst/>
          </a:prstGeom>
        </p:spPr>
      </p:pic>
      <p:pic>
        <p:nvPicPr>
          <p:cNvPr id="55" name="図 54">
            <a:extLst>
              <a:ext uri="{FF2B5EF4-FFF2-40B4-BE49-F238E27FC236}">
                <a16:creationId xmlns:a16="http://schemas.microsoft.com/office/drawing/2014/main" id="{6D667451-0FD7-48C2-B04A-229DAA062DC8}"/>
              </a:ext>
            </a:extLst>
          </p:cNvPr>
          <p:cNvPicPr>
            <a:picLocks noChangeAspect="1"/>
          </p:cNvPicPr>
          <p:nvPr/>
        </p:nvPicPr>
        <p:blipFill rotWithShape="1">
          <a:blip r:embed="rId7"/>
          <a:srcRect l="60438" t="41944" r="33445" b="50789"/>
          <a:stretch/>
        </p:blipFill>
        <p:spPr>
          <a:xfrm>
            <a:off x="2438336" y="5113094"/>
            <a:ext cx="1130730" cy="792000"/>
          </a:xfrm>
          <a:prstGeom prst="rect">
            <a:avLst/>
          </a:prstGeom>
        </p:spPr>
      </p:pic>
      <p:pic>
        <p:nvPicPr>
          <p:cNvPr id="56" name="図 55">
            <a:extLst>
              <a:ext uri="{FF2B5EF4-FFF2-40B4-BE49-F238E27FC236}">
                <a16:creationId xmlns:a16="http://schemas.microsoft.com/office/drawing/2014/main" id="{842DDA40-2E65-46EB-85BD-1BBA6607B481}"/>
              </a:ext>
            </a:extLst>
          </p:cNvPr>
          <p:cNvPicPr>
            <a:picLocks noChangeAspect="1"/>
          </p:cNvPicPr>
          <p:nvPr/>
        </p:nvPicPr>
        <p:blipFill rotWithShape="1">
          <a:blip r:embed="rId8"/>
          <a:srcRect l="6666" t="64464" r="76667" b="19313"/>
          <a:stretch/>
        </p:blipFill>
        <p:spPr>
          <a:xfrm>
            <a:off x="677433" y="6058672"/>
            <a:ext cx="1110358" cy="576000"/>
          </a:xfrm>
          <a:prstGeom prst="rect">
            <a:avLst/>
          </a:prstGeom>
        </p:spPr>
      </p:pic>
      <p:pic>
        <p:nvPicPr>
          <p:cNvPr id="81" name="図 80">
            <a:extLst>
              <a:ext uri="{FF2B5EF4-FFF2-40B4-BE49-F238E27FC236}">
                <a16:creationId xmlns:a16="http://schemas.microsoft.com/office/drawing/2014/main" id="{70366103-1C8A-4B7F-AFF5-CA2521EC463C}"/>
              </a:ext>
            </a:extLst>
          </p:cNvPr>
          <p:cNvPicPr>
            <a:picLocks noChangeAspect="1"/>
          </p:cNvPicPr>
          <p:nvPr/>
        </p:nvPicPr>
        <p:blipFill rotWithShape="1">
          <a:blip r:embed="rId7"/>
          <a:srcRect l="52756" t="41944" r="40607" b="50789"/>
          <a:stretch/>
        </p:blipFill>
        <p:spPr>
          <a:xfrm>
            <a:off x="528703" y="5103794"/>
            <a:ext cx="1338479" cy="864000"/>
          </a:xfrm>
          <a:prstGeom prst="rect">
            <a:avLst/>
          </a:prstGeom>
        </p:spPr>
      </p:pic>
      <p:pic>
        <p:nvPicPr>
          <p:cNvPr id="82" name="図 81">
            <a:extLst>
              <a:ext uri="{FF2B5EF4-FFF2-40B4-BE49-F238E27FC236}">
                <a16:creationId xmlns:a16="http://schemas.microsoft.com/office/drawing/2014/main" id="{093B66AA-0B5E-4592-B986-269D88981930}"/>
              </a:ext>
            </a:extLst>
          </p:cNvPr>
          <p:cNvPicPr>
            <a:picLocks noChangeAspect="1"/>
          </p:cNvPicPr>
          <p:nvPr/>
        </p:nvPicPr>
        <p:blipFill rotWithShape="1">
          <a:blip r:embed="rId7"/>
          <a:srcRect l="67508" t="41944" r="26375" b="50789"/>
          <a:stretch/>
        </p:blipFill>
        <p:spPr>
          <a:xfrm>
            <a:off x="2453769" y="5967901"/>
            <a:ext cx="1182127" cy="828000"/>
          </a:xfrm>
          <a:prstGeom prst="rect">
            <a:avLst/>
          </a:prstGeom>
        </p:spPr>
      </p:pic>
      <p:sp>
        <p:nvSpPr>
          <p:cNvPr id="83" name="乗算記号 82">
            <a:extLst>
              <a:ext uri="{FF2B5EF4-FFF2-40B4-BE49-F238E27FC236}">
                <a16:creationId xmlns:a16="http://schemas.microsoft.com/office/drawing/2014/main" id="{88F964D4-F7A1-43F8-BF28-8A10C365D573}"/>
              </a:ext>
            </a:extLst>
          </p:cNvPr>
          <p:cNvSpPr/>
          <p:nvPr/>
        </p:nvSpPr>
        <p:spPr>
          <a:xfrm>
            <a:off x="1997155" y="5784618"/>
            <a:ext cx="218638" cy="218638"/>
          </a:xfrm>
          <a:prstGeom prst="mathMultiply">
            <a:avLst>
              <a:gd name="adj1" fmla="val 169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76"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C8D27285-32D8-4283-80EB-CE2EF2308022}"/>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Lst>
          </a:blip>
          <a:srcRect l="28122" t="19300" r="24407" b="33521"/>
          <a:stretch/>
        </p:blipFill>
        <p:spPr>
          <a:xfrm>
            <a:off x="4732233" y="1487089"/>
            <a:ext cx="4212000" cy="2081956"/>
          </a:xfrm>
          <a:prstGeom prst="rect">
            <a:avLst/>
          </a:prstGeom>
        </p:spPr>
      </p:pic>
      <p:grpSp>
        <p:nvGrpSpPr>
          <p:cNvPr id="43" name="グループ化 42">
            <a:extLst>
              <a:ext uri="{FF2B5EF4-FFF2-40B4-BE49-F238E27FC236}">
                <a16:creationId xmlns:a16="http://schemas.microsoft.com/office/drawing/2014/main" id="{A5FD4E8D-042C-400C-B1EF-D7026E5F7100}"/>
              </a:ext>
            </a:extLst>
          </p:cNvPr>
          <p:cNvGrpSpPr/>
          <p:nvPr/>
        </p:nvGrpSpPr>
        <p:grpSpPr>
          <a:xfrm>
            <a:off x="175090" y="679463"/>
            <a:ext cx="8670912" cy="468221"/>
            <a:chOff x="155888" y="641896"/>
            <a:chExt cx="8670912" cy="468221"/>
          </a:xfrm>
        </p:grpSpPr>
        <p:sp>
          <p:nvSpPr>
            <p:cNvPr id="53" name="タイトル 1">
              <a:extLst>
                <a:ext uri="{FF2B5EF4-FFF2-40B4-BE49-F238E27FC236}">
                  <a16:creationId xmlns:a16="http://schemas.microsoft.com/office/drawing/2014/main" id="{9E12725F-B18E-4DE1-81D7-EC08D4C18365}"/>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自動運転モビリティ（自動運転バスの公道実証実験）</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0" name="図 69">
              <a:extLst>
                <a:ext uri="{FF2B5EF4-FFF2-40B4-BE49-F238E27FC236}">
                  <a16:creationId xmlns:a16="http://schemas.microsoft.com/office/drawing/2014/main" id="{CA6638B5-76F1-4A5F-ABBE-46A917EAE2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71" name="直線コネクタ 70">
              <a:extLst>
                <a:ext uri="{FF2B5EF4-FFF2-40B4-BE49-F238E27FC236}">
                  <a16:creationId xmlns:a16="http://schemas.microsoft.com/office/drawing/2014/main" id="{D41C5428-0D58-4B0D-B94D-D2317BE68F7E}"/>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2" name="スライド番号プレースホルダー 4">
            <a:extLst>
              <a:ext uri="{FF2B5EF4-FFF2-40B4-BE49-F238E27FC236}">
                <a16:creationId xmlns:a16="http://schemas.microsoft.com/office/drawing/2014/main" id="{F4B575D4-7782-4A05-8D39-48DD9CB6AA83}"/>
              </a:ext>
            </a:extLst>
          </p:cNvPr>
          <p:cNvSpPr txBox="1">
            <a:spLocks/>
          </p:cNvSpPr>
          <p:nvPr/>
        </p:nvSpPr>
        <p:spPr>
          <a:xfrm>
            <a:off x="8341933" y="6381901"/>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14</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918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DBCCEC5F-ADF1-417E-BA7C-FCAA82DF4E48}"/>
              </a:ext>
            </a:extLst>
          </p:cNvPr>
          <p:cNvSpPr/>
          <p:nvPr/>
        </p:nvSpPr>
        <p:spPr>
          <a:xfrm>
            <a:off x="533368" y="5398253"/>
            <a:ext cx="5262211" cy="1308745"/>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D006F9FA-BADB-4612-9635-F9FB933A83B3}"/>
              </a:ext>
            </a:extLst>
          </p:cNvPr>
          <p:cNvSpPr/>
          <p:nvPr/>
        </p:nvSpPr>
        <p:spPr>
          <a:xfrm>
            <a:off x="320842" y="1176180"/>
            <a:ext cx="8590025" cy="1408170"/>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 2"/>
          <p:cNvSpPr txBox="1">
            <a:spLocks/>
          </p:cNvSpPr>
          <p:nvPr/>
        </p:nvSpPr>
        <p:spPr>
          <a:xfrm>
            <a:off x="533368" y="2685642"/>
            <a:ext cx="5209814" cy="2611319"/>
          </a:xfrm>
          <a:prstGeom prst="rect">
            <a:avLst/>
          </a:prstGeom>
          <a:solidFill>
            <a:srgbClr val="FFFF99"/>
          </a:solidFill>
          <a:ln>
            <a:solidFill>
              <a:schemeClr val="tx2"/>
            </a:solidFill>
            <a:prstDash val="dash"/>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a:lnSpc>
                <a:spcPts val="1400"/>
              </a:lnSpc>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実証期間</a:t>
            </a:r>
            <a:r>
              <a:rPr lang="en-US" altLang="ja-JP" sz="1600" b="0" dirty="0">
                <a:latin typeface="Meiryo UI" panose="020B0604030504040204" pitchFamily="50" charset="-128"/>
                <a:ea typeface="Meiryo UI" panose="020B0604030504040204" pitchFamily="50" charset="-128"/>
              </a:rPr>
              <a:t>】</a:t>
            </a:r>
          </a:p>
          <a:p>
            <a:pPr>
              <a:lnSpc>
                <a:spcPts val="1400"/>
              </a:lnSpc>
            </a:pPr>
            <a:r>
              <a:rPr lang="ja-JP" altLang="en-US" sz="1600" b="0" dirty="0">
                <a:latin typeface="Meiryo UI" panose="020B0604030504040204" pitchFamily="50" charset="-128"/>
                <a:ea typeface="Meiryo UI" panose="020B0604030504040204" pitchFamily="50" charset="-128"/>
              </a:rPr>
              <a:t>　平成３０年１０月１９日～令和元年７月３１日</a:t>
            </a:r>
            <a:endParaRPr lang="en-US" altLang="ja-JP" sz="1600" b="0" dirty="0">
              <a:latin typeface="Meiryo UI" panose="020B0604030504040204" pitchFamily="50" charset="-128"/>
              <a:ea typeface="Meiryo UI" panose="020B0604030504040204" pitchFamily="50" charset="-128"/>
            </a:endParaRPr>
          </a:p>
          <a:p>
            <a:pPr>
              <a:lnSpc>
                <a:spcPts val="1400"/>
              </a:lnSpc>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実証場所</a:t>
            </a:r>
            <a:r>
              <a:rPr lang="en-US" altLang="ja-JP" sz="1600" b="0" dirty="0">
                <a:latin typeface="Meiryo UI" panose="020B0604030504040204" pitchFamily="50" charset="-128"/>
                <a:ea typeface="Meiryo UI" panose="020B0604030504040204" pitchFamily="50" charset="-128"/>
              </a:rPr>
              <a:t>】</a:t>
            </a:r>
          </a:p>
          <a:p>
            <a:pPr>
              <a:lnSpc>
                <a:spcPts val="1400"/>
              </a:lnSpc>
            </a:pPr>
            <a:r>
              <a:rPr lang="ja-JP" altLang="en-US" sz="1600" b="0" dirty="0">
                <a:latin typeface="Meiryo UI" panose="020B0604030504040204" pitchFamily="50" charset="-128"/>
                <a:ea typeface="Meiryo UI" panose="020B0604030504040204" pitchFamily="50" charset="-128"/>
              </a:rPr>
              <a:t>　千葉市農政センター</a:t>
            </a:r>
            <a:endParaRPr lang="en-US" altLang="ja-JP" sz="1600" b="0" dirty="0">
              <a:latin typeface="Meiryo UI" panose="020B0604030504040204" pitchFamily="50" charset="-128"/>
              <a:ea typeface="Meiryo UI" panose="020B0604030504040204" pitchFamily="50" charset="-128"/>
            </a:endParaRPr>
          </a:p>
          <a:p>
            <a:pPr>
              <a:lnSpc>
                <a:spcPts val="1400"/>
              </a:lnSpc>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実証内容</a:t>
            </a:r>
            <a:r>
              <a:rPr lang="en-US" altLang="ja-JP" sz="1600" b="0" dirty="0">
                <a:latin typeface="Meiryo UI" panose="020B0604030504040204" pitchFamily="50" charset="-128"/>
                <a:ea typeface="Meiryo UI" panose="020B0604030504040204" pitchFamily="50" charset="-128"/>
              </a:rPr>
              <a:t>】</a:t>
            </a:r>
          </a:p>
          <a:p>
            <a:pPr>
              <a:lnSpc>
                <a:spcPts val="1400"/>
              </a:lnSpc>
            </a:pPr>
            <a:r>
              <a:rPr lang="ja-JP" altLang="en-US" sz="1600" b="0" dirty="0">
                <a:latin typeface="Meiryo UI" panose="020B0604030504040204" pitchFamily="50" charset="-128"/>
                <a:ea typeface="Meiryo UI" panose="020B0604030504040204" pitchFamily="50" charset="-128"/>
              </a:rPr>
              <a:t>　・測定データ（温湿度・日射量・地温等）の蓄積・分析</a:t>
            </a:r>
            <a:endParaRPr lang="en-US" altLang="ja-JP" sz="1600" b="0" dirty="0">
              <a:latin typeface="Meiryo UI" panose="020B0604030504040204" pitchFamily="50" charset="-128"/>
              <a:ea typeface="Meiryo UI" panose="020B0604030504040204" pitchFamily="50" charset="-128"/>
            </a:endParaRPr>
          </a:p>
          <a:p>
            <a:pPr>
              <a:lnSpc>
                <a:spcPts val="1400"/>
              </a:lnSpc>
            </a:pPr>
            <a:r>
              <a:rPr lang="ja-JP" altLang="en-US" sz="1600" b="0" dirty="0">
                <a:latin typeface="Meiryo UI" panose="020B0604030504040204" pitchFamily="50" charset="-128"/>
                <a:ea typeface="Meiryo UI" panose="020B0604030504040204" pitchFamily="50" charset="-128"/>
              </a:rPr>
              <a:t>　・分析結果（収穫適期や病害虫発生環境リスク）の</a:t>
            </a:r>
            <a:endParaRPr lang="en-US" altLang="ja-JP" sz="1600" b="0" dirty="0">
              <a:latin typeface="Meiryo UI" panose="020B0604030504040204" pitchFamily="50" charset="-128"/>
              <a:ea typeface="Meiryo UI" panose="020B0604030504040204" pitchFamily="50" charset="-128"/>
            </a:endParaRPr>
          </a:p>
          <a:p>
            <a:pPr>
              <a:lnSpc>
                <a:spcPts val="1400"/>
              </a:lnSpc>
            </a:pPr>
            <a:r>
              <a:rPr lang="ja-JP" altLang="en-US" sz="1600" b="0" dirty="0">
                <a:latin typeface="Meiryo UI" panose="020B0604030504040204" pitchFamily="50" charset="-128"/>
                <a:ea typeface="Meiryo UI" panose="020B0604030504040204" pitchFamily="50" charset="-128"/>
              </a:rPr>
              <a:t>　　市や市内生産者への通知（スマートフォンや</a:t>
            </a:r>
            <a:r>
              <a:rPr lang="en-US" altLang="ja-JP" sz="1600" b="0" dirty="0">
                <a:latin typeface="Meiryo UI" panose="020B0604030504040204" pitchFamily="50" charset="-128"/>
                <a:ea typeface="Meiryo UI" panose="020B0604030504040204" pitchFamily="50" charset="-128"/>
              </a:rPr>
              <a:t>PC</a:t>
            </a:r>
            <a:r>
              <a:rPr lang="ja-JP" altLang="en-US" sz="1600" b="0" dirty="0">
                <a:latin typeface="Meiryo UI" panose="020B0604030504040204" pitchFamily="50" charset="-128"/>
                <a:ea typeface="Meiryo UI" panose="020B0604030504040204" pitchFamily="50" charset="-128"/>
              </a:rPr>
              <a:t>等）</a:t>
            </a:r>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スマート農業の実証</a:t>
            </a:r>
          </a:p>
        </p:txBody>
      </p:sp>
      <p:grpSp>
        <p:nvGrpSpPr>
          <p:cNvPr id="14" name="グループ化 13">
            <a:extLst>
              <a:ext uri="{FF2B5EF4-FFF2-40B4-BE49-F238E27FC236}">
                <a16:creationId xmlns:a16="http://schemas.microsoft.com/office/drawing/2014/main" id="{0AB9FEF1-3711-49F9-AF78-B31426BCFF9B}"/>
              </a:ext>
            </a:extLst>
          </p:cNvPr>
          <p:cNvGrpSpPr/>
          <p:nvPr/>
        </p:nvGrpSpPr>
        <p:grpSpPr>
          <a:xfrm>
            <a:off x="214889" y="706937"/>
            <a:ext cx="8670912" cy="468221"/>
            <a:chOff x="155888" y="641896"/>
            <a:chExt cx="8670912" cy="468221"/>
          </a:xfrm>
        </p:grpSpPr>
        <p:sp>
          <p:nvSpPr>
            <p:cNvPr id="15" name="タイトル 1">
              <a:extLst>
                <a:ext uri="{FF2B5EF4-FFF2-40B4-BE49-F238E27FC236}">
                  <a16:creationId xmlns:a16="http://schemas.microsoft.com/office/drawing/2014/main" id="{5143B389-EBE7-4DC6-B80D-746654D2C0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栽培環境測定システムの実証</a:t>
              </a:r>
              <a:endParaRPr lang="zh-TW"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4A53B7D-5792-4267-952B-20E46F3E7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7" name="直線コネクタ 16">
              <a:extLst>
                <a:ext uri="{FF2B5EF4-FFF2-40B4-BE49-F238E27FC236}">
                  <a16:creationId xmlns:a16="http://schemas.microsoft.com/office/drawing/2014/main" id="{88264FE2-2E56-41A1-9C78-D9014CC0E0F1}"/>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4"/>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337785" y="636749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15</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0" name="テキスト ボックス 78">
            <a:extLst>
              <a:ext uri="{FF2B5EF4-FFF2-40B4-BE49-F238E27FC236}">
                <a16:creationId xmlns:a16="http://schemas.microsoft.com/office/drawing/2014/main" id="{7ED399AA-78BA-4DE1-A7DB-D1A8D62760A7}"/>
              </a:ext>
            </a:extLst>
          </p:cNvPr>
          <p:cNvSpPr txBox="1">
            <a:spLocks noChangeArrowheads="1"/>
          </p:cNvSpPr>
          <p:nvPr/>
        </p:nvSpPr>
        <p:spPr bwMode="auto">
          <a:xfrm>
            <a:off x="372839" y="1225802"/>
            <a:ext cx="8590024" cy="129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508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者の高齢化や後継者不足による担い手不足や、農作業における省力化、新規就農者への栽培技術力の継承等の課題の一環として、ＩＣＴを活用した栽培環境測定システム「ｅ－ｋａｋａｓｈｉ」の実証を実施。栽培データや栽培環境管理のノウハウを生産者へ提供し、生産性の向上や省力化を図る。</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E0C80FEA-4898-492C-BCC2-EFEC329D29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570" y="2410725"/>
            <a:ext cx="1669851" cy="1017923"/>
          </a:xfrm>
          <a:prstGeom prst="rect">
            <a:avLst/>
          </a:prstGeom>
        </p:spPr>
      </p:pic>
      <p:pic>
        <p:nvPicPr>
          <p:cNvPr id="5" name="図 4">
            <a:extLst>
              <a:ext uri="{FF2B5EF4-FFF2-40B4-BE49-F238E27FC236}">
                <a16:creationId xmlns:a16="http://schemas.microsoft.com/office/drawing/2014/main" id="{9B6AFCA7-256B-449E-B784-2B9CDEED7B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566" y="4031487"/>
            <a:ext cx="2676899" cy="2210108"/>
          </a:xfrm>
          <a:prstGeom prst="rect">
            <a:avLst/>
          </a:prstGeom>
          <a:ln w="6350">
            <a:solidFill>
              <a:schemeClr val="tx1"/>
            </a:solidFill>
          </a:ln>
        </p:spPr>
      </p:pic>
      <p:sp>
        <p:nvSpPr>
          <p:cNvPr id="57" name="タイトル 1">
            <a:extLst>
              <a:ext uri="{FF2B5EF4-FFF2-40B4-BE49-F238E27FC236}">
                <a16:creationId xmlns:a16="http://schemas.microsoft.com/office/drawing/2014/main" id="{F5B7BA38-BDC5-4908-AA3C-64C0425E520C}"/>
              </a:ext>
            </a:extLst>
          </p:cNvPr>
          <p:cNvSpPr txBox="1">
            <a:spLocks/>
          </p:cNvSpPr>
          <p:nvPr/>
        </p:nvSpPr>
        <p:spPr>
          <a:xfrm>
            <a:off x="6152949" y="3420741"/>
            <a:ext cx="2698314" cy="516028"/>
          </a:xfrm>
          <a:prstGeom prst="rect">
            <a:avLst/>
          </a:prstGeom>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6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kakashi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のハードウェア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a:t>
            </a:r>
            <a:r>
              <a:rPr lang="en-US" altLang="ja-JP" sz="1100" dirty="0" err="1">
                <a:latin typeface="Meiryo UI" panose="020B0604030504040204" pitchFamily="50" charset="-128"/>
                <a:ea typeface="Meiryo UI" panose="020B0604030504040204" pitchFamily="50" charset="-128"/>
                <a:cs typeface="Meiryo UI" panose="020B0604030504040204" pitchFamily="50" charset="-128"/>
              </a:rPr>
              <a:t>kakashi</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製品カタログ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タイトル 1">
            <a:extLst>
              <a:ext uri="{FF2B5EF4-FFF2-40B4-BE49-F238E27FC236}">
                <a16:creationId xmlns:a16="http://schemas.microsoft.com/office/drawing/2014/main" id="{1FB7A38E-AE32-4241-A2F1-31337566EFDE}"/>
              </a:ext>
            </a:extLst>
          </p:cNvPr>
          <p:cNvSpPr txBox="1">
            <a:spLocks/>
          </p:cNvSpPr>
          <p:nvPr/>
        </p:nvSpPr>
        <p:spPr>
          <a:xfrm>
            <a:off x="6040655" y="6234525"/>
            <a:ext cx="2698314" cy="516028"/>
          </a:xfrm>
          <a:prstGeom prst="rect">
            <a:avLst/>
          </a:prstGeom>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収集したデータを可視化表示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a:t>
            </a:r>
            <a:r>
              <a:rPr lang="en-US" altLang="ja-JP" sz="1100" dirty="0" err="1">
                <a:latin typeface="Meiryo UI" panose="020B0604030504040204" pitchFamily="50" charset="-128"/>
                <a:ea typeface="Meiryo UI" panose="020B0604030504040204" pitchFamily="50" charset="-128"/>
                <a:cs typeface="Meiryo UI" panose="020B0604030504040204" pitchFamily="50" charset="-128"/>
              </a:rPr>
              <a:t>kakashi</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製品カタログ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51A4BF46-E893-4670-8BA4-D87DA2707409}"/>
              </a:ext>
            </a:extLst>
          </p:cNvPr>
          <p:cNvSpPr txBox="1"/>
          <p:nvPr/>
        </p:nvSpPr>
        <p:spPr>
          <a:xfrm>
            <a:off x="906598" y="5289025"/>
            <a:ext cx="4888981" cy="1541923"/>
          </a:xfrm>
          <a:prstGeom prst="rect">
            <a:avLst/>
          </a:prstGeom>
          <a:noFill/>
        </p:spPr>
        <p:txBody>
          <a:bodyPr wrap="square" rtlCol="0" anchor="ctr" anchorCtr="0">
            <a:noAutofit/>
          </a:bodyPr>
          <a:lstStyle/>
          <a:p>
            <a:pPr fontAlgn="base">
              <a:lnSpc>
                <a:spcPts val="1800"/>
              </a:lnSpc>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他にも、平成３０年１月にＮＴＴ東日本（株）と締結した協定に基づき、光回線を利用した「ｅ－センシング </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For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アグリ」を活用し、イチゴ栽培温室で温度、湿度ほか２項目のデータを自動収集する実証実験を実施。</a:t>
            </a:r>
          </a:p>
        </p:txBody>
      </p:sp>
      <p:pic>
        <p:nvPicPr>
          <p:cNvPr id="9" name="図 8">
            <a:extLst>
              <a:ext uri="{FF2B5EF4-FFF2-40B4-BE49-F238E27FC236}">
                <a16:creationId xmlns:a16="http://schemas.microsoft.com/office/drawing/2014/main" id="{CD089F27-725D-457A-9B4C-C6FEE219F267}"/>
              </a:ext>
            </a:extLst>
          </p:cNvPr>
          <p:cNvPicPr>
            <a:picLocks noChangeAspect="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600365" y="5818211"/>
            <a:ext cx="306233" cy="457308"/>
          </a:xfrm>
          <a:prstGeom prst="rect">
            <a:avLst/>
          </a:prstGeom>
          <a:ln>
            <a:solidFill>
              <a:srgbClr val="FFFEFF"/>
            </a:solidFill>
          </a:ln>
        </p:spPr>
      </p:pic>
    </p:spTree>
    <p:extLst>
      <p:ext uri="{BB962C8B-B14F-4D97-AF65-F5344CB8AC3E}">
        <p14:creationId xmlns:p14="http://schemas.microsoft.com/office/powerpoint/2010/main" val="22333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楕円 57">
            <a:extLst>
              <a:ext uri="{FF2B5EF4-FFF2-40B4-BE49-F238E27FC236}">
                <a16:creationId xmlns:a16="http://schemas.microsoft.com/office/drawing/2014/main" id="{D006F9FA-BADB-4612-9635-F9FB933A83B3}"/>
              </a:ext>
            </a:extLst>
          </p:cNvPr>
          <p:cNvSpPr/>
          <p:nvPr/>
        </p:nvSpPr>
        <p:spPr>
          <a:xfrm>
            <a:off x="320842" y="1176180"/>
            <a:ext cx="8590025" cy="1178980"/>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 2"/>
          <p:cNvSpPr txBox="1">
            <a:spLocks/>
          </p:cNvSpPr>
          <p:nvPr/>
        </p:nvSpPr>
        <p:spPr>
          <a:xfrm>
            <a:off x="374128" y="2455787"/>
            <a:ext cx="5209814" cy="2517669"/>
          </a:xfrm>
          <a:prstGeom prst="rect">
            <a:avLst/>
          </a:prstGeom>
          <a:solidFill>
            <a:srgbClr val="FFFF99"/>
          </a:solidFill>
          <a:ln>
            <a:solidFill>
              <a:schemeClr val="tx2"/>
            </a:solidFill>
            <a:prstDash val="dash"/>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a:lnSpc>
                <a:spcPts val="1400"/>
              </a:lnSpc>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実施日</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　令和２年５月１７日（日）</a:t>
            </a:r>
            <a:endParaRPr lang="en-US" altLang="ja-JP" sz="1600" b="0" dirty="0">
              <a:latin typeface="Meiryo UI" panose="020B0604030504040204" pitchFamily="50" charset="-128"/>
              <a:ea typeface="Meiryo UI" panose="020B0604030504040204" pitchFamily="50" charset="-128"/>
            </a:endParaRPr>
          </a:p>
          <a:p>
            <a:pPr>
              <a:lnSpc>
                <a:spcPts val="1400"/>
              </a:lnSpc>
              <a:spcBef>
                <a:spcPts val="600"/>
              </a:spcBef>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実証場所</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千葉市動物公園　草原ゾーン </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１周約</a:t>
            </a:r>
            <a:r>
              <a:rPr lang="en-US" altLang="ja-JP" sz="1600" b="0" dirty="0">
                <a:latin typeface="Meiryo UI" panose="020B0604030504040204" pitchFamily="50" charset="-128"/>
                <a:ea typeface="Meiryo UI" panose="020B0604030504040204" pitchFamily="50" charset="-128"/>
              </a:rPr>
              <a:t>350m)</a:t>
            </a:r>
          </a:p>
          <a:p>
            <a:pPr>
              <a:lnSpc>
                <a:spcPts val="1400"/>
              </a:lnSpc>
              <a:spcBef>
                <a:spcPts val="600"/>
              </a:spcBef>
              <a:spcAft>
                <a:spcPts val="0"/>
              </a:spcAft>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実証内容</a:t>
            </a:r>
            <a:r>
              <a:rPr lang="en-US" altLang="ja-JP" sz="1600" b="0" dirty="0">
                <a:latin typeface="Meiryo UI" panose="020B0604030504040204" pitchFamily="50" charset="-128"/>
                <a:ea typeface="Meiryo UI" panose="020B0604030504040204" pitchFamily="50" charset="-128"/>
              </a:rPr>
              <a:t>】</a:t>
            </a:r>
          </a:p>
          <a:p>
            <a:pPr>
              <a:lnSpc>
                <a:spcPts val="2000"/>
              </a:lnSpc>
              <a:spcAft>
                <a:spcPts val="0"/>
              </a:spcAft>
            </a:pPr>
            <a:r>
              <a:rPr lang="ja-JP" altLang="en-US" sz="1600" b="0" dirty="0">
                <a:latin typeface="Meiryo UI" panose="020B0604030504040204" pitchFamily="50" charset="-128"/>
                <a:ea typeface="Meiryo UI" panose="020B0604030504040204" pitchFamily="50" charset="-128"/>
              </a:rPr>
              <a:t>　・自動運転ロボ「</a:t>
            </a:r>
            <a:r>
              <a:rPr lang="en-US" altLang="ja-JP" sz="1600" b="0" dirty="0" err="1">
                <a:latin typeface="Meiryo UI" panose="020B0604030504040204" pitchFamily="50" charset="-128"/>
                <a:ea typeface="Meiryo UI" panose="020B0604030504040204" pitchFamily="50" charset="-128"/>
              </a:rPr>
              <a:t>RakuRo</a:t>
            </a:r>
            <a:r>
              <a:rPr lang="ja-JP" altLang="en-US" sz="1600" b="0" dirty="0">
                <a:latin typeface="Meiryo UI" panose="020B0604030504040204" pitchFamily="50" charset="-128"/>
                <a:ea typeface="Meiryo UI" panose="020B0604030504040204" pitchFamily="50" charset="-128"/>
              </a:rPr>
              <a:t>（ラクロ）」の自動走行による</a:t>
            </a:r>
            <a:endParaRPr lang="en-US" altLang="ja-JP" sz="1600" b="0" dirty="0">
              <a:latin typeface="Meiryo UI" panose="020B0604030504040204" pitchFamily="50" charset="-128"/>
              <a:ea typeface="Meiryo UI" panose="020B0604030504040204" pitchFamily="50" charset="-128"/>
            </a:endParaRPr>
          </a:p>
          <a:p>
            <a:pPr>
              <a:lnSpc>
                <a:spcPts val="2000"/>
              </a:lnSpc>
              <a:spcBef>
                <a:spcPts val="0"/>
              </a:spcBef>
            </a:pPr>
            <a:r>
              <a:rPr lang="ja-JP" altLang="en-US" sz="1600" b="0" dirty="0">
                <a:latin typeface="Meiryo UI" panose="020B0604030504040204" pitchFamily="50" charset="-128"/>
                <a:ea typeface="Meiryo UI" panose="020B0604030504040204" pitchFamily="50" charset="-128"/>
              </a:rPr>
              <a:t>　　リアルタイム映像と動物ガイドをライブ配信。</a:t>
            </a:r>
            <a:endParaRPr lang="en-US" altLang="ja-JP" sz="1600" b="0" dirty="0">
              <a:latin typeface="Meiryo UI" panose="020B0604030504040204" pitchFamily="50" charset="-128"/>
              <a:ea typeface="Meiryo UI" panose="020B0604030504040204" pitchFamily="50" charset="-128"/>
            </a:endParaRPr>
          </a:p>
          <a:p>
            <a:pPr>
              <a:lnSpc>
                <a:spcPts val="1400"/>
              </a:lnSpc>
            </a:pPr>
            <a:r>
              <a:rPr lang="ja-JP" altLang="en-US" sz="1600" b="0" dirty="0">
                <a:latin typeface="Meiryo UI" panose="020B0604030504040204" pitchFamily="50" charset="-128"/>
                <a:ea typeface="Meiryo UI" panose="020B0604030504040204" pitchFamily="50" charset="-128"/>
              </a:rPr>
              <a:t>　・「</a:t>
            </a:r>
            <a:r>
              <a:rPr lang="en-US" altLang="ja-JP" sz="1600" b="0" dirty="0" err="1">
                <a:latin typeface="Meiryo UI" panose="020B0604030504040204" pitchFamily="50" charset="-128"/>
                <a:ea typeface="Meiryo UI" panose="020B0604030504040204" pitchFamily="50" charset="-128"/>
              </a:rPr>
              <a:t>RakuRo</a:t>
            </a:r>
            <a:r>
              <a:rPr lang="ja-JP" altLang="en-US" sz="1600" b="0" dirty="0">
                <a:latin typeface="Meiryo UI" panose="020B0604030504040204" pitchFamily="50" charset="-128"/>
                <a:ea typeface="Meiryo UI" panose="020B0604030504040204" pitchFamily="50" charset="-128"/>
              </a:rPr>
              <a:t>（ラクロ）」の遠隔操縦（体験時間：１分）</a:t>
            </a:r>
            <a:endParaRPr lang="en-US" altLang="ja-JP" sz="1600" b="0" dirty="0">
              <a:latin typeface="Meiryo UI" panose="020B0604030504040204" pitchFamily="50" charset="-128"/>
              <a:ea typeface="Meiryo UI" panose="020B0604030504040204" pitchFamily="50" charset="-128"/>
            </a:endParaRPr>
          </a:p>
          <a:p>
            <a:pPr>
              <a:lnSpc>
                <a:spcPts val="1400"/>
              </a:lnSpc>
              <a:spcBef>
                <a:spcPts val="600"/>
              </a:spcBef>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実施主体</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（株）</a:t>
            </a:r>
            <a:r>
              <a:rPr lang="en-US" altLang="ja-JP" sz="1600" b="0" dirty="0">
                <a:latin typeface="Meiryo UI" panose="020B0604030504040204" pitchFamily="50" charset="-128"/>
                <a:ea typeface="Meiryo UI" panose="020B0604030504040204" pitchFamily="50" charset="-128"/>
              </a:rPr>
              <a:t>ZMP</a:t>
            </a:r>
            <a:endParaRPr lang="ja-JP" altLang="en-US" sz="1600" b="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その他</a:t>
            </a:r>
          </a:p>
        </p:txBody>
      </p:sp>
      <p:grpSp>
        <p:nvGrpSpPr>
          <p:cNvPr id="14" name="グループ化 13">
            <a:extLst>
              <a:ext uri="{FF2B5EF4-FFF2-40B4-BE49-F238E27FC236}">
                <a16:creationId xmlns:a16="http://schemas.microsoft.com/office/drawing/2014/main" id="{0AB9FEF1-3711-49F9-AF78-B31426BCFF9B}"/>
              </a:ext>
            </a:extLst>
          </p:cNvPr>
          <p:cNvGrpSpPr/>
          <p:nvPr/>
        </p:nvGrpSpPr>
        <p:grpSpPr>
          <a:xfrm>
            <a:off x="214889" y="706937"/>
            <a:ext cx="8670912" cy="468221"/>
            <a:chOff x="155888" y="641896"/>
            <a:chExt cx="8670912" cy="468221"/>
          </a:xfrm>
        </p:grpSpPr>
        <p:sp>
          <p:nvSpPr>
            <p:cNvPr id="15" name="タイトル 1">
              <a:extLst>
                <a:ext uri="{FF2B5EF4-FFF2-40B4-BE49-F238E27FC236}">
                  <a16:creationId xmlns:a16="http://schemas.microsoft.com/office/drawing/2014/main" id="{5143B389-EBE7-4DC6-B80D-746654D2C0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オンライン動物園</a:t>
              </a:r>
              <a:endParaRPr lang="zh-TW"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4A53B7D-5792-4267-952B-20E46F3E7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7" name="直線コネクタ 16">
              <a:extLst>
                <a:ext uri="{FF2B5EF4-FFF2-40B4-BE49-F238E27FC236}">
                  <a16:creationId xmlns:a16="http://schemas.microsoft.com/office/drawing/2014/main" id="{88264FE2-2E56-41A1-9C78-D9014CC0E0F1}"/>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4"/>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267445" y="629715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16</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0" name="テキスト ボックス 78">
            <a:extLst>
              <a:ext uri="{FF2B5EF4-FFF2-40B4-BE49-F238E27FC236}">
                <a16:creationId xmlns:a16="http://schemas.microsoft.com/office/drawing/2014/main" id="{7ED399AA-78BA-4DE1-A7DB-D1A8D62760A7}"/>
              </a:ext>
            </a:extLst>
          </p:cNvPr>
          <p:cNvSpPr txBox="1">
            <a:spLocks noChangeArrowheads="1"/>
          </p:cNvSpPr>
          <p:nvPr/>
        </p:nvSpPr>
        <p:spPr bwMode="auto">
          <a:xfrm>
            <a:off x="533368" y="1225802"/>
            <a:ext cx="8224098" cy="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508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新型コロナウイルス感染拡大防止のため</a:t>
            </a:r>
            <a:r>
              <a:rPr lang="ja-JP" altLang="en-US" dirty="0">
                <a:latin typeface="Meiryo UI" panose="020B0604030504040204" pitchFamily="50" charset="-128"/>
                <a:ea typeface="Meiryo UI" panose="020B0604030504040204" pitchFamily="50" charset="-128"/>
                <a:cs typeface="Meiryo UI" panose="020B0604030504040204" pitchFamily="50" charset="-128"/>
              </a:rPr>
              <a:t>臨時休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園していた千葉市動物公園で、自動運転ロボットで園内の様子をライブ配信する「オンライン動物園」を開催。パソコンやスマートフォンから、園内の様子を観覧できるだけでなく、遠隔でロボットを操作できる取組みも実施。</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9B6AFCA7-256B-449E-B784-2B9CDEED7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640" y="2434355"/>
            <a:ext cx="3310867" cy="2539101"/>
          </a:xfrm>
          <a:prstGeom prst="rect">
            <a:avLst/>
          </a:prstGeom>
          <a:ln w="6350">
            <a:noFill/>
          </a:ln>
        </p:spPr>
      </p:pic>
      <p:pic>
        <p:nvPicPr>
          <p:cNvPr id="4" name="図 3">
            <a:extLst>
              <a:ext uri="{FF2B5EF4-FFF2-40B4-BE49-F238E27FC236}">
                <a16:creationId xmlns:a16="http://schemas.microsoft.com/office/drawing/2014/main" id="{CA97FD1E-6DC5-42CC-8FAD-9F1B8D98EE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322" y="5052650"/>
            <a:ext cx="1686596" cy="1712267"/>
          </a:xfrm>
          <a:prstGeom prst="rect">
            <a:avLst/>
          </a:prstGeom>
        </p:spPr>
      </p:pic>
      <p:sp>
        <p:nvSpPr>
          <p:cNvPr id="21" name="四角形: 角を丸くする 20">
            <a:extLst>
              <a:ext uri="{FF2B5EF4-FFF2-40B4-BE49-F238E27FC236}">
                <a16:creationId xmlns:a16="http://schemas.microsoft.com/office/drawing/2014/main" id="{C7A33CDB-D0EE-4942-91E5-3B6A7E4C68A7}"/>
              </a:ext>
            </a:extLst>
          </p:cNvPr>
          <p:cNvSpPr/>
          <p:nvPr/>
        </p:nvSpPr>
        <p:spPr>
          <a:xfrm>
            <a:off x="374128" y="5165075"/>
            <a:ext cx="5262211" cy="1417973"/>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D74453D-4BB6-4BDC-B192-A496CFEDC1E1}"/>
              </a:ext>
            </a:extLst>
          </p:cNvPr>
          <p:cNvSpPr txBox="1"/>
          <p:nvPr/>
        </p:nvSpPr>
        <p:spPr>
          <a:xfrm>
            <a:off x="747358" y="5165075"/>
            <a:ext cx="4888981" cy="1417973"/>
          </a:xfrm>
          <a:prstGeom prst="rect">
            <a:avLst/>
          </a:prstGeom>
          <a:noFill/>
        </p:spPr>
        <p:txBody>
          <a:bodyPr wrap="square" rtlCol="0" anchor="ctr" anchorCtr="0">
            <a:noAutofit/>
          </a:bodyPr>
          <a:lstStyle/>
          <a:p>
            <a:pPr fontAlgn="base">
              <a:lnSpc>
                <a:spcPts val="1800"/>
              </a:lnSpc>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実際に「</a:t>
            </a:r>
            <a:r>
              <a:rPr lang="en-US" altLang="ja-JP" sz="1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RakuRO</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（ラクロ）」に乗って、動物の解説を聞きながら園内を周回する体験会も開催。「オンライン動物園」で走行したルートからのビューを実体験できる。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ts val="1800"/>
              </a:lnSpc>
              <a:spcBef>
                <a:spcPct val="0"/>
              </a:spcBef>
              <a:spcAft>
                <a:spcPct val="0"/>
              </a:spcAft>
            </a:pP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自動運転のため、発進や停止等の運転操作は不要。</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ts val="1800"/>
              </a:lnSpc>
              <a:spcBef>
                <a:spcPts val="600"/>
              </a:spcBef>
              <a:spcAft>
                <a:spcPct val="0"/>
              </a:spcAft>
            </a:pP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実施日</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令和２年６月</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p>
        </p:txBody>
      </p:sp>
      <p:pic>
        <p:nvPicPr>
          <p:cNvPr id="24" name="図 23">
            <a:extLst>
              <a:ext uri="{FF2B5EF4-FFF2-40B4-BE49-F238E27FC236}">
                <a16:creationId xmlns:a16="http://schemas.microsoft.com/office/drawing/2014/main" id="{93B697B0-6D72-4471-9B17-2786A683DAAB}"/>
              </a:ext>
            </a:extLst>
          </p:cNvPr>
          <p:cNvPicPr>
            <a:picLocks noChangeAspect="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441125" y="5584533"/>
            <a:ext cx="306233" cy="457308"/>
          </a:xfrm>
          <a:prstGeom prst="rect">
            <a:avLst/>
          </a:prstGeom>
          <a:ln>
            <a:solidFill>
              <a:srgbClr val="FFFEFF"/>
            </a:solidFill>
          </a:ln>
        </p:spPr>
      </p:pic>
    </p:spTree>
    <p:extLst>
      <p:ext uri="{BB962C8B-B14F-4D97-AF65-F5344CB8AC3E}">
        <p14:creationId xmlns:p14="http://schemas.microsoft.com/office/powerpoint/2010/main" val="234756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楕円 57">
            <a:extLst>
              <a:ext uri="{FF2B5EF4-FFF2-40B4-BE49-F238E27FC236}">
                <a16:creationId xmlns:a16="http://schemas.microsoft.com/office/drawing/2014/main" id="{D006F9FA-BADB-4612-9635-F9FB933A83B3}"/>
              </a:ext>
            </a:extLst>
          </p:cNvPr>
          <p:cNvSpPr/>
          <p:nvPr/>
        </p:nvSpPr>
        <p:spPr>
          <a:xfrm>
            <a:off x="320842" y="1176179"/>
            <a:ext cx="8590025" cy="1226481"/>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 2"/>
          <p:cNvSpPr txBox="1">
            <a:spLocks/>
          </p:cNvSpPr>
          <p:nvPr/>
        </p:nvSpPr>
        <p:spPr>
          <a:xfrm>
            <a:off x="6089904" y="2543724"/>
            <a:ext cx="2565963" cy="1924126"/>
          </a:xfrm>
          <a:prstGeom prst="rect">
            <a:avLst/>
          </a:prstGeom>
          <a:solidFill>
            <a:srgbClr val="FFFF99"/>
          </a:solidFill>
          <a:ln>
            <a:solidFill>
              <a:schemeClr val="tx2"/>
            </a:solidFill>
            <a:prstDash val="dash"/>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a:lnSpc>
                <a:spcPts val="1400"/>
              </a:lnSpc>
              <a:spcBef>
                <a:spcPts val="300"/>
              </a:spcBef>
              <a:spcAft>
                <a:spcPts val="300"/>
              </a:spcAft>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実施日</a:t>
            </a:r>
            <a:r>
              <a:rPr lang="en-US" altLang="ja-JP" sz="1600" b="0" dirty="0">
                <a:latin typeface="Meiryo UI" panose="020B0604030504040204" pitchFamily="50" charset="-128"/>
                <a:ea typeface="Meiryo UI" panose="020B0604030504040204" pitchFamily="50" charset="-128"/>
              </a:rPr>
              <a:t>】</a:t>
            </a:r>
          </a:p>
          <a:p>
            <a:pPr>
              <a:lnSpc>
                <a:spcPts val="1400"/>
              </a:lnSpc>
              <a:spcBef>
                <a:spcPts val="300"/>
              </a:spcBef>
              <a:spcAft>
                <a:spcPts val="300"/>
              </a:spcAft>
            </a:pPr>
            <a:r>
              <a:rPr lang="en-US" altLang="ja-JP" sz="1600" b="0" dirty="0">
                <a:latin typeface="Meiryo UI" panose="020B0604030504040204" pitchFamily="50" charset="-128"/>
                <a:ea typeface="Meiryo UI" panose="020B0604030504040204" pitchFamily="50" charset="-128"/>
              </a:rPr>
              <a:t> </a:t>
            </a:r>
            <a:r>
              <a:rPr lang="ja-JP" altLang="en-US" sz="1600" b="0" dirty="0">
                <a:latin typeface="Meiryo UI" panose="020B0604030504040204" pitchFamily="50" charset="-128"/>
                <a:ea typeface="Meiryo UI" panose="020B0604030504040204" pitchFamily="50" charset="-128"/>
              </a:rPr>
              <a:t>令和元年</a:t>
            </a:r>
            <a:r>
              <a:rPr lang="en-US" altLang="ja-JP" sz="1600" b="0" dirty="0">
                <a:latin typeface="Meiryo UI" panose="020B0604030504040204" pitchFamily="50" charset="-128"/>
                <a:ea typeface="Meiryo UI" panose="020B0604030504040204" pitchFamily="50" charset="-128"/>
              </a:rPr>
              <a:t>11</a:t>
            </a:r>
            <a:r>
              <a:rPr lang="ja-JP" altLang="en-US" sz="1600" b="0" dirty="0">
                <a:latin typeface="Meiryo UI" panose="020B0604030504040204" pitchFamily="50" charset="-128"/>
                <a:ea typeface="Meiryo UI" panose="020B0604030504040204" pitchFamily="50" charset="-128"/>
              </a:rPr>
              <a:t>月</a:t>
            </a:r>
            <a:r>
              <a:rPr lang="en-US" altLang="ja-JP" sz="1600" b="0" dirty="0">
                <a:latin typeface="Meiryo UI" panose="020B0604030504040204" pitchFamily="50" charset="-128"/>
                <a:ea typeface="Meiryo UI" panose="020B0604030504040204" pitchFamily="50" charset="-128"/>
              </a:rPr>
              <a:t>27</a:t>
            </a:r>
            <a:r>
              <a:rPr lang="ja-JP" altLang="en-US" sz="1600" b="0" dirty="0">
                <a:latin typeface="Meiryo UI" panose="020B0604030504040204" pitchFamily="50" charset="-128"/>
                <a:ea typeface="Meiryo UI" panose="020B0604030504040204" pitchFamily="50" charset="-128"/>
              </a:rPr>
              <a:t>日</a:t>
            </a:r>
            <a:endParaRPr lang="en-US" altLang="ja-JP" sz="1600" b="0" dirty="0">
              <a:latin typeface="Meiryo UI" panose="020B0604030504040204" pitchFamily="50" charset="-128"/>
              <a:ea typeface="Meiryo UI" panose="020B0604030504040204" pitchFamily="50" charset="-128"/>
            </a:endParaRPr>
          </a:p>
          <a:p>
            <a:pPr>
              <a:lnSpc>
                <a:spcPts val="1400"/>
              </a:lnSpc>
              <a:spcBef>
                <a:spcPts val="600"/>
              </a:spcBef>
              <a:spcAft>
                <a:spcPts val="300"/>
              </a:spcAft>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対象校</a:t>
            </a:r>
            <a:r>
              <a:rPr lang="en-US" altLang="ja-JP" sz="1600" b="0" dirty="0">
                <a:latin typeface="Meiryo UI" panose="020B0604030504040204" pitchFamily="50" charset="-128"/>
                <a:ea typeface="Meiryo UI" panose="020B0604030504040204" pitchFamily="50" charset="-128"/>
              </a:rPr>
              <a:t>】</a:t>
            </a:r>
          </a:p>
          <a:p>
            <a:pPr>
              <a:lnSpc>
                <a:spcPts val="1400"/>
              </a:lnSpc>
              <a:spcBef>
                <a:spcPts val="300"/>
              </a:spcBef>
              <a:spcAft>
                <a:spcPts val="300"/>
              </a:spcAft>
            </a:pPr>
            <a:r>
              <a:rPr lang="ja-JP" altLang="en-US" sz="1600" b="0" dirty="0">
                <a:latin typeface="Meiryo UI" panose="020B0604030504040204" pitchFamily="50" charset="-128"/>
                <a:ea typeface="Meiryo UI" panose="020B0604030504040204" pitchFamily="50" charset="-128"/>
              </a:rPr>
              <a:t>　源小学校（</a:t>
            </a:r>
            <a:r>
              <a:rPr lang="en-US" altLang="ja-JP" sz="1600" b="0" dirty="0">
                <a:latin typeface="Meiryo UI" panose="020B0604030504040204" pitchFamily="50" charset="-128"/>
                <a:ea typeface="Meiryo UI" panose="020B0604030504040204" pitchFamily="50" charset="-128"/>
              </a:rPr>
              <a:t>4</a:t>
            </a:r>
            <a:r>
              <a:rPr lang="ja-JP" altLang="en-US" sz="1600" b="0" dirty="0">
                <a:latin typeface="Meiryo UI" panose="020B0604030504040204" pitchFamily="50" charset="-128"/>
                <a:ea typeface="Meiryo UI" panose="020B0604030504040204" pitchFamily="50" charset="-128"/>
              </a:rPr>
              <a:t>年生）</a:t>
            </a:r>
            <a:endParaRPr lang="en-US" altLang="ja-JP" sz="1600" b="0" dirty="0">
              <a:latin typeface="Meiryo UI" panose="020B0604030504040204" pitchFamily="50" charset="-128"/>
              <a:ea typeface="Meiryo UI" panose="020B0604030504040204" pitchFamily="50" charset="-128"/>
            </a:endParaRPr>
          </a:p>
          <a:p>
            <a:pPr>
              <a:lnSpc>
                <a:spcPts val="1400"/>
              </a:lnSpc>
              <a:spcBef>
                <a:spcPts val="600"/>
              </a:spcBef>
              <a:spcAft>
                <a:spcPts val="300"/>
              </a:spcAft>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協力企業</a:t>
            </a:r>
            <a:r>
              <a:rPr lang="en-US" altLang="ja-JP" sz="1600" b="0" dirty="0">
                <a:latin typeface="Meiryo UI" panose="020B0604030504040204" pitchFamily="50" charset="-128"/>
                <a:ea typeface="Meiryo UI" panose="020B0604030504040204" pitchFamily="50" charset="-128"/>
              </a:rPr>
              <a:t>】</a:t>
            </a:r>
          </a:p>
          <a:p>
            <a:pPr>
              <a:lnSpc>
                <a:spcPts val="1400"/>
              </a:lnSpc>
              <a:spcBef>
                <a:spcPts val="300"/>
              </a:spcBef>
              <a:spcAft>
                <a:spcPts val="300"/>
              </a:spcAft>
            </a:pPr>
            <a:r>
              <a:rPr lang="ja-JP" altLang="en-US" sz="1600" b="0" dirty="0">
                <a:latin typeface="Meiryo UI" panose="020B0604030504040204" pitchFamily="50" charset="-128"/>
                <a:ea typeface="Meiryo UI" panose="020B0604030504040204" pitchFamily="50" charset="-128"/>
              </a:rPr>
              <a:t>　</a:t>
            </a:r>
            <a:r>
              <a:rPr lang="en-US" altLang="ja-JP" sz="1600" b="0" dirty="0" err="1">
                <a:latin typeface="Meiryo UI" panose="020B0604030504040204" pitchFamily="50" charset="-128"/>
                <a:ea typeface="Meiryo UI" panose="020B0604030504040204" pitchFamily="50" charset="-128"/>
              </a:rPr>
              <a:t>Dynabook</a:t>
            </a:r>
            <a:r>
              <a:rPr lang="ja-JP" altLang="en-US" sz="1600" b="0" dirty="0">
                <a:latin typeface="Meiryo UI" panose="020B0604030504040204" pitchFamily="50" charset="-128"/>
                <a:ea typeface="Meiryo UI" panose="020B0604030504040204" pitchFamily="50" charset="-128"/>
              </a:rPr>
              <a:t>（株）</a:t>
            </a:r>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その他</a:t>
            </a:r>
          </a:p>
        </p:txBody>
      </p:sp>
      <p:grpSp>
        <p:nvGrpSpPr>
          <p:cNvPr id="14" name="グループ化 13">
            <a:extLst>
              <a:ext uri="{FF2B5EF4-FFF2-40B4-BE49-F238E27FC236}">
                <a16:creationId xmlns:a16="http://schemas.microsoft.com/office/drawing/2014/main" id="{0AB9FEF1-3711-49F9-AF78-B31426BCFF9B}"/>
              </a:ext>
            </a:extLst>
          </p:cNvPr>
          <p:cNvGrpSpPr/>
          <p:nvPr/>
        </p:nvGrpSpPr>
        <p:grpSpPr>
          <a:xfrm>
            <a:off x="214889" y="706937"/>
            <a:ext cx="8670912" cy="468221"/>
            <a:chOff x="155888" y="641896"/>
            <a:chExt cx="8670912" cy="468221"/>
          </a:xfrm>
        </p:grpSpPr>
        <p:sp>
          <p:nvSpPr>
            <p:cNvPr id="15" name="タイトル 1">
              <a:extLst>
                <a:ext uri="{FF2B5EF4-FFF2-40B4-BE49-F238E27FC236}">
                  <a16:creationId xmlns:a16="http://schemas.microsoft.com/office/drawing/2014/main" id="{5143B389-EBE7-4DC6-B80D-746654D2C0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スマートグラスを使った遠隔授業（動物公園）</a:t>
              </a:r>
              <a:endParaRPr lang="zh-TW"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4A53B7D-5792-4267-952B-20E46F3E7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7" name="直線コネクタ 16">
              <a:extLst>
                <a:ext uri="{FF2B5EF4-FFF2-40B4-BE49-F238E27FC236}">
                  <a16:creationId xmlns:a16="http://schemas.microsoft.com/office/drawing/2014/main" id="{88264FE2-2E56-41A1-9C78-D9014CC0E0F1}"/>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4"/>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351853" y="636749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17</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0" name="テキスト ボックス 78">
            <a:extLst>
              <a:ext uri="{FF2B5EF4-FFF2-40B4-BE49-F238E27FC236}">
                <a16:creationId xmlns:a16="http://schemas.microsoft.com/office/drawing/2014/main" id="{7ED399AA-78BA-4DE1-A7DB-D1A8D62760A7}"/>
              </a:ext>
            </a:extLst>
          </p:cNvPr>
          <p:cNvSpPr txBox="1">
            <a:spLocks noChangeArrowheads="1"/>
          </p:cNvSpPr>
          <p:nvPr/>
        </p:nvSpPr>
        <p:spPr bwMode="auto">
          <a:xfrm>
            <a:off x="533368" y="1317242"/>
            <a:ext cx="8224098" cy="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508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千葉市動物公園</a:t>
            </a:r>
            <a:r>
              <a:rPr lang="ja-JP" altLang="en-US" dirty="0">
                <a:latin typeface="Meiryo UI" panose="020B0604030504040204" pitchFamily="50" charset="-128"/>
                <a:ea typeface="Meiryo UI" panose="020B0604030504040204" pitchFamily="50" charset="-128"/>
                <a:cs typeface="Meiryo UI" panose="020B0604030504040204" pitchFamily="50" charset="-128"/>
              </a:rPr>
              <a:t>と小学校を中継システムで結んだ遠隔授業を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実施。カメラやマイクなどが付いた「スマートグラス」を動物公園の飼育員が装着し、ライオンの飼育風景やエサを食べている様子を中継。普段見ることのできない動物園の裏側を学習できる機会を提供。</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9B6AFCA7-256B-449E-B784-2B9CDEED7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402" y="2543724"/>
            <a:ext cx="5659333" cy="3753436"/>
          </a:xfrm>
          <a:prstGeom prst="rect">
            <a:avLst/>
          </a:prstGeom>
          <a:ln w="6350">
            <a:noFill/>
          </a:ln>
        </p:spPr>
      </p:pic>
      <p:sp>
        <p:nvSpPr>
          <p:cNvPr id="21" name="タイトル 1">
            <a:extLst>
              <a:ext uri="{FF2B5EF4-FFF2-40B4-BE49-F238E27FC236}">
                <a16:creationId xmlns:a16="http://schemas.microsoft.com/office/drawing/2014/main" id="{E372EFFB-1E22-4EA5-836C-3440A8EE6C6E}"/>
              </a:ext>
            </a:extLst>
          </p:cNvPr>
          <p:cNvSpPr txBox="1">
            <a:spLocks/>
          </p:cNvSpPr>
          <p:nvPr/>
        </p:nvSpPr>
        <p:spPr>
          <a:xfrm>
            <a:off x="310134" y="6264122"/>
            <a:ext cx="5549706" cy="516028"/>
          </a:xfrm>
          <a:prstGeom prst="rect">
            <a:avLst/>
          </a:prstGeom>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市内の小学校にて４年生３０人を対象に遠隔授業を実施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8792003C-28D3-4D1C-91C9-AD6314DE47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071" y="4608914"/>
            <a:ext cx="2328219" cy="1677476"/>
          </a:xfrm>
          <a:prstGeom prst="rect">
            <a:avLst/>
          </a:prstGeom>
        </p:spPr>
      </p:pic>
      <p:sp>
        <p:nvSpPr>
          <p:cNvPr id="22" name="タイトル 1">
            <a:extLst>
              <a:ext uri="{FF2B5EF4-FFF2-40B4-BE49-F238E27FC236}">
                <a16:creationId xmlns:a16="http://schemas.microsoft.com/office/drawing/2014/main" id="{5E2AE544-C839-4FED-A49F-6DD88543A8BB}"/>
              </a:ext>
            </a:extLst>
          </p:cNvPr>
          <p:cNvSpPr txBox="1">
            <a:spLocks/>
          </p:cNvSpPr>
          <p:nvPr/>
        </p:nvSpPr>
        <p:spPr>
          <a:xfrm>
            <a:off x="6212278" y="6225776"/>
            <a:ext cx="2565962" cy="516028"/>
          </a:xfrm>
          <a:prstGeom prst="rect">
            <a:avLst/>
          </a:prstGeom>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中継風景（イメージ）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662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楕円 57">
            <a:extLst>
              <a:ext uri="{FF2B5EF4-FFF2-40B4-BE49-F238E27FC236}">
                <a16:creationId xmlns:a16="http://schemas.microsoft.com/office/drawing/2014/main" id="{D006F9FA-BADB-4612-9635-F9FB933A83B3}"/>
              </a:ext>
            </a:extLst>
          </p:cNvPr>
          <p:cNvSpPr/>
          <p:nvPr/>
        </p:nvSpPr>
        <p:spPr>
          <a:xfrm>
            <a:off x="320842" y="1176179"/>
            <a:ext cx="8590025" cy="1226481"/>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 2"/>
          <p:cNvSpPr txBox="1">
            <a:spLocks/>
          </p:cNvSpPr>
          <p:nvPr/>
        </p:nvSpPr>
        <p:spPr>
          <a:xfrm>
            <a:off x="3055064" y="2531214"/>
            <a:ext cx="5830737" cy="2644290"/>
          </a:xfrm>
          <a:prstGeom prst="rect">
            <a:avLst/>
          </a:prstGeom>
          <a:solidFill>
            <a:srgbClr val="FFFF99"/>
          </a:solidFill>
          <a:ln>
            <a:solidFill>
              <a:schemeClr val="tx2"/>
            </a:solidFill>
            <a:prstDash val="dash"/>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a:spcBef>
                <a:spcPts val="300"/>
              </a:spcBef>
              <a:spcAft>
                <a:spcPts val="300"/>
              </a:spcAft>
            </a:pPr>
            <a:r>
              <a:rPr lang="en-US" altLang="ja-JP" sz="1800" b="0" dirty="0">
                <a:latin typeface="Meiryo UI" panose="020B0604030504040204" pitchFamily="50" charset="-128"/>
                <a:ea typeface="Meiryo UI" panose="020B0604030504040204" pitchFamily="50" charset="-128"/>
              </a:rPr>
              <a:t>【</a:t>
            </a:r>
            <a:r>
              <a:rPr lang="ja-JP" altLang="en-US" sz="1800" b="0" dirty="0">
                <a:latin typeface="Meiryo UI" panose="020B0604030504040204" pitchFamily="50" charset="-128"/>
                <a:ea typeface="Meiryo UI" panose="020B0604030504040204" pitchFamily="50" charset="-128"/>
              </a:rPr>
              <a:t>活用事例</a:t>
            </a:r>
            <a:r>
              <a:rPr lang="en-US" altLang="ja-JP" sz="1800" b="0" dirty="0">
                <a:latin typeface="Meiryo UI" panose="020B0604030504040204" pitchFamily="50" charset="-128"/>
                <a:ea typeface="Meiryo UI" panose="020B0604030504040204" pitchFamily="50" charset="-128"/>
              </a:rPr>
              <a:t>】</a:t>
            </a:r>
          </a:p>
          <a:p>
            <a:pPr>
              <a:spcBef>
                <a:spcPts val="300"/>
              </a:spcBef>
              <a:spcAft>
                <a:spcPts val="300"/>
              </a:spcAft>
            </a:pPr>
            <a:r>
              <a:rPr lang="ja-JP" altLang="en-US" sz="1800" b="0" dirty="0">
                <a:latin typeface="Meiryo UI" panose="020B0604030504040204" pitchFamily="50" charset="-128"/>
                <a:ea typeface="Meiryo UI" panose="020B0604030504040204" pitchFamily="50" charset="-128"/>
              </a:rPr>
              <a:t>　○令和元年台風１５号の被害に伴う支援物資の寄</a:t>
            </a:r>
            <a:endParaRPr lang="en-US" altLang="ja-JP" sz="1800" b="0" dirty="0">
              <a:latin typeface="Meiryo UI" panose="020B0604030504040204" pitchFamily="50" charset="-128"/>
              <a:ea typeface="Meiryo UI" panose="020B0604030504040204" pitchFamily="50" charset="-128"/>
            </a:endParaRPr>
          </a:p>
          <a:p>
            <a:pPr>
              <a:spcBef>
                <a:spcPts val="0"/>
              </a:spcBef>
              <a:spcAft>
                <a:spcPts val="300"/>
              </a:spcAft>
            </a:pPr>
            <a:r>
              <a:rPr lang="ja-JP" altLang="en-US" sz="1800" b="0" dirty="0">
                <a:latin typeface="Meiryo UI" panose="020B0604030504040204" pitchFamily="50" charset="-128"/>
                <a:ea typeface="Meiryo UI" panose="020B0604030504040204" pitchFamily="50" charset="-128"/>
              </a:rPr>
              <a:t>　　 付を募るために活用</a:t>
            </a:r>
            <a:endParaRPr lang="en-US" altLang="ja-JP" sz="1800" b="0" dirty="0">
              <a:latin typeface="Meiryo UI" panose="020B0604030504040204" pitchFamily="50" charset="-128"/>
              <a:ea typeface="Meiryo UI" panose="020B0604030504040204" pitchFamily="50" charset="-128"/>
            </a:endParaRPr>
          </a:p>
          <a:p>
            <a:pPr>
              <a:spcBef>
                <a:spcPts val="600"/>
              </a:spcBef>
              <a:spcAft>
                <a:spcPts val="300"/>
              </a:spcAft>
            </a:pPr>
            <a:r>
              <a:rPr lang="ja-JP" altLang="en-US" sz="1800" b="0" dirty="0">
                <a:latin typeface="Meiryo UI" panose="020B0604030504040204" pitchFamily="50" charset="-128"/>
                <a:ea typeface="Meiryo UI" panose="020B0604030504040204" pitchFamily="50" charset="-128"/>
              </a:rPr>
              <a:t>　○児童養護施設や乳児院の子どもたちにクリスマスプレ</a:t>
            </a:r>
            <a:endParaRPr lang="en-US" altLang="ja-JP" sz="1800" b="0" dirty="0">
              <a:latin typeface="Meiryo UI" panose="020B0604030504040204" pitchFamily="50" charset="-128"/>
              <a:ea typeface="Meiryo UI" panose="020B0604030504040204" pitchFamily="50" charset="-128"/>
            </a:endParaRPr>
          </a:p>
          <a:p>
            <a:pPr>
              <a:spcBef>
                <a:spcPts val="0"/>
              </a:spcBef>
              <a:spcAft>
                <a:spcPts val="300"/>
              </a:spcAft>
            </a:pPr>
            <a:r>
              <a:rPr lang="ja-JP" altLang="en-US" sz="1800" b="0" dirty="0">
                <a:latin typeface="Meiryo UI" panose="020B0604030504040204" pitchFamily="50" charset="-128"/>
                <a:ea typeface="Meiryo UI" panose="020B0604030504040204" pitchFamily="50" charset="-128"/>
              </a:rPr>
              <a:t>　　 ゼントとして、図鑑やおもちゃ等の寄付を募るために活用</a:t>
            </a:r>
            <a:endParaRPr lang="en-US" altLang="ja-JP" sz="1800" b="0" dirty="0">
              <a:latin typeface="Meiryo UI" panose="020B0604030504040204" pitchFamily="50" charset="-128"/>
              <a:ea typeface="Meiryo UI" panose="020B0604030504040204" pitchFamily="50" charset="-128"/>
            </a:endParaRPr>
          </a:p>
          <a:p>
            <a:pPr>
              <a:spcBef>
                <a:spcPts val="600"/>
              </a:spcBef>
              <a:spcAft>
                <a:spcPts val="300"/>
              </a:spcAft>
            </a:pPr>
            <a:r>
              <a:rPr lang="ja-JP" altLang="en-US" sz="1800" b="0" dirty="0">
                <a:latin typeface="Meiryo UI" panose="020B0604030504040204" pitchFamily="50" charset="-128"/>
                <a:ea typeface="Meiryo UI" panose="020B0604030504040204" pitchFamily="50" charset="-128"/>
              </a:rPr>
              <a:t>　○動物公園にて、動物の住環境の改善や園の新たな取り組</a:t>
            </a:r>
          </a:p>
          <a:p>
            <a:pPr>
              <a:spcBef>
                <a:spcPts val="0"/>
              </a:spcBef>
              <a:spcAft>
                <a:spcPts val="300"/>
              </a:spcAft>
            </a:pPr>
            <a:r>
              <a:rPr lang="ja-JP" altLang="en-US" sz="1800" b="0" dirty="0">
                <a:latin typeface="Meiryo UI" panose="020B0604030504040204" pitchFamily="50" charset="-128"/>
                <a:ea typeface="Meiryo UI" panose="020B0604030504040204" pitchFamily="50" charset="-128"/>
              </a:rPr>
              <a:t> 　　みなどに必要な物品の寄付を募るために活用</a:t>
            </a:r>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その他</a:t>
            </a:r>
          </a:p>
        </p:txBody>
      </p:sp>
      <p:grpSp>
        <p:nvGrpSpPr>
          <p:cNvPr id="14" name="グループ化 13">
            <a:extLst>
              <a:ext uri="{FF2B5EF4-FFF2-40B4-BE49-F238E27FC236}">
                <a16:creationId xmlns:a16="http://schemas.microsoft.com/office/drawing/2014/main" id="{0AB9FEF1-3711-49F9-AF78-B31426BCFF9B}"/>
              </a:ext>
            </a:extLst>
          </p:cNvPr>
          <p:cNvGrpSpPr/>
          <p:nvPr/>
        </p:nvGrpSpPr>
        <p:grpSpPr>
          <a:xfrm>
            <a:off x="214889" y="706937"/>
            <a:ext cx="8670912" cy="468221"/>
            <a:chOff x="155888" y="641896"/>
            <a:chExt cx="8670912" cy="468221"/>
          </a:xfrm>
        </p:grpSpPr>
        <p:sp>
          <p:nvSpPr>
            <p:cNvPr id="15" name="タイトル 1">
              <a:extLst>
                <a:ext uri="{FF2B5EF4-FFF2-40B4-BE49-F238E27FC236}">
                  <a16:creationId xmlns:a16="http://schemas.microsoft.com/office/drawing/2014/main" id="{5143B389-EBE7-4DC6-B80D-746654D2C0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Amazon</a:t>
              </a:r>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ほしい物リストの活用による調達</a:t>
              </a:r>
              <a:endParaRPr lang="zh-TW"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4A53B7D-5792-4267-952B-20E46F3E7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7" name="直線コネクタ 16">
              <a:extLst>
                <a:ext uri="{FF2B5EF4-FFF2-40B4-BE49-F238E27FC236}">
                  <a16:creationId xmlns:a16="http://schemas.microsoft.com/office/drawing/2014/main" id="{88264FE2-2E56-41A1-9C78-D9014CC0E0F1}"/>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4"/>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267445" y="629715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18</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0" name="テキスト ボックス 78">
            <a:extLst>
              <a:ext uri="{FF2B5EF4-FFF2-40B4-BE49-F238E27FC236}">
                <a16:creationId xmlns:a16="http://schemas.microsoft.com/office/drawing/2014/main" id="{7ED399AA-78BA-4DE1-A7DB-D1A8D62760A7}"/>
              </a:ext>
            </a:extLst>
          </p:cNvPr>
          <p:cNvSpPr txBox="1">
            <a:spLocks noChangeArrowheads="1"/>
          </p:cNvSpPr>
          <p:nvPr/>
        </p:nvSpPr>
        <p:spPr bwMode="auto">
          <a:xfrm>
            <a:off x="533368" y="1317242"/>
            <a:ext cx="8224098" cy="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508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令和元年９月の台風被害に伴う被災者支援を目的に、</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Amazon</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ほしい物リストを活用し、寄付をお願いしたい物資を明示。１日で目標数を上回る寄付の申し出を受けた。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その後、他分野でも、ほしい物リストを活用した寄付申し出の受付を実施。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9B6AFCA7-256B-449E-B784-2B9CDEED7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42" y="2531214"/>
            <a:ext cx="2468271" cy="3950863"/>
          </a:xfrm>
          <a:prstGeom prst="rect">
            <a:avLst/>
          </a:prstGeom>
          <a:ln w="6350">
            <a:noFill/>
          </a:ln>
        </p:spPr>
      </p:pic>
      <p:sp>
        <p:nvSpPr>
          <p:cNvPr id="21" name="タイトル 1">
            <a:extLst>
              <a:ext uri="{FF2B5EF4-FFF2-40B4-BE49-F238E27FC236}">
                <a16:creationId xmlns:a16="http://schemas.microsoft.com/office/drawing/2014/main" id="{E372EFFB-1E22-4EA5-836C-3440A8EE6C6E}"/>
              </a:ext>
            </a:extLst>
          </p:cNvPr>
          <p:cNvSpPr txBox="1">
            <a:spLocks/>
          </p:cNvSpPr>
          <p:nvPr/>
        </p:nvSpPr>
        <p:spPr>
          <a:xfrm>
            <a:off x="776661" y="6337274"/>
            <a:ext cx="1576469" cy="516028"/>
          </a:xfrm>
          <a:prstGeom prst="rect">
            <a:avLst/>
          </a:prstGeom>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画面イメージ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B99B6236-5F21-429C-9157-63F4DAFC33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50" y="5304058"/>
            <a:ext cx="3226364" cy="1495424"/>
          </a:xfrm>
          <a:prstGeom prst="rect">
            <a:avLst/>
          </a:prstGeom>
        </p:spPr>
      </p:pic>
    </p:spTree>
    <p:extLst>
      <p:ext uri="{BB962C8B-B14F-4D97-AF65-F5344CB8AC3E}">
        <p14:creationId xmlns:p14="http://schemas.microsoft.com/office/powerpoint/2010/main" val="173516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01330232"/>
              </p:ext>
            </p:extLst>
          </p:nvPr>
        </p:nvGraphicFramePr>
        <p:xfrm>
          <a:off x="147627" y="695037"/>
          <a:ext cx="8752445" cy="5821972"/>
        </p:xfrm>
        <a:graphic>
          <a:graphicData uri="http://schemas.openxmlformats.org/drawingml/2006/table">
            <a:tbl>
              <a:tblPr firstRow="1" bandRow="1">
                <a:tableStyleId>{5C22544A-7EE6-4342-B048-85BDC9FD1C3A}</a:tableStyleId>
              </a:tblPr>
              <a:tblGrid>
                <a:gridCol w="378056">
                  <a:extLst>
                    <a:ext uri="{9D8B030D-6E8A-4147-A177-3AD203B41FA5}">
                      <a16:colId xmlns:a16="http://schemas.microsoft.com/office/drawing/2014/main" val="20000"/>
                    </a:ext>
                  </a:extLst>
                </a:gridCol>
                <a:gridCol w="3056347">
                  <a:extLst>
                    <a:ext uri="{9D8B030D-6E8A-4147-A177-3AD203B41FA5}">
                      <a16:colId xmlns:a16="http://schemas.microsoft.com/office/drawing/2014/main" val="2035317380"/>
                    </a:ext>
                  </a:extLst>
                </a:gridCol>
                <a:gridCol w="5318042">
                  <a:extLst>
                    <a:ext uri="{9D8B030D-6E8A-4147-A177-3AD203B41FA5}">
                      <a16:colId xmlns:a16="http://schemas.microsoft.com/office/drawing/2014/main" val="20001"/>
                    </a:ext>
                  </a:extLst>
                </a:gridCol>
              </a:tblGrid>
              <a:tr h="396127">
                <a:tc gridSpan="2">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800" dirty="0">
                          <a:latin typeface="Meiryo UI" panose="020B0604030504040204" pitchFamily="50" charset="-128"/>
                          <a:ea typeface="Meiryo UI" panose="020B0604030504040204" pitchFamily="50" charset="-128"/>
                          <a:cs typeface="メイリオ" panose="020B0604030504040204" pitchFamily="50" charset="-128"/>
                        </a:rPr>
                        <a:t>主な取組み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9641">
                <a:tc>
                  <a:txBody>
                    <a:bodyPr/>
                    <a:lstStyle/>
                    <a:p>
                      <a:r>
                        <a:rPr kumimoji="1" lang="ja-JP" altLang="en-US" sz="1800" b="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i="1" spc="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新型コロナウイルス</a:t>
                      </a:r>
                      <a:r>
                        <a:rPr lang="ja-JP" altLang="en-US" sz="1600" b="0" i="0" spc="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感染</a:t>
                      </a:r>
                      <a:r>
                        <a:rPr lang="ja-JP" altLang="en-US" sz="1600" b="0" i="1" spc="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拡大防止を契機として</a:t>
                      </a:r>
                      <a:endParaRPr lang="en-US" altLang="ja-JP" sz="1600" b="0" i="1" spc="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600" dirty="0" err="1">
                          <a:latin typeface="Meiryo UI" panose="020B0604030504040204" pitchFamily="50" charset="-128"/>
                          <a:ea typeface="Meiryo UI" panose="020B0604030504040204" pitchFamily="50" charset="-128"/>
                          <a:cs typeface="メイリオ" panose="020B0604030504040204" pitchFamily="50" charset="-128"/>
                        </a:rPr>
                        <a:t>ちばし</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チェンジ宣言！を発出（Ｐ２）</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インターネット事前申請者のファストレーン設置（Ｐ３）　</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窓口混雑状況の</a:t>
                      </a:r>
                      <a:r>
                        <a:rPr kumimoji="1" lang="en-US" altLang="ja-JP" sz="1600" dirty="0" err="1">
                          <a:latin typeface="Meiryo UI" panose="020B0604030504040204" pitchFamily="50" charset="-128"/>
                          <a:ea typeface="Meiryo UI" panose="020B0604030504040204" pitchFamily="50" charset="-128"/>
                          <a:cs typeface="メイリオ" panose="020B0604030504040204" pitchFamily="50" charset="-128"/>
                        </a:rPr>
                        <a:t>Youtube</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配信（Ｐ３）</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8700">
                <a:tc>
                  <a:txBody>
                    <a:bodyPr/>
                    <a:lstStyle/>
                    <a:p>
                      <a:r>
                        <a:rPr kumimoji="1"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「時間を返す」市民サービスの実現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ワンストップ窓口の設置（Ｐ４）</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地図情報のネット公開（Ｐ５）</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3616516"/>
                  </a:ext>
                </a:extLst>
              </a:tr>
              <a:tr h="909969">
                <a:tc>
                  <a:txBody>
                    <a:bodyPr/>
                    <a:lstStyle/>
                    <a:p>
                      <a:r>
                        <a:rPr kumimoji="1"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市民全員参加のまちづくり</a:t>
                      </a:r>
                    </a:p>
                    <a:p>
                      <a:endParaRPr kumimoji="1" lang="ja-JP" altLang="en-US" sz="1600" dirty="0">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ツイッタ</a:t>
                      </a:r>
                      <a:r>
                        <a:rPr kumimoji="1"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版市長との対話会（Ｐ６</a:t>
                      </a:r>
                      <a:r>
                        <a:rPr kumimoji="1" lang="en-US" altLang="ja-JP" sz="1600" dirty="0">
                          <a:latin typeface="Meiryo UI" panose="020B0604030504040204" pitchFamily="50" charset="-128"/>
                          <a:ea typeface="Meiryo UI" panose="020B0604030504040204" pitchFamily="50" charset="-128"/>
                          <a:cs typeface="メイリオ" panose="020B0604030504040204" pitchFamily="50" charset="-128"/>
                        </a:rPr>
                        <a:t>)</a:t>
                      </a: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市民協働プラットフォーム「ちばレポ」（Ｐ７</a:t>
                      </a:r>
                      <a:r>
                        <a:rPr kumimoji="1"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ちばシティポイント（Ｐ８</a:t>
                      </a:r>
                      <a:r>
                        <a:rPr kumimoji="1" lang="en-US" altLang="ja-JP" sz="1600" dirty="0">
                          <a:latin typeface="Meiryo UI" panose="020B0604030504040204" pitchFamily="50" charset="-128"/>
                          <a:ea typeface="Meiryo UI"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930994"/>
                  </a:ext>
                </a:extLst>
              </a:tr>
              <a:tr h="859099">
                <a:tc>
                  <a:txBody>
                    <a:bodyPr/>
                    <a:lstStyle/>
                    <a:p>
                      <a:r>
                        <a:rPr kumimoji="1" lang="ja-JP" altLang="en-US" sz="1800" dirty="0">
                          <a:solidFill>
                            <a:schemeClr val="bg1"/>
                          </a:solidFill>
                          <a:latin typeface="Meiryo UI" panose="020B0604030504040204" pitchFamily="50" charset="-128"/>
                          <a:ea typeface="Meiryo UI" panose="020B0604030504040204"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国家戦略特区等を活用した実証など</a:t>
                      </a:r>
                    </a:p>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シェアリングエコノミーの活用推進（ｼｪｱｻｲｸﾙ等）（Ｐ９）</a:t>
                      </a:r>
                    </a:p>
                    <a:p>
                      <a:r>
                        <a:rPr kumimoji="1" lang="ja-JP" altLang="en-US" sz="1600" dirty="0">
                          <a:latin typeface="Meiryo UI" panose="020B0604030504040204" pitchFamily="50" charset="-128"/>
                          <a:ea typeface="Meiryo UI" panose="020B0604030504040204" pitchFamily="50" charset="-128"/>
                        </a:rPr>
                        <a:t>　　ドローンによる宅配等（Ｐ１０）</a:t>
                      </a:r>
                    </a:p>
                    <a:p>
                      <a:r>
                        <a:rPr kumimoji="1" lang="ja-JP" altLang="en-US" sz="1600" dirty="0">
                          <a:latin typeface="Meiryo UI" panose="020B0604030504040204" pitchFamily="50" charset="-128"/>
                          <a:ea typeface="Meiryo UI" panose="020B0604030504040204" pitchFamily="50" charset="-128"/>
                        </a:rPr>
                        <a:t>　　都市部におけるオンライン服薬指導の実施（Ｐ１１）</a:t>
                      </a:r>
                    </a:p>
                    <a:p>
                      <a:r>
                        <a:rPr kumimoji="1" lang="ja-JP" altLang="en-US" sz="1600" dirty="0">
                          <a:latin typeface="Meiryo UI" panose="020B0604030504040204" pitchFamily="50" charset="-128"/>
                          <a:ea typeface="Meiryo UI" panose="020B0604030504040204" pitchFamily="50" charset="-128"/>
                        </a:rPr>
                        <a:t>　　自動運転モビリティ（Ｐ１２～Ｐ１４）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スマート農業の実証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kumimoji="1" lang="zh-TW" altLang="en-US" sz="1600" dirty="0">
                          <a:latin typeface="Meiryo UI" panose="020B0604030504040204" pitchFamily="50" charset="-128"/>
                          <a:ea typeface="Meiryo UI" panose="020B0604030504040204" pitchFamily="50" charset="-128"/>
                          <a:cs typeface="メイリオ" panose="020B0604030504040204" pitchFamily="50" charset="-128"/>
                        </a:rPr>
                        <a:t>栽培環境測定等</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（Ｐ１５）</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10331">
                <a:tc>
                  <a:txBody>
                    <a:bodyPr/>
                    <a:lstStyle/>
                    <a:p>
                      <a:r>
                        <a:rPr kumimoji="1"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その他</a:t>
                      </a:r>
                    </a:p>
                    <a:p>
                      <a:endParaRPr kumimoji="1" lang="ja-JP" altLang="en-US" sz="1600" dirty="0">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オンライン動物園（Ｐ１６）</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スマートグラスを使った遠隔授業（動物公園）（Ｐ１７）</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メイリオ" panose="020B0604030504040204" pitchFamily="50" charset="-128"/>
                        </a:rPr>
                        <a:t>Amazon</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ほしい物リストの活用による調達（Ｐ１８）</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走る防犯カメラ（ごみ収集車のドラレコ映像を県警提供）</a:t>
                      </a:r>
                      <a:endParaRPr kumimoji="1"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　　（Ｐ１９）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スライド番号プレースホルダー 4">
            <a:extLst>
              <a:ext uri="{FF2B5EF4-FFF2-40B4-BE49-F238E27FC236}">
                <a16:creationId xmlns:a16="http://schemas.microsoft.com/office/drawing/2014/main" id="{8D36D576-9F84-4038-A1D5-A9161EFD0E8F}"/>
              </a:ext>
            </a:extLst>
          </p:cNvPr>
          <p:cNvSpPr>
            <a:spLocks noGrp="1"/>
          </p:cNvSpPr>
          <p:nvPr>
            <p:ph type="sldNum" sz="quarter" idx="12"/>
          </p:nvPr>
        </p:nvSpPr>
        <p:spPr>
          <a:xfrm>
            <a:off x="8794154" y="6524625"/>
            <a:ext cx="384048" cy="290853"/>
          </a:xfrm>
        </p:spPr>
        <p:txBody>
          <a:bodyPr/>
          <a:lstStyle/>
          <a:p>
            <a:fld id="{D2D8002D-B5B0-4BAC-B1F6-782DDCCE6D9C}" type="slidenum">
              <a:rPr kumimoji="1" lang="ja-JP" altLang="en-US" sz="1800" b="1" smtClean="0">
                <a:solidFill>
                  <a:schemeClr val="bg1">
                    <a:lumMod val="50000"/>
                  </a:schemeClr>
                </a:solidFill>
                <a:latin typeface="Meiryo UI" panose="020B0604030504040204" pitchFamily="50" charset="-128"/>
                <a:ea typeface="Meiryo UI" panose="020B0604030504040204" pitchFamily="50" charset="-128"/>
              </a:rPr>
              <a:t>1</a:t>
            </a:fld>
            <a:endParaRPr kumimoji="1" lang="ja-JP" altLang="en-US" sz="18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7B4425D-90B5-41E0-B2AB-66A094A45EFF}"/>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スマートシティに関連する主な取組み</a:t>
            </a:r>
          </a:p>
        </p:txBody>
      </p:sp>
      <p:pic>
        <p:nvPicPr>
          <p:cNvPr id="7" name="図 6">
            <a:extLst>
              <a:ext uri="{FF2B5EF4-FFF2-40B4-BE49-F238E27FC236}">
                <a16:creationId xmlns:a16="http://schemas.microsoft.com/office/drawing/2014/main" id="{F98F52EC-39F2-48BA-8D5E-E16B3F0F1B8C}"/>
              </a:ext>
            </a:extLst>
          </p:cNvPr>
          <p:cNvPicPr>
            <a:picLocks noChangeAspect="1"/>
          </p:cNvPicPr>
          <p:nvPr/>
        </p:nvPicPr>
        <p:blipFill>
          <a:blip r:embed="rId3"/>
          <a:stretch>
            <a:fillRect/>
          </a:stretch>
        </p:blipFill>
        <p:spPr>
          <a:xfrm>
            <a:off x="6767229" y="-1025"/>
            <a:ext cx="2354973" cy="576000"/>
          </a:xfrm>
          <a:prstGeom prst="rect">
            <a:avLst/>
          </a:prstGeom>
        </p:spPr>
      </p:pic>
      <p:sp>
        <p:nvSpPr>
          <p:cNvPr id="2" name="正方形/長方形 1">
            <a:extLst>
              <a:ext uri="{FF2B5EF4-FFF2-40B4-BE49-F238E27FC236}">
                <a16:creationId xmlns:a16="http://schemas.microsoft.com/office/drawing/2014/main" id="{D1967A05-6931-4ED5-AD8D-1072AEBAA87F}"/>
              </a:ext>
            </a:extLst>
          </p:cNvPr>
          <p:cNvSpPr/>
          <p:nvPr/>
        </p:nvSpPr>
        <p:spPr>
          <a:xfrm>
            <a:off x="3444925" y="1108162"/>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0" name="正方形/長方形 29">
            <a:extLst>
              <a:ext uri="{FF2B5EF4-FFF2-40B4-BE49-F238E27FC236}">
                <a16:creationId xmlns:a16="http://schemas.microsoft.com/office/drawing/2014/main" id="{9D3083DC-79AA-4098-B5D6-9C144F0DD8A7}"/>
              </a:ext>
            </a:extLst>
          </p:cNvPr>
          <p:cNvSpPr/>
          <p:nvPr/>
        </p:nvSpPr>
        <p:spPr>
          <a:xfrm>
            <a:off x="3437837" y="1417112"/>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1" name="正方形/長方形 30">
            <a:extLst>
              <a:ext uri="{FF2B5EF4-FFF2-40B4-BE49-F238E27FC236}">
                <a16:creationId xmlns:a16="http://schemas.microsoft.com/office/drawing/2014/main" id="{CA4B4851-9061-4F16-BF85-D76D90590D93}"/>
              </a:ext>
            </a:extLst>
          </p:cNvPr>
          <p:cNvSpPr/>
          <p:nvPr/>
        </p:nvSpPr>
        <p:spPr>
          <a:xfrm>
            <a:off x="3437837" y="1673923"/>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2" name="正方形/長方形 31">
            <a:extLst>
              <a:ext uri="{FF2B5EF4-FFF2-40B4-BE49-F238E27FC236}">
                <a16:creationId xmlns:a16="http://schemas.microsoft.com/office/drawing/2014/main" id="{CCA4AE6D-B79B-4992-BD67-BB1AE892CCE3}"/>
              </a:ext>
            </a:extLst>
          </p:cNvPr>
          <p:cNvSpPr/>
          <p:nvPr/>
        </p:nvSpPr>
        <p:spPr>
          <a:xfrm>
            <a:off x="3437837" y="2043974"/>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3" name="正方形/長方形 32">
            <a:extLst>
              <a:ext uri="{FF2B5EF4-FFF2-40B4-BE49-F238E27FC236}">
                <a16:creationId xmlns:a16="http://schemas.microsoft.com/office/drawing/2014/main" id="{291793BA-073E-436D-9BDC-7E5B13744572}"/>
              </a:ext>
            </a:extLst>
          </p:cNvPr>
          <p:cNvSpPr/>
          <p:nvPr/>
        </p:nvSpPr>
        <p:spPr>
          <a:xfrm>
            <a:off x="3437837" y="2333822"/>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5" name="正方形/長方形 34">
            <a:extLst>
              <a:ext uri="{FF2B5EF4-FFF2-40B4-BE49-F238E27FC236}">
                <a16:creationId xmlns:a16="http://schemas.microsoft.com/office/drawing/2014/main" id="{9AE91E61-3145-43D9-9F1E-E4027195C790}"/>
              </a:ext>
            </a:extLst>
          </p:cNvPr>
          <p:cNvSpPr/>
          <p:nvPr/>
        </p:nvSpPr>
        <p:spPr>
          <a:xfrm>
            <a:off x="3437837" y="2713563"/>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6" name="正方形/長方形 35">
            <a:extLst>
              <a:ext uri="{FF2B5EF4-FFF2-40B4-BE49-F238E27FC236}">
                <a16:creationId xmlns:a16="http://schemas.microsoft.com/office/drawing/2014/main" id="{2AEFAE46-891B-44FD-BB41-0648CB317EB3}"/>
              </a:ext>
            </a:extLst>
          </p:cNvPr>
          <p:cNvSpPr/>
          <p:nvPr/>
        </p:nvSpPr>
        <p:spPr>
          <a:xfrm>
            <a:off x="3427431" y="3015402"/>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7" name="正方形/長方形 36">
            <a:extLst>
              <a:ext uri="{FF2B5EF4-FFF2-40B4-BE49-F238E27FC236}">
                <a16:creationId xmlns:a16="http://schemas.microsoft.com/office/drawing/2014/main" id="{7DE4288F-82BC-4737-A3F7-CAE00A0610FC}"/>
              </a:ext>
            </a:extLst>
          </p:cNvPr>
          <p:cNvSpPr/>
          <p:nvPr/>
        </p:nvSpPr>
        <p:spPr>
          <a:xfrm>
            <a:off x="3427431" y="3283662"/>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9" name="正方形/長方形 38">
            <a:extLst>
              <a:ext uri="{FF2B5EF4-FFF2-40B4-BE49-F238E27FC236}">
                <a16:creationId xmlns:a16="http://schemas.microsoft.com/office/drawing/2014/main" id="{D5B58239-BACE-49A4-AEC2-2B22EAF0FCAB}"/>
              </a:ext>
            </a:extLst>
          </p:cNvPr>
          <p:cNvSpPr/>
          <p:nvPr/>
        </p:nvSpPr>
        <p:spPr>
          <a:xfrm>
            <a:off x="3427431" y="4145767"/>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0" name="正方形/長方形 39">
            <a:extLst>
              <a:ext uri="{FF2B5EF4-FFF2-40B4-BE49-F238E27FC236}">
                <a16:creationId xmlns:a16="http://schemas.microsoft.com/office/drawing/2014/main" id="{9B59A94C-47E8-4BB4-881F-B4D422586DBC}"/>
              </a:ext>
            </a:extLst>
          </p:cNvPr>
          <p:cNvSpPr/>
          <p:nvPr/>
        </p:nvSpPr>
        <p:spPr>
          <a:xfrm>
            <a:off x="3424340" y="4389546"/>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1" name="正方形/長方形 40">
            <a:extLst>
              <a:ext uri="{FF2B5EF4-FFF2-40B4-BE49-F238E27FC236}">
                <a16:creationId xmlns:a16="http://schemas.microsoft.com/office/drawing/2014/main" id="{829C9415-6946-4545-9EE5-CD27419869A3}"/>
              </a:ext>
            </a:extLst>
          </p:cNvPr>
          <p:cNvSpPr/>
          <p:nvPr/>
        </p:nvSpPr>
        <p:spPr>
          <a:xfrm>
            <a:off x="3419549" y="4745603"/>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2" name="正方形/長方形 41">
            <a:extLst>
              <a:ext uri="{FF2B5EF4-FFF2-40B4-BE49-F238E27FC236}">
                <a16:creationId xmlns:a16="http://schemas.microsoft.com/office/drawing/2014/main" id="{413100C1-7018-4ADB-B11D-B6F378E2389E}"/>
              </a:ext>
            </a:extLst>
          </p:cNvPr>
          <p:cNvSpPr/>
          <p:nvPr/>
        </p:nvSpPr>
        <p:spPr>
          <a:xfrm>
            <a:off x="3424340" y="5082950"/>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3" name="正方形/長方形 42">
            <a:extLst>
              <a:ext uri="{FF2B5EF4-FFF2-40B4-BE49-F238E27FC236}">
                <a16:creationId xmlns:a16="http://schemas.microsoft.com/office/drawing/2014/main" id="{9AD5903D-E622-4314-8E35-DEB55AB6A687}"/>
              </a:ext>
            </a:extLst>
          </p:cNvPr>
          <p:cNvSpPr/>
          <p:nvPr/>
        </p:nvSpPr>
        <p:spPr>
          <a:xfrm>
            <a:off x="3424340" y="5363841"/>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4" name="正方形/長方形 43">
            <a:extLst>
              <a:ext uri="{FF2B5EF4-FFF2-40B4-BE49-F238E27FC236}">
                <a16:creationId xmlns:a16="http://schemas.microsoft.com/office/drawing/2014/main" id="{4107EAEA-2A2A-4052-9617-8E460D92D7F5}"/>
              </a:ext>
            </a:extLst>
          </p:cNvPr>
          <p:cNvSpPr/>
          <p:nvPr/>
        </p:nvSpPr>
        <p:spPr>
          <a:xfrm>
            <a:off x="3424340" y="5652264"/>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5" name="正方形/長方形 44">
            <a:extLst>
              <a:ext uri="{FF2B5EF4-FFF2-40B4-BE49-F238E27FC236}">
                <a16:creationId xmlns:a16="http://schemas.microsoft.com/office/drawing/2014/main" id="{6FA8E150-2B51-4FAB-8E98-5AA3A20B362B}"/>
              </a:ext>
            </a:extLst>
          </p:cNvPr>
          <p:cNvSpPr/>
          <p:nvPr/>
        </p:nvSpPr>
        <p:spPr>
          <a:xfrm>
            <a:off x="3424340" y="5937233"/>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48" name="正方形/長方形 47">
            <a:extLst>
              <a:ext uri="{FF2B5EF4-FFF2-40B4-BE49-F238E27FC236}">
                <a16:creationId xmlns:a16="http://schemas.microsoft.com/office/drawing/2014/main" id="{A34E9BA8-869F-4074-93E8-D7135D51351A}"/>
              </a:ext>
            </a:extLst>
          </p:cNvPr>
          <p:cNvSpPr/>
          <p:nvPr/>
        </p:nvSpPr>
        <p:spPr>
          <a:xfrm>
            <a:off x="3415239" y="3890055"/>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
        <p:nvSpPr>
          <p:cNvPr id="34" name="正方形/長方形 33">
            <a:extLst>
              <a:ext uri="{FF2B5EF4-FFF2-40B4-BE49-F238E27FC236}">
                <a16:creationId xmlns:a16="http://schemas.microsoft.com/office/drawing/2014/main" id="{E4FC03B8-03A8-400A-9D0E-329AE90E7D6C}"/>
              </a:ext>
            </a:extLst>
          </p:cNvPr>
          <p:cNvSpPr/>
          <p:nvPr/>
        </p:nvSpPr>
        <p:spPr>
          <a:xfrm>
            <a:off x="3424340" y="3633135"/>
            <a:ext cx="717452" cy="28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正楷書体-PRO" panose="03000600000000000000" pitchFamily="66" charset="-128"/>
                <a:ea typeface="HG正楷書体-PRO" panose="03000600000000000000" pitchFamily="66" charset="-128"/>
              </a:rPr>
              <a:t>✔</a:t>
            </a:r>
          </a:p>
        </p:txBody>
      </p:sp>
    </p:spTree>
    <p:extLst>
      <p:ext uri="{BB962C8B-B14F-4D97-AF65-F5344CB8AC3E}">
        <p14:creationId xmlns:p14="http://schemas.microsoft.com/office/powerpoint/2010/main" val="351991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楕円 57">
            <a:extLst>
              <a:ext uri="{FF2B5EF4-FFF2-40B4-BE49-F238E27FC236}">
                <a16:creationId xmlns:a16="http://schemas.microsoft.com/office/drawing/2014/main" id="{D006F9FA-BADB-4612-9635-F9FB933A83B3}"/>
              </a:ext>
            </a:extLst>
          </p:cNvPr>
          <p:cNvSpPr/>
          <p:nvPr/>
        </p:nvSpPr>
        <p:spPr>
          <a:xfrm>
            <a:off x="320842" y="1176179"/>
            <a:ext cx="8590025" cy="1615146"/>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 2"/>
          <p:cNvSpPr txBox="1">
            <a:spLocks/>
          </p:cNvSpPr>
          <p:nvPr/>
        </p:nvSpPr>
        <p:spPr>
          <a:xfrm>
            <a:off x="2659789" y="6212606"/>
            <a:ext cx="4539916" cy="581195"/>
          </a:xfrm>
          <a:prstGeom prst="rect">
            <a:avLst/>
          </a:prstGeom>
          <a:noFill/>
          <a:ln>
            <a:noFill/>
            <a:prstDash val="dash"/>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a:spcBef>
                <a:spcPts val="300"/>
              </a:spcBef>
              <a:spcAft>
                <a:spcPts val="300"/>
              </a:spcAft>
            </a:pPr>
            <a:r>
              <a:rPr lang="en-US" altLang="ja-JP" sz="1800" b="0" dirty="0">
                <a:latin typeface="Meiryo UI" panose="020B0604030504040204" pitchFamily="50" charset="-128"/>
                <a:ea typeface="Meiryo UI" panose="020B0604030504040204" pitchFamily="50" charset="-128"/>
              </a:rPr>
              <a:t>【</a:t>
            </a:r>
            <a:r>
              <a:rPr lang="ja-JP" altLang="en-US" sz="1800" b="0" dirty="0">
                <a:latin typeface="Meiryo UI" panose="020B0604030504040204" pitchFamily="50" charset="-128"/>
                <a:ea typeface="Meiryo UI" panose="020B0604030504040204" pitchFamily="50" charset="-128"/>
              </a:rPr>
              <a:t>協定締結日</a:t>
            </a:r>
            <a:r>
              <a:rPr lang="en-US" altLang="ja-JP" sz="1800" b="0" dirty="0">
                <a:latin typeface="Meiryo UI" panose="020B0604030504040204" pitchFamily="50" charset="-128"/>
                <a:ea typeface="Meiryo UI" panose="020B0604030504040204" pitchFamily="50" charset="-128"/>
              </a:rPr>
              <a:t>】</a:t>
            </a:r>
            <a:r>
              <a:rPr lang="ja-JP" altLang="en-US" sz="1800" b="0" dirty="0">
                <a:latin typeface="Meiryo UI" panose="020B0604030504040204" pitchFamily="50" charset="-128"/>
                <a:ea typeface="Meiryo UI" panose="020B0604030504040204" pitchFamily="50" charset="-128"/>
              </a:rPr>
              <a:t> 令和２年１月９日</a:t>
            </a:r>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その他</a:t>
            </a:r>
          </a:p>
        </p:txBody>
      </p:sp>
      <p:grpSp>
        <p:nvGrpSpPr>
          <p:cNvPr id="14" name="グループ化 13">
            <a:extLst>
              <a:ext uri="{FF2B5EF4-FFF2-40B4-BE49-F238E27FC236}">
                <a16:creationId xmlns:a16="http://schemas.microsoft.com/office/drawing/2014/main" id="{0AB9FEF1-3711-49F9-AF78-B31426BCFF9B}"/>
              </a:ext>
            </a:extLst>
          </p:cNvPr>
          <p:cNvGrpSpPr/>
          <p:nvPr/>
        </p:nvGrpSpPr>
        <p:grpSpPr>
          <a:xfrm>
            <a:off x="214889" y="706937"/>
            <a:ext cx="8670912" cy="468221"/>
            <a:chOff x="155888" y="641896"/>
            <a:chExt cx="8670912" cy="468221"/>
          </a:xfrm>
        </p:grpSpPr>
        <p:sp>
          <p:nvSpPr>
            <p:cNvPr id="15" name="タイトル 1">
              <a:extLst>
                <a:ext uri="{FF2B5EF4-FFF2-40B4-BE49-F238E27FC236}">
                  <a16:creationId xmlns:a16="http://schemas.microsoft.com/office/drawing/2014/main" id="{5143B389-EBE7-4DC6-B80D-746654D2C0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走る防犯カメラ（ごみ収集車のドラレコ映像を県警提供）</a:t>
              </a:r>
              <a:endPar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4A53B7D-5792-4267-952B-20E46F3E7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7" name="直線コネクタ 16">
              <a:extLst>
                <a:ext uri="{FF2B5EF4-FFF2-40B4-BE49-F238E27FC236}">
                  <a16:creationId xmlns:a16="http://schemas.microsoft.com/office/drawing/2014/main" id="{88264FE2-2E56-41A1-9C78-D9014CC0E0F1}"/>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4"/>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267445" y="629715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19</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0" name="テキスト ボックス 78">
            <a:extLst>
              <a:ext uri="{FF2B5EF4-FFF2-40B4-BE49-F238E27FC236}">
                <a16:creationId xmlns:a16="http://schemas.microsoft.com/office/drawing/2014/main" id="{7ED399AA-78BA-4DE1-A7DB-D1A8D62760A7}"/>
              </a:ext>
            </a:extLst>
          </p:cNvPr>
          <p:cNvSpPr txBox="1">
            <a:spLocks noChangeArrowheads="1"/>
          </p:cNvSpPr>
          <p:nvPr/>
        </p:nvSpPr>
        <p:spPr bwMode="auto">
          <a:xfrm>
            <a:off x="533368" y="1317242"/>
            <a:ext cx="8224098" cy="129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508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ごみ収集車に搭載されたドライブレコーダーの映像を捜査資料として県警に提供する協定を、県警・千葉市一般廃棄物収集運搬協同組合と締結。</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同組合のごみ収集車（</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台）の９割にドライブレコーダーが搭載されており、市内を走行するごみ収集車が「走る防犯カメラ」としての役割も担い、犯罪捜査や抑止に貢献。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9B6AFCA7-256B-449E-B784-2B9CDEED7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126" y="2846834"/>
            <a:ext cx="6133247" cy="3388812"/>
          </a:xfrm>
          <a:prstGeom prst="rect">
            <a:avLst/>
          </a:prstGeom>
          <a:ln w="6350">
            <a:noFill/>
          </a:ln>
        </p:spPr>
      </p:pic>
    </p:spTree>
    <p:extLst>
      <p:ext uri="{BB962C8B-B14F-4D97-AF65-F5344CB8AC3E}">
        <p14:creationId xmlns:p14="http://schemas.microsoft.com/office/powerpoint/2010/main" val="206383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楕円 29">
            <a:extLst>
              <a:ext uri="{FF2B5EF4-FFF2-40B4-BE49-F238E27FC236}">
                <a16:creationId xmlns:a16="http://schemas.microsoft.com/office/drawing/2014/main" id="{41BE3CD8-9A95-483C-AA43-B0487AB3F442}"/>
              </a:ext>
            </a:extLst>
          </p:cNvPr>
          <p:cNvSpPr/>
          <p:nvPr/>
        </p:nvSpPr>
        <p:spPr>
          <a:xfrm>
            <a:off x="331888" y="1498465"/>
            <a:ext cx="8590025" cy="936404"/>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スマートシティの推進体制</a:t>
            </a:r>
          </a:p>
        </p:txBody>
      </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3"/>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267445" y="629715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20</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C583EF0B-C548-489E-86ED-E9A900781E6A}"/>
              </a:ext>
            </a:extLst>
          </p:cNvPr>
          <p:cNvSpPr/>
          <p:nvPr/>
        </p:nvSpPr>
        <p:spPr>
          <a:xfrm>
            <a:off x="1082842" y="1643502"/>
            <a:ext cx="6858000" cy="646331"/>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Ａ</a:t>
            </a:r>
            <a:r>
              <a:rPr lang="en-US" altLang="ja-JP" dirty="0">
                <a:latin typeface="HG丸ｺﾞｼｯｸM-PRO" panose="020F0600000000000000" pitchFamily="50" charset="-128"/>
                <a:ea typeface="HG丸ｺﾞｼｯｸM-PRO" panose="020F0600000000000000" pitchFamily="50" charset="-128"/>
              </a:rPr>
              <a:t>Ⅰ</a:t>
            </a:r>
            <a:r>
              <a:rPr lang="ja-JP" altLang="en-US" dirty="0">
                <a:latin typeface="HG丸ｺﾞｼｯｸM-PRO" panose="020F0600000000000000" pitchFamily="50" charset="-128"/>
                <a:ea typeface="HG丸ｺﾞｼｯｸM-PRO" panose="020F0600000000000000" pitchFamily="50" charset="-128"/>
              </a:rPr>
              <a:t>や</a:t>
            </a:r>
            <a:r>
              <a:rPr lang="en-US" altLang="ja-JP" dirty="0">
                <a:latin typeface="HG丸ｺﾞｼｯｸM-PRO" panose="020F0600000000000000" pitchFamily="50" charset="-128"/>
                <a:ea typeface="HG丸ｺﾞｼｯｸM-PRO" panose="020F0600000000000000" pitchFamily="50" charset="-128"/>
              </a:rPr>
              <a:t>Ⅰ</a:t>
            </a:r>
            <a:r>
              <a:rPr lang="ja-JP" altLang="en-US" dirty="0">
                <a:latin typeface="HG丸ｺﾞｼｯｸM-PRO" panose="020F0600000000000000" pitchFamily="50" charset="-128"/>
                <a:ea typeface="HG丸ｺﾞｼｯｸM-PRO" panose="020F0600000000000000" pitchFamily="50" charset="-128"/>
              </a:rPr>
              <a:t>ｏＴ等の先端技術の活用により、将来にわたり持続可能な都市経営を目指すとともに、未来のまちづくりを推進する。</a:t>
            </a:r>
          </a:p>
        </p:txBody>
      </p:sp>
      <p:grpSp>
        <p:nvGrpSpPr>
          <p:cNvPr id="25" name="グループ化 24">
            <a:extLst>
              <a:ext uri="{FF2B5EF4-FFF2-40B4-BE49-F238E27FC236}">
                <a16:creationId xmlns:a16="http://schemas.microsoft.com/office/drawing/2014/main" id="{436F716E-53E3-49C9-9901-0B08B4A16BC8}"/>
              </a:ext>
            </a:extLst>
          </p:cNvPr>
          <p:cNvGrpSpPr/>
          <p:nvPr/>
        </p:nvGrpSpPr>
        <p:grpSpPr>
          <a:xfrm>
            <a:off x="258214" y="1003721"/>
            <a:ext cx="8670912" cy="468221"/>
            <a:chOff x="155888" y="641896"/>
            <a:chExt cx="8670912" cy="468221"/>
          </a:xfrm>
        </p:grpSpPr>
        <p:sp>
          <p:nvSpPr>
            <p:cNvPr id="26" name="タイトル 1">
              <a:extLst>
                <a:ext uri="{FF2B5EF4-FFF2-40B4-BE49-F238E27FC236}">
                  <a16:creationId xmlns:a16="http://schemas.microsoft.com/office/drawing/2014/main" id="{0E48C928-255F-4641-8B59-54504DEC06A5}"/>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R</a:t>
              </a:r>
              <a:r>
                <a:rPr lang="ja-JP" altLang="en-US"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２年４月　未来都市戦略部及びスマートシティ推進課を新設</a:t>
              </a:r>
              <a:endPar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27" name="図 26">
              <a:extLst>
                <a:ext uri="{FF2B5EF4-FFF2-40B4-BE49-F238E27FC236}">
                  <a16:creationId xmlns:a16="http://schemas.microsoft.com/office/drawing/2014/main" id="{2AEE3271-60CD-4251-BD3B-F5110AFBC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29" name="直線コネクタ 28">
              <a:extLst>
                <a:ext uri="{FF2B5EF4-FFF2-40B4-BE49-F238E27FC236}">
                  <a16:creationId xmlns:a16="http://schemas.microsoft.com/office/drawing/2014/main" id="{3EE4BD13-81D5-4E2A-95B9-EE6028C453DA}"/>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1" name="楕円 30">
            <a:extLst>
              <a:ext uri="{FF2B5EF4-FFF2-40B4-BE49-F238E27FC236}">
                <a16:creationId xmlns:a16="http://schemas.microsoft.com/office/drawing/2014/main" id="{9EE8A2A8-66F2-436F-9B4C-92E6B7EFBFA6}"/>
              </a:ext>
            </a:extLst>
          </p:cNvPr>
          <p:cNvSpPr/>
          <p:nvPr/>
        </p:nvSpPr>
        <p:spPr>
          <a:xfrm>
            <a:off x="339101" y="3577375"/>
            <a:ext cx="8590025" cy="1226479"/>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A6E14AC-1258-4689-B857-7E4F7EBAF711}"/>
              </a:ext>
            </a:extLst>
          </p:cNvPr>
          <p:cNvSpPr/>
          <p:nvPr/>
        </p:nvSpPr>
        <p:spPr>
          <a:xfrm>
            <a:off x="1090055" y="3711034"/>
            <a:ext cx="6858000" cy="923330"/>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人口減少・少子高齢化の進展を踏まえ、先端技術を活用して地域課題を解決し、市民生活の質の向上を図るとともに、持続可能なまちづくりを推進するため、プランを策定する。</a:t>
            </a:r>
          </a:p>
        </p:txBody>
      </p:sp>
      <p:grpSp>
        <p:nvGrpSpPr>
          <p:cNvPr id="33" name="グループ化 32">
            <a:extLst>
              <a:ext uri="{FF2B5EF4-FFF2-40B4-BE49-F238E27FC236}">
                <a16:creationId xmlns:a16="http://schemas.microsoft.com/office/drawing/2014/main" id="{E07C3D41-4798-4127-8CFA-B185DA774805}"/>
              </a:ext>
            </a:extLst>
          </p:cNvPr>
          <p:cNvGrpSpPr/>
          <p:nvPr/>
        </p:nvGrpSpPr>
        <p:grpSpPr>
          <a:xfrm>
            <a:off x="265427" y="3058568"/>
            <a:ext cx="8670912" cy="468221"/>
            <a:chOff x="155888" y="641896"/>
            <a:chExt cx="8670912" cy="468221"/>
          </a:xfrm>
        </p:grpSpPr>
        <p:sp>
          <p:nvSpPr>
            <p:cNvPr id="34" name="タイトル 1">
              <a:extLst>
                <a:ext uri="{FF2B5EF4-FFF2-40B4-BE49-F238E27FC236}">
                  <a16:creationId xmlns:a16="http://schemas.microsoft.com/office/drawing/2014/main" id="{F1B4A2B7-9F4E-4738-991E-7FA46FAC0EE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R</a:t>
              </a:r>
              <a:r>
                <a:rPr lang="ja-JP" altLang="en-US"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２～</a:t>
              </a:r>
              <a:r>
                <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R</a:t>
              </a:r>
              <a:r>
                <a:rPr lang="ja-JP" altLang="en-US"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３年度　　「（仮称）スマートシティ推進プラン」を策定</a:t>
              </a:r>
            </a:p>
          </p:txBody>
        </p:sp>
        <p:pic>
          <p:nvPicPr>
            <p:cNvPr id="35" name="図 34">
              <a:extLst>
                <a:ext uri="{FF2B5EF4-FFF2-40B4-BE49-F238E27FC236}">
                  <a16:creationId xmlns:a16="http://schemas.microsoft.com/office/drawing/2014/main" id="{DD8E9EF8-E542-4CB9-84ED-AD3B5B961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36" name="直線コネクタ 35">
              <a:extLst>
                <a:ext uri="{FF2B5EF4-FFF2-40B4-BE49-F238E27FC236}">
                  <a16:creationId xmlns:a16="http://schemas.microsoft.com/office/drawing/2014/main" id="{849656B0-3C18-4A53-9764-2CA9269F1EB2}"/>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8" name="楕円 37">
            <a:extLst>
              <a:ext uri="{FF2B5EF4-FFF2-40B4-BE49-F238E27FC236}">
                <a16:creationId xmlns:a16="http://schemas.microsoft.com/office/drawing/2014/main" id="{BEE6E226-B5F5-411C-B39A-AAAC483C1AD2}"/>
              </a:ext>
            </a:extLst>
          </p:cNvPr>
          <p:cNvSpPr/>
          <p:nvPr/>
        </p:nvSpPr>
        <p:spPr>
          <a:xfrm>
            <a:off x="346314" y="5601588"/>
            <a:ext cx="8590025" cy="936000"/>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116C7C2E-13BC-4DC1-820A-A8909AA4F0FB}"/>
              </a:ext>
            </a:extLst>
          </p:cNvPr>
          <p:cNvSpPr/>
          <p:nvPr/>
        </p:nvSpPr>
        <p:spPr>
          <a:xfrm>
            <a:off x="1097268" y="5735247"/>
            <a:ext cx="6858000" cy="646331"/>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社会全体のスマート化を推進するための体制構築に向けて、検討する。</a:t>
            </a:r>
          </a:p>
        </p:txBody>
      </p:sp>
      <p:grpSp>
        <p:nvGrpSpPr>
          <p:cNvPr id="40" name="グループ化 39">
            <a:extLst>
              <a:ext uri="{FF2B5EF4-FFF2-40B4-BE49-F238E27FC236}">
                <a16:creationId xmlns:a16="http://schemas.microsoft.com/office/drawing/2014/main" id="{82DF837A-4AE7-4594-B628-C272D40D77FC}"/>
              </a:ext>
            </a:extLst>
          </p:cNvPr>
          <p:cNvGrpSpPr/>
          <p:nvPr/>
        </p:nvGrpSpPr>
        <p:grpSpPr>
          <a:xfrm>
            <a:off x="272640" y="5106845"/>
            <a:ext cx="8670912" cy="468221"/>
            <a:chOff x="155888" y="641896"/>
            <a:chExt cx="8670912" cy="468221"/>
          </a:xfrm>
        </p:grpSpPr>
        <p:sp>
          <p:nvSpPr>
            <p:cNvPr id="41" name="タイトル 1">
              <a:extLst>
                <a:ext uri="{FF2B5EF4-FFF2-40B4-BE49-F238E27FC236}">
                  <a16:creationId xmlns:a16="http://schemas.microsoft.com/office/drawing/2014/main" id="{DC1B9021-9D29-47EC-88D2-EE749EDBC6C5}"/>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R</a:t>
              </a:r>
              <a:r>
                <a:rPr lang="ja-JP" altLang="en-US"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２～</a:t>
              </a:r>
              <a:r>
                <a:rPr lang="en-US" altLang="ja-JP"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R</a:t>
              </a:r>
              <a:r>
                <a:rPr lang="ja-JP" altLang="en-US" sz="24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３年度　　スマートシティ推進体制の構築検討</a:t>
              </a:r>
            </a:p>
          </p:txBody>
        </p:sp>
        <p:pic>
          <p:nvPicPr>
            <p:cNvPr id="42" name="図 41">
              <a:extLst>
                <a:ext uri="{FF2B5EF4-FFF2-40B4-BE49-F238E27FC236}">
                  <a16:creationId xmlns:a16="http://schemas.microsoft.com/office/drawing/2014/main" id="{E056C4E9-F596-4672-985A-1003A28C5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43" name="直線コネクタ 42">
              <a:extLst>
                <a:ext uri="{FF2B5EF4-FFF2-40B4-BE49-F238E27FC236}">
                  <a16:creationId xmlns:a16="http://schemas.microsoft.com/office/drawing/2014/main" id="{E5E329BA-9D4F-4ECC-91E7-68634E18E71C}"/>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12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楕円 38">
            <a:extLst>
              <a:ext uri="{FF2B5EF4-FFF2-40B4-BE49-F238E27FC236}">
                <a16:creationId xmlns:a16="http://schemas.microsoft.com/office/drawing/2014/main" id="{D0B4FA51-E873-4FD3-A0DE-D4DF502749F1}"/>
              </a:ext>
            </a:extLst>
          </p:cNvPr>
          <p:cNvSpPr/>
          <p:nvPr/>
        </p:nvSpPr>
        <p:spPr>
          <a:xfrm>
            <a:off x="198240" y="1105351"/>
            <a:ext cx="8748970" cy="1165221"/>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タイトル 1"/>
          <p:cNvSpPr txBox="1">
            <a:spLocks/>
          </p:cNvSpPr>
          <p:nvPr/>
        </p:nvSpPr>
        <p:spPr>
          <a:xfrm>
            <a:off x="297511" y="1139498"/>
            <a:ext cx="8486957" cy="115441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400"/>
              </a:lnSpc>
              <a:defRPr/>
            </a:pPr>
            <a:r>
              <a:rPr lang="ja-JP" altLang="en-US" sz="1600" dirty="0">
                <a:solidFill>
                  <a:srgbClr val="2F5897">
                    <a:lumMod val="75000"/>
                  </a:srgbClr>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新型コロナウイルスの感染拡大防止を契機に、人々の行動が制限される中でも社会経済活動を維持できる環境を整備していくため、市役所だけでなく、市民や企業等のあらゆる方々が日々の活動をより柔軟で効率的な方向へとともに変革していく「ちばしチェンジ宣言！」を発出。</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8" name="Rectangle 2">
            <a:extLst>
              <a:ext uri="{FF2B5EF4-FFF2-40B4-BE49-F238E27FC236}">
                <a16:creationId xmlns:a16="http://schemas.microsoft.com/office/drawing/2014/main" id="{A3585BA2-CD3D-479F-B9E0-DDED18C088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9" name="正方形/長方形 68">
            <a:extLst>
              <a:ext uri="{FF2B5EF4-FFF2-40B4-BE49-F238E27FC236}">
                <a16:creationId xmlns:a16="http://schemas.microsoft.com/office/drawing/2014/main" id="{7C51451E-FE93-49DF-84B8-735EFC830F71}"/>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タイトル 1">
            <a:extLst>
              <a:ext uri="{FF2B5EF4-FFF2-40B4-BE49-F238E27FC236}">
                <a16:creationId xmlns:a16="http://schemas.microsoft.com/office/drawing/2014/main" id="{B499A100-3AEE-4CBA-882D-C6CB26BD0BD9}"/>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spc="-3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新型コロナウイルス感染拡大防止を契機として</a:t>
            </a:r>
            <a:endParaRPr lang="en-US" altLang="ja-JP" sz="2800" i="1" spc="-3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nvGrpSpPr>
          <p:cNvPr id="76" name="グループ化 75">
            <a:extLst>
              <a:ext uri="{FF2B5EF4-FFF2-40B4-BE49-F238E27FC236}">
                <a16:creationId xmlns:a16="http://schemas.microsoft.com/office/drawing/2014/main" id="{10C5EA57-D6B5-4809-B135-23AF91AC392D}"/>
              </a:ext>
            </a:extLst>
          </p:cNvPr>
          <p:cNvGrpSpPr/>
          <p:nvPr/>
        </p:nvGrpSpPr>
        <p:grpSpPr>
          <a:xfrm>
            <a:off x="7056276" y="43993"/>
            <a:ext cx="2016224" cy="499433"/>
            <a:chOff x="7056276" y="43993"/>
            <a:chExt cx="2016224" cy="499433"/>
          </a:xfrm>
        </p:grpSpPr>
        <p:pic>
          <p:nvPicPr>
            <p:cNvPr id="77" name="図 76">
              <a:extLst>
                <a:ext uri="{FF2B5EF4-FFF2-40B4-BE49-F238E27FC236}">
                  <a16:creationId xmlns:a16="http://schemas.microsoft.com/office/drawing/2014/main" id="{C712C17F-E0FF-4CC0-B2E8-AB22E2104063}"/>
                </a:ext>
              </a:extLst>
            </p:cNvPr>
            <p:cNvPicPr preferRelativeResize="0">
              <a:picLocks noChangeAspect="1"/>
            </p:cNvPicPr>
            <p:nvPr/>
          </p:nvPicPr>
          <p:blipFill>
            <a:blip r:embed="rId3"/>
            <a:stretch>
              <a:fillRect/>
            </a:stretch>
          </p:blipFill>
          <p:spPr>
            <a:xfrm>
              <a:off x="7056276" y="47830"/>
              <a:ext cx="485349" cy="495596"/>
            </a:xfrm>
            <a:prstGeom prst="rect">
              <a:avLst/>
            </a:prstGeom>
          </p:spPr>
        </p:pic>
        <p:pic>
          <p:nvPicPr>
            <p:cNvPr id="78" name="図 77">
              <a:extLst>
                <a:ext uri="{FF2B5EF4-FFF2-40B4-BE49-F238E27FC236}">
                  <a16:creationId xmlns:a16="http://schemas.microsoft.com/office/drawing/2014/main" id="{51A05452-14A4-4417-83DF-6D3E5CBE7E9B}"/>
                </a:ext>
              </a:extLst>
            </p:cNvPr>
            <p:cNvPicPr>
              <a:picLocks noChangeAspect="1"/>
            </p:cNvPicPr>
            <p:nvPr/>
          </p:nvPicPr>
          <p:blipFill>
            <a:blip r:embed="rId4"/>
            <a:stretch>
              <a:fillRect/>
            </a:stretch>
          </p:blipFill>
          <p:spPr>
            <a:xfrm>
              <a:off x="7524328" y="381005"/>
              <a:ext cx="925501" cy="129193"/>
            </a:xfrm>
            <a:prstGeom prst="rect">
              <a:avLst/>
            </a:prstGeom>
          </p:spPr>
        </p:pic>
        <p:pic>
          <p:nvPicPr>
            <p:cNvPr id="79" name="図 78">
              <a:extLst>
                <a:ext uri="{FF2B5EF4-FFF2-40B4-BE49-F238E27FC236}">
                  <a16:creationId xmlns:a16="http://schemas.microsoft.com/office/drawing/2014/main" id="{2346BE71-6F7F-44DE-840E-73CA9FE09C79}"/>
                </a:ext>
              </a:extLst>
            </p:cNvPr>
            <p:cNvPicPr preferRelativeResize="0">
              <a:picLocks noChangeAspect="1"/>
            </p:cNvPicPr>
            <p:nvPr/>
          </p:nvPicPr>
          <p:blipFill>
            <a:blip r:embed="rId5"/>
            <a:stretch>
              <a:fillRect/>
            </a:stretch>
          </p:blipFill>
          <p:spPr>
            <a:xfrm>
              <a:off x="7560332" y="89450"/>
              <a:ext cx="893321" cy="276732"/>
            </a:xfrm>
            <a:prstGeom prst="rect">
              <a:avLst/>
            </a:prstGeom>
          </p:spPr>
        </p:pic>
        <p:pic>
          <p:nvPicPr>
            <p:cNvPr id="80" name="図 79">
              <a:extLst>
                <a:ext uri="{FF2B5EF4-FFF2-40B4-BE49-F238E27FC236}">
                  <a16:creationId xmlns:a16="http://schemas.microsoft.com/office/drawing/2014/main" id="{AFC32AD0-CD46-49B3-8189-014D9DB0352C}"/>
                </a:ext>
              </a:extLst>
            </p:cNvPr>
            <p:cNvPicPr>
              <a:picLocks noChangeAspect="1"/>
            </p:cNvPicPr>
            <p:nvPr/>
          </p:nvPicPr>
          <p:blipFill>
            <a:blip r:embed="rId6"/>
            <a:stretch>
              <a:fillRect/>
            </a:stretch>
          </p:blipFill>
          <p:spPr>
            <a:xfrm>
              <a:off x="8496436" y="43993"/>
              <a:ext cx="576064" cy="499433"/>
            </a:xfrm>
            <a:prstGeom prst="rect">
              <a:avLst/>
            </a:prstGeom>
          </p:spPr>
        </p:pic>
      </p:grpSp>
      <p:grpSp>
        <p:nvGrpSpPr>
          <p:cNvPr id="43" name="グループ化 42">
            <a:extLst>
              <a:ext uri="{FF2B5EF4-FFF2-40B4-BE49-F238E27FC236}">
                <a16:creationId xmlns:a16="http://schemas.microsoft.com/office/drawing/2014/main" id="{A5FD4E8D-042C-400C-B1EF-D7026E5F7100}"/>
              </a:ext>
            </a:extLst>
          </p:cNvPr>
          <p:cNvGrpSpPr/>
          <p:nvPr/>
        </p:nvGrpSpPr>
        <p:grpSpPr>
          <a:xfrm>
            <a:off x="175090" y="679463"/>
            <a:ext cx="8670912" cy="468221"/>
            <a:chOff x="155888" y="641896"/>
            <a:chExt cx="8670912" cy="468221"/>
          </a:xfrm>
        </p:grpSpPr>
        <p:sp>
          <p:nvSpPr>
            <p:cNvPr id="53" name="タイトル 1">
              <a:extLst>
                <a:ext uri="{FF2B5EF4-FFF2-40B4-BE49-F238E27FC236}">
                  <a16:creationId xmlns:a16="http://schemas.microsoft.com/office/drawing/2014/main" id="{9E12725F-B18E-4DE1-81D7-EC08D4C18365}"/>
                </a:ext>
              </a:extLst>
            </p:cNvPr>
            <p:cNvSpPr txBox="1">
              <a:spLocks/>
            </p:cNvSpPr>
            <p:nvPr/>
          </p:nvSpPr>
          <p:spPr>
            <a:xfrm>
              <a:off x="54303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err="1">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ちばし</a:t>
              </a:r>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チェンジ宣言！を発出（令和</a:t>
              </a:r>
              <a:r>
                <a:rPr lang="en-US" altLang="ja-JP"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日）</a:t>
              </a:r>
              <a:endParaRPr lang="zh-TW" altLang="en-US" sz="16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0" name="図 69">
              <a:extLst>
                <a:ext uri="{FF2B5EF4-FFF2-40B4-BE49-F238E27FC236}">
                  <a16:creationId xmlns:a16="http://schemas.microsoft.com/office/drawing/2014/main" id="{CA6638B5-76F1-4A5F-ABBE-46A917EAE2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71" name="直線コネクタ 70">
              <a:extLst>
                <a:ext uri="{FF2B5EF4-FFF2-40B4-BE49-F238E27FC236}">
                  <a16:creationId xmlns:a16="http://schemas.microsoft.com/office/drawing/2014/main" id="{D41C5428-0D58-4B0D-B94D-D2317BE68F7E}"/>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2" name="スライド番号プレースホルダー 4">
            <a:extLst>
              <a:ext uri="{FF2B5EF4-FFF2-40B4-BE49-F238E27FC236}">
                <a16:creationId xmlns:a16="http://schemas.microsoft.com/office/drawing/2014/main" id="{F4B575D4-7782-4A05-8D39-48DD9CB6AA83}"/>
              </a:ext>
            </a:extLst>
          </p:cNvPr>
          <p:cNvSpPr txBox="1">
            <a:spLocks/>
          </p:cNvSpPr>
          <p:nvPr/>
        </p:nvSpPr>
        <p:spPr>
          <a:xfrm>
            <a:off x="8341933" y="649162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2</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42A27599-3019-4AE1-A7C4-F61031B2E4F9}"/>
              </a:ext>
            </a:extLst>
          </p:cNvPr>
          <p:cNvGrpSpPr/>
          <p:nvPr/>
        </p:nvGrpSpPr>
        <p:grpSpPr>
          <a:xfrm>
            <a:off x="307034" y="2331140"/>
            <a:ext cx="4142136" cy="3847398"/>
            <a:chOff x="358087" y="2434943"/>
            <a:chExt cx="7602634" cy="2429665"/>
          </a:xfrm>
        </p:grpSpPr>
        <p:grpSp>
          <p:nvGrpSpPr>
            <p:cNvPr id="60" name="グループ化 59"/>
            <p:cNvGrpSpPr/>
            <p:nvPr/>
          </p:nvGrpSpPr>
          <p:grpSpPr>
            <a:xfrm>
              <a:off x="358087" y="2434943"/>
              <a:ext cx="5692229" cy="332453"/>
              <a:chOff x="251933" y="1739275"/>
              <a:chExt cx="3154089" cy="89973"/>
            </a:xfrm>
          </p:grpSpPr>
          <p:sp>
            <p:nvSpPr>
              <p:cNvPr id="61" name="角丸四角形 60"/>
              <p:cNvSpPr/>
              <p:nvPr/>
            </p:nvSpPr>
            <p:spPr>
              <a:xfrm>
                <a:off x="251933" y="1739275"/>
                <a:ext cx="2987298" cy="8997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2" name="タイトル 1"/>
              <p:cNvSpPr txBox="1">
                <a:spLocks/>
              </p:cNvSpPr>
              <p:nvPr/>
            </p:nvSpPr>
            <p:spPr>
              <a:xfrm>
                <a:off x="269008" y="1739275"/>
                <a:ext cx="3137014" cy="81725"/>
              </a:xfrm>
              <a:prstGeom prst="rect">
                <a:avLst/>
              </a:prstGeom>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Point1</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：市役所が変わる！</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 name="正方形/長方形 3">
              <a:extLst>
                <a:ext uri="{FF2B5EF4-FFF2-40B4-BE49-F238E27FC236}">
                  <a16:creationId xmlns:a16="http://schemas.microsoft.com/office/drawing/2014/main" id="{1CE1A56D-D1F6-47EB-AE65-1C4C9926CBF4}"/>
                </a:ext>
              </a:extLst>
            </p:cNvPr>
            <p:cNvSpPr/>
            <p:nvPr/>
          </p:nvSpPr>
          <p:spPr>
            <a:xfrm>
              <a:off x="394361" y="2727867"/>
              <a:ext cx="7566360" cy="2136741"/>
            </a:xfrm>
            <a:prstGeom prst="rect">
              <a:avLst/>
            </a:prstGeom>
            <a:solidFill>
              <a:srgbClr val="FFFF66"/>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anose="020B0604030504040204" pitchFamily="50" charset="-128"/>
                  <a:ea typeface="メイリオ" panose="020B0604030504040204" pitchFamily="50" charset="-128"/>
                </a:rPr>
                <a:t> ～行かなくていい、待たなくていい～</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・郵送、オンラインの徹底活用！</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・事前申請のファストレーン、混雑状況の</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ネット配信</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500"/>
                </a:lnSpc>
              </a:pP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spcBef>
                  <a:spcPts val="30"/>
                </a:spcBef>
              </a:pPr>
              <a:r>
                <a:rPr kumimoji="1" lang="ja-JP" altLang="en-US" sz="1400" b="1" dirty="0">
                  <a:solidFill>
                    <a:schemeClr val="tx1"/>
                  </a:solidFill>
                  <a:latin typeface="メイリオ" panose="020B0604030504040204" pitchFamily="50" charset="-128"/>
                  <a:ea typeface="メイリオ" panose="020B0604030504040204" pitchFamily="50" charset="-128"/>
                </a:rPr>
                <a:t> ～やり取りは遠隔（リモート）で～</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・時差出勤やテレワークのさらなる促進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・庁内会議は原則遠隔実施、説明会等の動画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配信</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500"/>
                </a:lnSpc>
              </a:pP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b="1" dirty="0">
                  <a:solidFill>
                    <a:schemeClr val="tx1"/>
                  </a:solidFill>
                  <a:latin typeface="メイリオ" panose="020B0604030504040204" pitchFamily="50" charset="-128"/>
                  <a:ea typeface="メイリオ" panose="020B0604030504040204" pitchFamily="50" charset="-128"/>
                </a:rPr>
                <a:t> ～市保有情報は原則公開～</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・オープンデータ活用ルールの作成やデータ</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の原則公開に向けた検討</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・データ連携基盤を構築し、オープンデータ</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の利活用促進</a:t>
              </a:r>
            </a:p>
          </p:txBody>
        </p:sp>
      </p:grpSp>
      <p:grpSp>
        <p:nvGrpSpPr>
          <p:cNvPr id="26" name="グループ化 25">
            <a:extLst>
              <a:ext uri="{FF2B5EF4-FFF2-40B4-BE49-F238E27FC236}">
                <a16:creationId xmlns:a16="http://schemas.microsoft.com/office/drawing/2014/main" id="{17ED08A7-95C3-4B1E-9FA2-F24EF621226F}"/>
              </a:ext>
            </a:extLst>
          </p:cNvPr>
          <p:cNvGrpSpPr/>
          <p:nvPr/>
        </p:nvGrpSpPr>
        <p:grpSpPr>
          <a:xfrm>
            <a:off x="4655802" y="2318096"/>
            <a:ext cx="4128666" cy="1906846"/>
            <a:chOff x="388902" y="2205471"/>
            <a:chExt cx="6525770" cy="1906846"/>
          </a:xfrm>
        </p:grpSpPr>
        <p:grpSp>
          <p:nvGrpSpPr>
            <p:cNvPr id="27" name="グループ化 26">
              <a:extLst>
                <a:ext uri="{FF2B5EF4-FFF2-40B4-BE49-F238E27FC236}">
                  <a16:creationId xmlns:a16="http://schemas.microsoft.com/office/drawing/2014/main" id="{4248356C-A719-409E-A8A9-722CB3A91BA2}"/>
                </a:ext>
              </a:extLst>
            </p:cNvPr>
            <p:cNvGrpSpPr/>
            <p:nvPr/>
          </p:nvGrpSpPr>
          <p:grpSpPr>
            <a:xfrm>
              <a:off x="388902" y="2205471"/>
              <a:ext cx="4306361" cy="534611"/>
              <a:chOff x="269008" y="1677175"/>
              <a:chExt cx="2386171" cy="144684"/>
            </a:xfrm>
          </p:grpSpPr>
          <p:sp>
            <p:nvSpPr>
              <p:cNvPr id="29" name="角丸四角形 60">
                <a:extLst>
                  <a:ext uri="{FF2B5EF4-FFF2-40B4-BE49-F238E27FC236}">
                    <a16:creationId xmlns:a16="http://schemas.microsoft.com/office/drawing/2014/main" id="{EF8F819E-6A39-4FB5-B8B7-ABBF7BA80314}"/>
                  </a:ext>
                </a:extLst>
              </p:cNvPr>
              <p:cNvSpPr/>
              <p:nvPr/>
            </p:nvSpPr>
            <p:spPr>
              <a:xfrm>
                <a:off x="269008" y="1677175"/>
                <a:ext cx="2386171" cy="1446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a:extLst>
                  <a:ext uri="{FF2B5EF4-FFF2-40B4-BE49-F238E27FC236}">
                    <a16:creationId xmlns:a16="http://schemas.microsoft.com/office/drawing/2014/main" id="{3847116B-BEED-4CD3-8919-9C52519535B4}"/>
                  </a:ext>
                </a:extLst>
              </p:cNvPr>
              <p:cNvSpPr txBox="1">
                <a:spLocks/>
              </p:cNvSpPr>
              <p:nvPr/>
            </p:nvSpPr>
            <p:spPr>
              <a:xfrm>
                <a:off x="349735" y="1681463"/>
                <a:ext cx="2283873" cy="126308"/>
              </a:xfrm>
              <a:prstGeom prst="rect">
                <a:avLst/>
              </a:prstGeom>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Point</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２：教育が変わる！</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8" name="正方形/長方形 27">
              <a:extLst>
                <a:ext uri="{FF2B5EF4-FFF2-40B4-BE49-F238E27FC236}">
                  <a16:creationId xmlns:a16="http://schemas.microsoft.com/office/drawing/2014/main" id="{AFA6CF85-E831-48AD-A255-7D8B0999A640}"/>
                </a:ext>
              </a:extLst>
            </p:cNvPr>
            <p:cNvSpPr/>
            <p:nvPr/>
          </p:nvSpPr>
          <p:spPr>
            <a:xfrm>
              <a:off x="396170" y="2673342"/>
              <a:ext cx="6518502" cy="1438975"/>
            </a:xfrm>
            <a:prstGeom prst="rect">
              <a:avLst/>
            </a:prstGeom>
            <a:solidFill>
              <a:srgbClr val="FFFF66"/>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・ドリルパークの本格導入、学習の進捗が把握</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可能に！</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・コロナ禍のような一斉臨時休校等の状況でも</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「学ぶ環境を保証」</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⇒その環境を活用して、個別学習の充実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・保護者との連絡のデジタル化を検討</a:t>
              </a:r>
            </a:p>
          </p:txBody>
        </p:sp>
      </p:grpSp>
      <p:grpSp>
        <p:nvGrpSpPr>
          <p:cNvPr id="32" name="グループ化 31">
            <a:extLst>
              <a:ext uri="{FF2B5EF4-FFF2-40B4-BE49-F238E27FC236}">
                <a16:creationId xmlns:a16="http://schemas.microsoft.com/office/drawing/2014/main" id="{6266428C-271D-4A37-B306-59EB524AC300}"/>
              </a:ext>
            </a:extLst>
          </p:cNvPr>
          <p:cNvGrpSpPr/>
          <p:nvPr/>
        </p:nvGrpSpPr>
        <p:grpSpPr>
          <a:xfrm>
            <a:off x="4301561" y="4296876"/>
            <a:ext cx="4482907" cy="1869991"/>
            <a:chOff x="5516632" y="3263440"/>
            <a:chExt cx="5663717" cy="2947283"/>
          </a:xfrm>
        </p:grpSpPr>
        <p:grpSp>
          <p:nvGrpSpPr>
            <p:cNvPr id="34" name="グループ化 33">
              <a:extLst>
                <a:ext uri="{FF2B5EF4-FFF2-40B4-BE49-F238E27FC236}">
                  <a16:creationId xmlns:a16="http://schemas.microsoft.com/office/drawing/2014/main" id="{D8DE8EF3-EDDA-4ED8-93C1-842A625F81F9}"/>
                </a:ext>
              </a:extLst>
            </p:cNvPr>
            <p:cNvGrpSpPr/>
            <p:nvPr/>
          </p:nvGrpSpPr>
          <p:grpSpPr>
            <a:xfrm>
              <a:off x="5516632" y="3263440"/>
              <a:ext cx="4337250" cy="1020281"/>
              <a:chOff x="3110305" y="1963498"/>
              <a:chExt cx="2403289" cy="276123"/>
            </a:xfrm>
          </p:grpSpPr>
          <p:sp>
            <p:nvSpPr>
              <p:cNvPr id="36" name="角丸四角形 60">
                <a:extLst>
                  <a:ext uri="{FF2B5EF4-FFF2-40B4-BE49-F238E27FC236}">
                    <a16:creationId xmlns:a16="http://schemas.microsoft.com/office/drawing/2014/main" id="{9AD10330-4F0B-445A-8E11-42605459FEC3}"/>
                  </a:ext>
                </a:extLst>
              </p:cNvPr>
              <p:cNvSpPr/>
              <p:nvPr/>
            </p:nvSpPr>
            <p:spPr>
              <a:xfrm>
                <a:off x="3356816" y="1983469"/>
                <a:ext cx="1908790" cy="22423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タイトル 1">
                <a:extLst>
                  <a:ext uri="{FF2B5EF4-FFF2-40B4-BE49-F238E27FC236}">
                    <a16:creationId xmlns:a16="http://schemas.microsoft.com/office/drawing/2014/main" id="{400BA973-8B90-4073-ABF9-F6EBB22146B1}"/>
                  </a:ext>
                </a:extLst>
              </p:cNvPr>
              <p:cNvSpPr txBox="1">
                <a:spLocks/>
              </p:cNvSpPr>
              <p:nvPr/>
            </p:nvSpPr>
            <p:spPr>
              <a:xfrm>
                <a:off x="3110305" y="1963498"/>
                <a:ext cx="2403289" cy="276123"/>
              </a:xfrm>
              <a:prstGeom prst="rect">
                <a:avLst/>
              </a:prstGeom>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Point</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３：企業が変わる！</a:t>
                </a:r>
                <a:endParaRPr lang="ja-JP"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5" name="正方形/長方形 34">
              <a:extLst>
                <a:ext uri="{FF2B5EF4-FFF2-40B4-BE49-F238E27FC236}">
                  <a16:creationId xmlns:a16="http://schemas.microsoft.com/office/drawing/2014/main" id="{654D9CDD-C8A3-4C87-8B82-94AF30CE4A8E}"/>
                </a:ext>
              </a:extLst>
            </p:cNvPr>
            <p:cNvSpPr/>
            <p:nvPr/>
          </p:nvSpPr>
          <p:spPr>
            <a:xfrm>
              <a:off x="5961514" y="4073983"/>
              <a:ext cx="5218835" cy="2136740"/>
            </a:xfrm>
            <a:prstGeom prst="rect">
              <a:avLst/>
            </a:prstGeom>
            <a:solidFill>
              <a:srgbClr val="FFFF66"/>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・テレワーク、</a:t>
              </a:r>
              <a:r>
                <a:rPr kumimoji="1" lang="en-US" altLang="ja-JP" sz="1400" dirty="0">
                  <a:solidFill>
                    <a:schemeClr val="tx1"/>
                  </a:solidFill>
                  <a:latin typeface="メイリオ" panose="020B0604030504040204" pitchFamily="50" charset="-128"/>
                  <a:ea typeface="メイリオ" panose="020B0604030504040204" pitchFamily="50" charset="-128"/>
                </a:rPr>
                <a:t>IoT</a:t>
              </a:r>
              <a:r>
                <a:rPr kumimoji="1" lang="ja-JP" altLang="en-US" sz="1400" dirty="0">
                  <a:solidFill>
                    <a:schemeClr val="tx1"/>
                  </a:solidFill>
                  <a:latin typeface="メイリオ" panose="020B0604030504040204" pitchFamily="50" charset="-128"/>
                  <a:ea typeface="メイリオ" panose="020B0604030504040204" pitchFamily="50" charset="-128"/>
                </a:rPr>
                <a:t>などで生産性向上。</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「遠隔」を常識に！</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（生産性向上へ、</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千葉市型</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ハンズオン支援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の強化）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1000"/>
                </a:lnSpc>
              </a:pP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b="1" u="sng" dirty="0">
                  <a:solidFill>
                    <a:schemeClr val="tx1"/>
                  </a:solidFill>
                  <a:latin typeface="メイリオ" panose="020B0604030504040204" pitchFamily="50" charset="-128"/>
                  <a:ea typeface="メイリオ" panose="020B0604030504040204" pitchFamily="50" charset="-128"/>
                </a:rPr>
                <a:t>⇒通勤時間・移動時間を「生産時間」に</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sp>
        <p:nvSpPr>
          <p:cNvPr id="38" name="タイトル 1">
            <a:extLst>
              <a:ext uri="{FF2B5EF4-FFF2-40B4-BE49-F238E27FC236}">
                <a16:creationId xmlns:a16="http://schemas.microsoft.com/office/drawing/2014/main" id="{F2859AE0-ADF1-4774-AAE8-7AC0FFD4B816}"/>
              </a:ext>
            </a:extLst>
          </p:cNvPr>
          <p:cNvSpPr txBox="1">
            <a:spLocks/>
          </p:cNvSpPr>
          <p:nvPr/>
        </p:nvSpPr>
        <p:spPr>
          <a:xfrm>
            <a:off x="424759" y="6206901"/>
            <a:ext cx="8457864" cy="435485"/>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00"/>
              </a:lnSpc>
              <a:defRPr/>
            </a:pPr>
            <a:endPar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lgn="l">
              <a:lnSpc>
                <a:spcPts val="2500"/>
              </a:lnSpc>
              <a:spcBef>
                <a:spcPts val="20"/>
              </a:spcBef>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公開ＵＲＬ</a:t>
            </a:r>
            <a:r>
              <a:rPr lang="en-US" altLang="ja-JP" sz="1400" b="1" dirty="0">
                <a:latin typeface="Meiryo UI" panose="020B0604030504040204" pitchFamily="50" charset="-128"/>
                <a:ea typeface="Meiryo UI" panose="020B0604030504040204" pitchFamily="50" charset="-128"/>
              </a:rPr>
              <a:t>】</a:t>
            </a:r>
            <a:r>
              <a:rPr lang="en-US" altLang="ja-JP" sz="1400" u="sng" dirty="0">
                <a:latin typeface="Meiryo UI" panose="020B0604030504040204" pitchFamily="50" charset="-128"/>
                <a:ea typeface="Meiryo UI" panose="020B0604030504040204" pitchFamily="50" charset="-128"/>
              </a:rPr>
              <a:t>https://www.city.chiba.jp/sogoseisaku/sogoseisaku/kikaku/change-sengen.html</a:t>
            </a:r>
            <a:endParaRPr lang="en-US" altLang="ja-JP"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lgn="l">
              <a:lnSpc>
                <a:spcPts val="1545"/>
              </a:lnSpc>
              <a:defRPr/>
            </a:pP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290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楕円 43">
            <a:extLst>
              <a:ext uri="{FF2B5EF4-FFF2-40B4-BE49-F238E27FC236}">
                <a16:creationId xmlns:a16="http://schemas.microsoft.com/office/drawing/2014/main" id="{FE3D8E8F-1C67-4F39-8F7E-7EAC9BB854DF}"/>
              </a:ext>
            </a:extLst>
          </p:cNvPr>
          <p:cNvSpPr/>
          <p:nvPr/>
        </p:nvSpPr>
        <p:spPr>
          <a:xfrm>
            <a:off x="165272" y="4027025"/>
            <a:ext cx="8748970" cy="1099076"/>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9B418486-4E80-4178-AAB9-3A1EE0CC2CF1}"/>
              </a:ext>
            </a:extLst>
          </p:cNvPr>
          <p:cNvSpPr/>
          <p:nvPr/>
        </p:nvSpPr>
        <p:spPr>
          <a:xfrm>
            <a:off x="198240" y="1105351"/>
            <a:ext cx="8748970" cy="1390270"/>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8" name="Rectangle 2">
            <a:extLst>
              <a:ext uri="{FF2B5EF4-FFF2-40B4-BE49-F238E27FC236}">
                <a16:creationId xmlns:a16="http://schemas.microsoft.com/office/drawing/2014/main" id="{A3585BA2-CD3D-479F-B9E0-DDED18C088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9" name="正方形/長方形 68">
            <a:extLst>
              <a:ext uri="{FF2B5EF4-FFF2-40B4-BE49-F238E27FC236}">
                <a16:creationId xmlns:a16="http://schemas.microsoft.com/office/drawing/2014/main" id="{7C51451E-FE93-49DF-84B8-735EFC830F71}"/>
              </a:ext>
            </a:extLst>
          </p:cNvPr>
          <p:cNvSpPr/>
          <p:nvPr/>
        </p:nvSpPr>
        <p:spPr>
          <a:xfrm>
            <a:off x="0" y="1173"/>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タイトル 1">
            <a:extLst>
              <a:ext uri="{FF2B5EF4-FFF2-40B4-BE49-F238E27FC236}">
                <a16:creationId xmlns:a16="http://schemas.microsoft.com/office/drawing/2014/main" id="{B499A100-3AEE-4CBA-882D-C6CB26BD0BD9}"/>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spc="-3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新型コロナウイルス感染拡大防止を契機として</a:t>
            </a:r>
            <a:endParaRPr lang="en-US" altLang="ja-JP" sz="2800" i="1" spc="-3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nvGrpSpPr>
          <p:cNvPr id="76" name="グループ化 75">
            <a:extLst>
              <a:ext uri="{FF2B5EF4-FFF2-40B4-BE49-F238E27FC236}">
                <a16:creationId xmlns:a16="http://schemas.microsoft.com/office/drawing/2014/main" id="{10C5EA57-D6B5-4809-B135-23AF91AC392D}"/>
              </a:ext>
            </a:extLst>
          </p:cNvPr>
          <p:cNvGrpSpPr/>
          <p:nvPr/>
        </p:nvGrpSpPr>
        <p:grpSpPr>
          <a:xfrm>
            <a:off x="7056276" y="43993"/>
            <a:ext cx="2016224" cy="499433"/>
            <a:chOff x="7056276" y="43993"/>
            <a:chExt cx="2016224" cy="499433"/>
          </a:xfrm>
        </p:grpSpPr>
        <p:pic>
          <p:nvPicPr>
            <p:cNvPr id="77" name="図 76">
              <a:extLst>
                <a:ext uri="{FF2B5EF4-FFF2-40B4-BE49-F238E27FC236}">
                  <a16:creationId xmlns:a16="http://schemas.microsoft.com/office/drawing/2014/main" id="{C712C17F-E0FF-4CC0-B2E8-AB22E2104063}"/>
                </a:ext>
              </a:extLst>
            </p:cNvPr>
            <p:cNvPicPr preferRelativeResize="0">
              <a:picLocks noChangeAspect="1"/>
            </p:cNvPicPr>
            <p:nvPr/>
          </p:nvPicPr>
          <p:blipFill>
            <a:blip r:embed="rId3"/>
            <a:stretch>
              <a:fillRect/>
            </a:stretch>
          </p:blipFill>
          <p:spPr>
            <a:xfrm>
              <a:off x="7056276" y="47830"/>
              <a:ext cx="485349" cy="495596"/>
            </a:xfrm>
            <a:prstGeom prst="rect">
              <a:avLst/>
            </a:prstGeom>
          </p:spPr>
        </p:pic>
        <p:pic>
          <p:nvPicPr>
            <p:cNvPr id="78" name="図 77">
              <a:extLst>
                <a:ext uri="{FF2B5EF4-FFF2-40B4-BE49-F238E27FC236}">
                  <a16:creationId xmlns:a16="http://schemas.microsoft.com/office/drawing/2014/main" id="{51A05452-14A4-4417-83DF-6D3E5CBE7E9B}"/>
                </a:ext>
              </a:extLst>
            </p:cNvPr>
            <p:cNvPicPr>
              <a:picLocks noChangeAspect="1"/>
            </p:cNvPicPr>
            <p:nvPr/>
          </p:nvPicPr>
          <p:blipFill>
            <a:blip r:embed="rId4"/>
            <a:stretch>
              <a:fillRect/>
            </a:stretch>
          </p:blipFill>
          <p:spPr>
            <a:xfrm>
              <a:off x="7524328" y="381005"/>
              <a:ext cx="925501" cy="129193"/>
            </a:xfrm>
            <a:prstGeom prst="rect">
              <a:avLst/>
            </a:prstGeom>
          </p:spPr>
        </p:pic>
        <p:pic>
          <p:nvPicPr>
            <p:cNvPr id="79" name="図 78">
              <a:extLst>
                <a:ext uri="{FF2B5EF4-FFF2-40B4-BE49-F238E27FC236}">
                  <a16:creationId xmlns:a16="http://schemas.microsoft.com/office/drawing/2014/main" id="{2346BE71-6F7F-44DE-840E-73CA9FE09C79}"/>
                </a:ext>
              </a:extLst>
            </p:cNvPr>
            <p:cNvPicPr preferRelativeResize="0">
              <a:picLocks noChangeAspect="1"/>
            </p:cNvPicPr>
            <p:nvPr/>
          </p:nvPicPr>
          <p:blipFill>
            <a:blip r:embed="rId5"/>
            <a:stretch>
              <a:fillRect/>
            </a:stretch>
          </p:blipFill>
          <p:spPr>
            <a:xfrm>
              <a:off x="7560332" y="89450"/>
              <a:ext cx="893321" cy="276732"/>
            </a:xfrm>
            <a:prstGeom prst="rect">
              <a:avLst/>
            </a:prstGeom>
          </p:spPr>
        </p:pic>
        <p:pic>
          <p:nvPicPr>
            <p:cNvPr id="80" name="図 79">
              <a:extLst>
                <a:ext uri="{FF2B5EF4-FFF2-40B4-BE49-F238E27FC236}">
                  <a16:creationId xmlns:a16="http://schemas.microsoft.com/office/drawing/2014/main" id="{AFC32AD0-CD46-49B3-8189-014D9DB0352C}"/>
                </a:ext>
              </a:extLst>
            </p:cNvPr>
            <p:cNvPicPr>
              <a:picLocks noChangeAspect="1"/>
            </p:cNvPicPr>
            <p:nvPr/>
          </p:nvPicPr>
          <p:blipFill>
            <a:blip r:embed="rId6"/>
            <a:stretch>
              <a:fillRect/>
            </a:stretch>
          </p:blipFill>
          <p:spPr>
            <a:xfrm>
              <a:off x="8496436" y="43993"/>
              <a:ext cx="576064" cy="499433"/>
            </a:xfrm>
            <a:prstGeom prst="rect">
              <a:avLst/>
            </a:prstGeom>
          </p:spPr>
        </p:pic>
      </p:grpSp>
      <p:grpSp>
        <p:nvGrpSpPr>
          <p:cNvPr id="43" name="グループ化 42">
            <a:extLst>
              <a:ext uri="{FF2B5EF4-FFF2-40B4-BE49-F238E27FC236}">
                <a16:creationId xmlns:a16="http://schemas.microsoft.com/office/drawing/2014/main" id="{A5FD4E8D-042C-400C-B1EF-D7026E5F7100}"/>
              </a:ext>
            </a:extLst>
          </p:cNvPr>
          <p:cNvGrpSpPr/>
          <p:nvPr/>
        </p:nvGrpSpPr>
        <p:grpSpPr>
          <a:xfrm>
            <a:off x="175090" y="720339"/>
            <a:ext cx="8670912" cy="468221"/>
            <a:chOff x="155888" y="641896"/>
            <a:chExt cx="8670912" cy="468221"/>
          </a:xfrm>
        </p:grpSpPr>
        <p:sp>
          <p:nvSpPr>
            <p:cNvPr id="53" name="タイトル 1">
              <a:extLst>
                <a:ext uri="{FF2B5EF4-FFF2-40B4-BE49-F238E27FC236}">
                  <a16:creationId xmlns:a16="http://schemas.microsoft.com/office/drawing/2014/main" id="{9E12725F-B18E-4DE1-81D7-EC08D4C18365}"/>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インターネット事前申請者のファストレーン設置</a:t>
              </a:r>
              <a:endParaRPr lang="zh-TW"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0" name="図 69">
              <a:extLst>
                <a:ext uri="{FF2B5EF4-FFF2-40B4-BE49-F238E27FC236}">
                  <a16:creationId xmlns:a16="http://schemas.microsoft.com/office/drawing/2014/main" id="{CA6638B5-76F1-4A5F-ABBE-46A917EAE2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71" name="直線コネクタ 70">
              <a:extLst>
                <a:ext uri="{FF2B5EF4-FFF2-40B4-BE49-F238E27FC236}">
                  <a16:creationId xmlns:a16="http://schemas.microsoft.com/office/drawing/2014/main" id="{D41C5428-0D58-4B0D-B94D-D2317BE68F7E}"/>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2" name="スライド番号プレースホルダー 4">
            <a:extLst>
              <a:ext uri="{FF2B5EF4-FFF2-40B4-BE49-F238E27FC236}">
                <a16:creationId xmlns:a16="http://schemas.microsoft.com/office/drawing/2014/main" id="{F4B575D4-7782-4A05-8D39-48DD9CB6AA83}"/>
              </a:ext>
            </a:extLst>
          </p:cNvPr>
          <p:cNvSpPr txBox="1">
            <a:spLocks/>
          </p:cNvSpPr>
          <p:nvPr/>
        </p:nvSpPr>
        <p:spPr>
          <a:xfrm>
            <a:off x="8341933" y="6381901"/>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3</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65" name="タイトル 1">
            <a:extLst>
              <a:ext uri="{FF2B5EF4-FFF2-40B4-BE49-F238E27FC236}">
                <a16:creationId xmlns:a16="http://schemas.microsoft.com/office/drawing/2014/main" id="{AF66E2AC-7093-46B0-90F3-16EBBA01BAA3}"/>
              </a:ext>
            </a:extLst>
          </p:cNvPr>
          <p:cNvSpPr txBox="1">
            <a:spLocks/>
          </p:cNvSpPr>
          <p:nvPr/>
        </p:nvSpPr>
        <p:spPr>
          <a:xfrm>
            <a:off x="377914" y="1175676"/>
            <a:ext cx="8388172" cy="132895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3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住民異動届のインターネット事前申請（</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）を行った方が、区役所窓口に来庁して届出の手続きを行う際に、優先的に受付窓口で呼び出しを行う「ファストレーン」を設置。</a:t>
            </a:r>
          </a:p>
          <a:p>
            <a:pPr lvl="0" algn="l">
              <a:lnSpc>
                <a:spcPts val="23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）インターネット事前申請を行うことで、来庁時に届出書に必要事項を記載することなく、署名のみ</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lgn="l">
              <a:lnSpc>
                <a:spcPts val="23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で手続きが完了するため、窓口滞在時間を短縮する取組みの一つとして実施。</a:t>
            </a:r>
          </a:p>
          <a:p>
            <a:pPr lvl="0" algn="l">
              <a:lnSpc>
                <a:spcPts val="2300"/>
              </a:lnSpc>
              <a:defRPr/>
            </a:pP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タイトル 1">
            <a:extLst>
              <a:ext uri="{FF2B5EF4-FFF2-40B4-BE49-F238E27FC236}">
                <a16:creationId xmlns:a16="http://schemas.microsoft.com/office/drawing/2014/main" id="{6C2A7B35-5B7E-4971-BA83-381B03E99257}"/>
              </a:ext>
            </a:extLst>
          </p:cNvPr>
          <p:cNvSpPr txBox="1">
            <a:spLocks/>
          </p:cNvSpPr>
          <p:nvPr/>
        </p:nvSpPr>
        <p:spPr>
          <a:xfrm>
            <a:off x="295915" y="2464731"/>
            <a:ext cx="8388172" cy="46822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4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開始日</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令和２年４月１２日の窓口受付分から</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タイトル 1">
            <a:extLst>
              <a:ext uri="{FF2B5EF4-FFF2-40B4-BE49-F238E27FC236}">
                <a16:creationId xmlns:a16="http://schemas.microsoft.com/office/drawing/2014/main" id="{6CD471ED-E72A-46DF-B7BF-C3D58F155367}"/>
              </a:ext>
            </a:extLst>
          </p:cNvPr>
          <p:cNvSpPr txBox="1">
            <a:spLocks/>
          </p:cNvSpPr>
          <p:nvPr/>
        </p:nvSpPr>
        <p:spPr>
          <a:xfrm>
            <a:off x="295915" y="2827848"/>
            <a:ext cx="8388172" cy="46822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4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実施場所</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各区役所　市民総合窓口課</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33" name="グループ化 32">
            <a:extLst>
              <a:ext uri="{FF2B5EF4-FFF2-40B4-BE49-F238E27FC236}">
                <a16:creationId xmlns:a16="http://schemas.microsoft.com/office/drawing/2014/main" id="{8856EF3B-00C9-47B6-95B2-0D7DAF183976}"/>
              </a:ext>
            </a:extLst>
          </p:cNvPr>
          <p:cNvGrpSpPr/>
          <p:nvPr/>
        </p:nvGrpSpPr>
        <p:grpSpPr>
          <a:xfrm>
            <a:off x="276298" y="3590399"/>
            <a:ext cx="8670912" cy="468221"/>
            <a:chOff x="155888" y="641896"/>
            <a:chExt cx="8670912" cy="468221"/>
          </a:xfrm>
        </p:grpSpPr>
        <p:sp>
          <p:nvSpPr>
            <p:cNvPr id="34" name="タイトル 1">
              <a:extLst>
                <a:ext uri="{FF2B5EF4-FFF2-40B4-BE49-F238E27FC236}">
                  <a16:creationId xmlns:a16="http://schemas.microsoft.com/office/drawing/2014/main" id="{BE18F8D3-8206-47E2-A3B1-0549EDC1DDE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窓口混雑状況の</a:t>
              </a:r>
              <a:r>
                <a:rPr lang="en-US" altLang="ja-JP" sz="2000" b="1" dirty="0" err="1">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Youtube</a:t>
              </a:r>
              <a:r>
                <a:rPr lang="ja-JP"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配信</a:t>
              </a:r>
              <a:endParaRPr lang="zh-TW" altLang="en-US" sz="20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a:extLst>
                <a:ext uri="{FF2B5EF4-FFF2-40B4-BE49-F238E27FC236}">
                  <a16:creationId xmlns:a16="http://schemas.microsoft.com/office/drawing/2014/main" id="{A9AB694C-20B2-49DC-B63A-4EFBD7A338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36" name="直線コネクタ 35">
              <a:extLst>
                <a:ext uri="{FF2B5EF4-FFF2-40B4-BE49-F238E27FC236}">
                  <a16:creationId xmlns:a16="http://schemas.microsoft.com/office/drawing/2014/main" id="{768271CB-0FBF-4ADD-AF10-F5313B57258C}"/>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7" name="タイトル 1">
            <a:extLst>
              <a:ext uri="{FF2B5EF4-FFF2-40B4-BE49-F238E27FC236}">
                <a16:creationId xmlns:a16="http://schemas.microsoft.com/office/drawing/2014/main" id="{03F9FE09-C101-4E9E-81C5-875DA4FF6A64}"/>
              </a:ext>
            </a:extLst>
          </p:cNvPr>
          <p:cNvSpPr txBox="1">
            <a:spLocks/>
          </p:cNvSpPr>
          <p:nvPr/>
        </p:nvSpPr>
        <p:spPr>
          <a:xfrm>
            <a:off x="465363" y="4080250"/>
            <a:ext cx="8388172" cy="1264721"/>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3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窓口混雑緩和のため、各区役所の市民総合窓口課の呼び出し状況を</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YouTube</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でライブ配信。</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lgn="l">
              <a:lnSpc>
                <a:spcPts val="23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その場にいなくとも呼び出し状況を把握でき、待ち時間の有効活用や区役所待合スペースの混雑緩和に貢献。</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8" name="タイトル 1">
            <a:extLst>
              <a:ext uri="{FF2B5EF4-FFF2-40B4-BE49-F238E27FC236}">
                <a16:creationId xmlns:a16="http://schemas.microsoft.com/office/drawing/2014/main" id="{F36C04F7-36C4-4EFB-AA56-7D7CED1B029A}"/>
              </a:ext>
            </a:extLst>
          </p:cNvPr>
          <p:cNvSpPr txBox="1">
            <a:spLocks/>
          </p:cNvSpPr>
          <p:nvPr/>
        </p:nvSpPr>
        <p:spPr>
          <a:xfrm>
            <a:off x="168883" y="5082532"/>
            <a:ext cx="6405135" cy="46822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4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開始月</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令和２年４月１日（中央区役所から順次、各区で実施）</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9" name="タイトル 1">
            <a:extLst>
              <a:ext uri="{FF2B5EF4-FFF2-40B4-BE49-F238E27FC236}">
                <a16:creationId xmlns:a16="http://schemas.microsoft.com/office/drawing/2014/main" id="{7FCB971F-FC8E-4CA9-8FF0-31D80A4AF652}"/>
              </a:ext>
            </a:extLst>
          </p:cNvPr>
          <p:cNvSpPr txBox="1">
            <a:spLocks/>
          </p:cNvSpPr>
          <p:nvPr/>
        </p:nvSpPr>
        <p:spPr>
          <a:xfrm>
            <a:off x="168883" y="5433690"/>
            <a:ext cx="5759355" cy="1127547"/>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24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公開ＵＲＬ</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lgn="l">
              <a:lnSpc>
                <a:spcPts val="24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https://www.city.chiba.jp/shimin/shimin/kusei/</a:t>
            </a:r>
          </a:p>
          <a:p>
            <a:pPr lvl="0" algn="l">
              <a:lnSpc>
                <a:spcPts val="2400"/>
              </a:lnSpc>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2020referencenumberyoutube.html</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40" name="図 39">
            <a:extLst>
              <a:ext uri="{FF2B5EF4-FFF2-40B4-BE49-F238E27FC236}">
                <a16:creationId xmlns:a16="http://schemas.microsoft.com/office/drawing/2014/main" id="{F780C435-9F6F-48BA-8EE9-00E510A71FB8}"/>
              </a:ext>
            </a:extLst>
          </p:cNvPr>
          <p:cNvPicPr>
            <a:picLocks noChangeAspect="1"/>
          </p:cNvPicPr>
          <p:nvPr/>
        </p:nvPicPr>
        <p:blipFill rotWithShape="1">
          <a:blip r:embed="rId8">
            <a:extLst>
              <a:ext uri="{28A0092B-C50C-407E-A947-70E740481C1C}">
                <a14:useLocalDpi xmlns:a14="http://schemas.microsoft.com/office/drawing/2010/main" val="0"/>
              </a:ext>
            </a:extLst>
          </a:blip>
          <a:srcRect t="18203"/>
          <a:stretch/>
        </p:blipFill>
        <p:spPr>
          <a:xfrm>
            <a:off x="6052765" y="4823201"/>
            <a:ext cx="2847828" cy="1618042"/>
          </a:xfrm>
          <a:prstGeom prst="rect">
            <a:avLst/>
          </a:prstGeom>
        </p:spPr>
      </p:pic>
      <p:sp>
        <p:nvSpPr>
          <p:cNvPr id="41" name="タイトル 1">
            <a:extLst>
              <a:ext uri="{FF2B5EF4-FFF2-40B4-BE49-F238E27FC236}">
                <a16:creationId xmlns:a16="http://schemas.microsoft.com/office/drawing/2014/main" id="{CE7C77DE-A47A-4579-8CFD-3DF66A8720B9}"/>
              </a:ext>
            </a:extLst>
          </p:cNvPr>
          <p:cNvSpPr txBox="1">
            <a:spLocks/>
          </p:cNvSpPr>
          <p:nvPr/>
        </p:nvSpPr>
        <p:spPr>
          <a:xfrm>
            <a:off x="6532941" y="6410474"/>
            <a:ext cx="2380911" cy="358075"/>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ts val="1800"/>
              </a:lnSpc>
              <a:defRPr/>
            </a:pPr>
            <a:r>
              <a:rPr lang="en-US" altLang="ja-JP" sz="1200" dirty="0" err="1">
                <a:solidFill>
                  <a:prstClr val="black"/>
                </a:solidFill>
                <a:latin typeface="Meiryo UI" panose="020B0604030504040204" pitchFamily="50" charset="-128"/>
                <a:ea typeface="Meiryo UI" panose="020B0604030504040204" pitchFamily="50" charset="-128"/>
                <a:cs typeface="メイリオ" panose="020B0604030504040204" pitchFamily="50" charset="-128"/>
              </a:rPr>
              <a:t>Youtube</a:t>
            </a:r>
            <a:r>
              <a:rPr lang="ja-JP" altLang="en-US" sz="1200" dirty="0" err="1">
                <a:solidFill>
                  <a:prstClr val="black"/>
                </a:solidFill>
                <a:latin typeface="Meiryo UI" panose="020B0604030504040204" pitchFamily="50" charset="-128"/>
                <a:ea typeface="Meiryo UI" panose="020B0604030504040204" pitchFamily="50" charset="-128"/>
                <a:cs typeface="メイリオ" panose="020B0604030504040204" pitchFamily="50" charset="-128"/>
              </a:rPr>
              <a:t>での</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ライブ配信画面</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4274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楕円 51">
            <a:extLst>
              <a:ext uri="{FF2B5EF4-FFF2-40B4-BE49-F238E27FC236}">
                <a16:creationId xmlns:a16="http://schemas.microsoft.com/office/drawing/2014/main" id="{067A7AA0-51D7-44AB-B4BD-2D788461FA08}"/>
              </a:ext>
            </a:extLst>
          </p:cNvPr>
          <p:cNvSpPr/>
          <p:nvPr/>
        </p:nvSpPr>
        <p:spPr>
          <a:xfrm>
            <a:off x="198240" y="1064407"/>
            <a:ext cx="8748970" cy="1221491"/>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Picture 6" descr="\\Fz001\共有\90_プロジェクト（個別権限）\TCM官公庁（自治体）PJ\【020】KM東京\【千葉】千葉市6区\現状調査　プロポ前\151118_６区役所_現状写真\美浜区\撮影画像\躯体その他\P10105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256" y="4310218"/>
            <a:ext cx="1997727" cy="149250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69778" y="1283492"/>
            <a:ext cx="8830714" cy="784628"/>
          </a:xfrm>
          <a:prstGeom prst="rect">
            <a:avLst/>
          </a:prstGeom>
          <a:noFill/>
        </p:spPr>
        <p:txBody>
          <a:bodyPr wrap="square" rtlCol="0" anchor="ctr" anchorCtr="0">
            <a:noAutofit/>
          </a:bodyPr>
          <a:lstStyle/>
          <a:p>
            <a:pPr fontAlgn="base">
              <a:lnSpc>
                <a:spcPts val="2200"/>
              </a:lnSpc>
              <a:spcBef>
                <a:spcPct val="0"/>
              </a:spcBef>
              <a:spcAft>
                <a:spcPct val="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区役所窓口改革として、①</a:t>
            </a:r>
            <a:r>
              <a:rPr lang="ja-JP" altLang="en-US" sz="16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滞在時間が最少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6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来庁せずとも手続が完了</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6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必要な手続を一括で申請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できる窓口を目指し、平成２９年１月にワンストップ窓口を開設。（</a:t>
            </a:r>
            <a:r>
              <a:rPr lang="ja-JP" altLang="en-US" sz="16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フロント窓口のワンストップ化</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4" name="テキスト ボックス 23"/>
          <p:cNvSpPr txBox="1"/>
          <p:nvPr/>
        </p:nvSpPr>
        <p:spPr>
          <a:xfrm>
            <a:off x="740720" y="2081458"/>
            <a:ext cx="3057988" cy="406498"/>
          </a:xfrm>
          <a:prstGeom prst="rect">
            <a:avLst/>
          </a:prstGeom>
          <a:noFill/>
        </p:spPr>
        <p:txBody>
          <a:bodyPr wrap="square" rtlCol="0" anchor="ctr" anchorCtr="0">
            <a:noAutofit/>
          </a:bodyPr>
          <a:lstStyle/>
          <a:p>
            <a:pPr algn="ctr" fontAlgn="base">
              <a:lnSpc>
                <a:spcPts val="2200"/>
              </a:lnSpc>
              <a:spcBef>
                <a:spcPct val="0"/>
              </a:spcBef>
              <a:spcAft>
                <a:spcPct val="0"/>
              </a:spcAft>
            </a:pPr>
            <a:r>
              <a:rPr lang="en-US" altLang="ja-JP"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Before</a:t>
            </a:r>
            <a:endParaRPr lang="ja-JP" altLang="en-US"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5452095" y="2167114"/>
            <a:ext cx="3395561" cy="406498"/>
          </a:xfrm>
          <a:prstGeom prst="rect">
            <a:avLst/>
          </a:prstGeom>
          <a:noFill/>
        </p:spPr>
        <p:txBody>
          <a:bodyPr wrap="square" rtlCol="0" anchor="ctr" anchorCtr="0">
            <a:noAutofit/>
          </a:bodyPr>
          <a:lstStyle/>
          <a:p>
            <a:pPr algn="ctr" fontAlgn="base">
              <a:lnSpc>
                <a:spcPts val="2200"/>
              </a:lnSpc>
              <a:spcBef>
                <a:spcPct val="0"/>
              </a:spcBef>
              <a:spcAft>
                <a:spcPct val="0"/>
              </a:spcAft>
            </a:pPr>
            <a:r>
              <a:rPr lang="en-US" altLang="ja-JP"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After</a:t>
            </a:r>
            <a:endParaRPr lang="ja-JP" altLang="en-US"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Picture 3" descr="\\Fz001\共有\90_プロジェクト（個別権限）\TCM官公庁（自治体）PJ\【020】KM東京\【千葉】千葉市6区\千葉市６区確認写真\千葉市６区石崎撮影写真\★６区工事前\IMG_04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668" y="4310217"/>
            <a:ext cx="1990003" cy="14925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z001\共有\90_プロジェクト（個別権限）\TCM官公庁（自治体）PJ\【020】KM東京\【千葉】千葉市6区\現状調査　プロポ前\151118_６区役所_現状写真\美浜区\撮影画像\躯体その他\P10105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668" y="2456892"/>
            <a:ext cx="1990003" cy="148191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578820" y="2470858"/>
            <a:ext cx="1332148" cy="252028"/>
          </a:xfrm>
          <a:prstGeom prst="rect">
            <a:avLst/>
          </a:prstGeom>
          <a:solidFill>
            <a:schemeClr val="bg1"/>
          </a:solidFill>
          <a:ln>
            <a:solidFill>
              <a:schemeClr val="tx1"/>
            </a:solidFill>
          </a:ln>
        </p:spPr>
        <p:txBody>
          <a:bodyPr wrap="square" lIns="0" tIns="0" rIns="0" bIns="0" rtlCol="0" anchor="ctr" anchorCtr="0">
            <a:noAutofit/>
          </a:bodyPr>
          <a:lstStyle/>
          <a:p>
            <a:pPr algn="ctr" fontAlgn="base">
              <a:lnSpc>
                <a:spcPts val="2200"/>
              </a:lnSpc>
              <a:spcBef>
                <a:spcPct val="0"/>
              </a:spcBef>
              <a:spcAft>
                <a:spcPct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市民課</a:t>
            </a:r>
          </a:p>
        </p:txBody>
      </p:sp>
      <p:grpSp>
        <p:nvGrpSpPr>
          <p:cNvPr id="3" name="グループ化 2">
            <a:extLst>
              <a:ext uri="{FF2B5EF4-FFF2-40B4-BE49-F238E27FC236}">
                <a16:creationId xmlns:a16="http://schemas.microsoft.com/office/drawing/2014/main" id="{61CC0894-8ED3-4A0A-AAEA-6C3E43FCE770}"/>
              </a:ext>
            </a:extLst>
          </p:cNvPr>
          <p:cNvGrpSpPr/>
          <p:nvPr/>
        </p:nvGrpSpPr>
        <p:grpSpPr>
          <a:xfrm>
            <a:off x="5535542" y="2594795"/>
            <a:ext cx="3338243" cy="3157853"/>
            <a:chOff x="5663558" y="2594795"/>
            <a:chExt cx="3338243" cy="3157853"/>
          </a:xfrm>
        </p:grpSpPr>
        <p:pic>
          <p:nvPicPr>
            <p:cNvPr id="30" name="Picture 3" descr="C:\Users\Minori_Ishizaki\Desktop\千葉市納入後写真\06_美浜区\0204\P1020511.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3558" y="2594795"/>
              <a:ext cx="3338243" cy="3157853"/>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6361702" y="2630800"/>
              <a:ext cx="1879362" cy="252028"/>
            </a:xfrm>
            <a:prstGeom prst="rect">
              <a:avLst/>
            </a:prstGeom>
            <a:solidFill>
              <a:schemeClr val="bg1"/>
            </a:solidFill>
            <a:ln>
              <a:solidFill>
                <a:schemeClr val="tx1"/>
              </a:solidFill>
            </a:ln>
          </p:spPr>
          <p:txBody>
            <a:bodyPr wrap="square" lIns="0" tIns="0" rIns="0" bIns="0" rtlCol="0" anchor="ctr" anchorCtr="0">
              <a:noAutofit/>
            </a:bodyPr>
            <a:lstStyle/>
            <a:p>
              <a:pPr algn="ctr" fontAlgn="base">
                <a:lnSpc>
                  <a:spcPts val="2200"/>
                </a:lnSpc>
                <a:spcBef>
                  <a:spcPct val="0"/>
                </a:spcBef>
                <a:spcAft>
                  <a:spcPct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市民総合窓口課</a:t>
              </a:r>
            </a:p>
          </p:txBody>
        </p:sp>
      </p:grpSp>
      <p:sp>
        <p:nvSpPr>
          <p:cNvPr id="33" name="テキスト ボックス 32"/>
          <p:cNvSpPr txBox="1"/>
          <p:nvPr/>
        </p:nvSpPr>
        <p:spPr>
          <a:xfrm>
            <a:off x="596704" y="4327634"/>
            <a:ext cx="1217452" cy="259713"/>
          </a:xfrm>
          <a:prstGeom prst="rect">
            <a:avLst/>
          </a:prstGeom>
          <a:solidFill>
            <a:schemeClr val="bg1"/>
          </a:solidFill>
          <a:ln>
            <a:solidFill>
              <a:schemeClr val="tx1"/>
            </a:solidFill>
          </a:ln>
        </p:spPr>
        <p:txBody>
          <a:bodyPr wrap="square" lIns="0" tIns="0" rIns="0" bIns="0" rtlCol="0" anchor="ctr" anchorCtr="0">
            <a:noAutofit/>
          </a:bodyPr>
          <a:lstStyle/>
          <a:p>
            <a:pPr algn="ctr" fontAlgn="base">
              <a:lnSpc>
                <a:spcPts val="2200"/>
              </a:lnSpc>
              <a:spcBef>
                <a:spcPct val="0"/>
              </a:spcBef>
              <a:spcAft>
                <a:spcPct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保険年金課</a:t>
            </a:r>
          </a:p>
        </p:txBody>
      </p:sp>
      <p:pic>
        <p:nvPicPr>
          <p:cNvPr id="34" name="Picture 2" descr="D:\DCIM\102_PANA\P1020587.JPG"/>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7220" y="2456892"/>
            <a:ext cx="1947721" cy="1481912"/>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2703857" y="2470951"/>
            <a:ext cx="1205406" cy="251935"/>
          </a:xfrm>
          <a:prstGeom prst="rect">
            <a:avLst/>
          </a:prstGeom>
          <a:solidFill>
            <a:schemeClr val="bg1"/>
          </a:solidFill>
          <a:ln>
            <a:solidFill>
              <a:schemeClr val="tx1"/>
            </a:solidFill>
          </a:ln>
        </p:spPr>
        <p:txBody>
          <a:bodyPr wrap="square" lIns="0" tIns="0" rIns="0" bIns="0" rtlCol="0" anchor="ctr" anchorCtr="0">
            <a:noAutofit/>
          </a:bodyPr>
          <a:lstStyle/>
          <a:p>
            <a:pPr algn="ctr" fontAlgn="base">
              <a:lnSpc>
                <a:spcPts val="2200"/>
              </a:lnSpc>
              <a:spcBef>
                <a:spcPct val="0"/>
              </a:spcBef>
              <a:spcAft>
                <a:spcPct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こども家庭課</a:t>
            </a:r>
          </a:p>
        </p:txBody>
      </p:sp>
      <p:sp>
        <p:nvSpPr>
          <p:cNvPr id="42" name="テキスト ボックス 41"/>
          <p:cNvSpPr txBox="1"/>
          <p:nvPr/>
        </p:nvSpPr>
        <p:spPr>
          <a:xfrm>
            <a:off x="2691811" y="4325584"/>
            <a:ext cx="1217452" cy="242318"/>
          </a:xfrm>
          <a:prstGeom prst="rect">
            <a:avLst/>
          </a:prstGeom>
          <a:solidFill>
            <a:schemeClr val="bg1"/>
          </a:solidFill>
          <a:ln>
            <a:solidFill>
              <a:schemeClr val="tx1"/>
            </a:solidFill>
          </a:ln>
        </p:spPr>
        <p:txBody>
          <a:bodyPr wrap="square" lIns="0" tIns="0" rIns="0" bIns="0" rtlCol="0" anchor="ctr" anchorCtr="0">
            <a:noAutofit/>
          </a:bodyPr>
          <a:lstStyle/>
          <a:p>
            <a:pPr algn="ctr" fontAlgn="base">
              <a:lnSpc>
                <a:spcPts val="2200"/>
              </a:lnSpc>
              <a:spcBef>
                <a:spcPct val="0"/>
              </a:spcBef>
              <a:spcAft>
                <a:spcPct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健康課</a:t>
            </a:r>
          </a:p>
        </p:txBody>
      </p:sp>
      <p:graphicFrame>
        <p:nvGraphicFramePr>
          <p:cNvPr id="46" name="表 45"/>
          <p:cNvGraphicFramePr>
            <a:graphicFrameLocks noGrp="1"/>
          </p:cNvGraphicFramePr>
          <p:nvPr>
            <p:extLst>
              <p:ext uri="{D42A27DB-BD31-4B8C-83A1-F6EECF244321}">
                <p14:modId xmlns:p14="http://schemas.microsoft.com/office/powerpoint/2010/main" val="2960104826"/>
              </p:ext>
            </p:extLst>
          </p:nvPr>
        </p:nvGraphicFramePr>
        <p:xfrm>
          <a:off x="277368" y="5693736"/>
          <a:ext cx="1981200" cy="39624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0000"/>
                    </a:ext>
                  </a:extLst>
                </a:gridCol>
              </a:tblGrid>
              <a:tr h="180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国民健康保険、国民年金、</a:t>
                      </a:r>
                      <a:endParaRPr kumimoji="1" lang="en-US" altLang="ja-JP" sz="1000" dirty="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後期高齢者医療制度など</a:t>
                      </a:r>
                    </a:p>
                  </a:txBody>
                  <a:tcPr marR="3600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7" name="表 46"/>
          <p:cNvGraphicFramePr>
            <a:graphicFrameLocks noGrp="1"/>
          </p:cNvGraphicFramePr>
          <p:nvPr>
            <p:extLst>
              <p:ext uri="{D42A27DB-BD31-4B8C-83A1-F6EECF244321}">
                <p14:modId xmlns:p14="http://schemas.microsoft.com/office/powerpoint/2010/main" val="2250113839"/>
              </p:ext>
            </p:extLst>
          </p:nvPr>
        </p:nvGraphicFramePr>
        <p:xfrm>
          <a:off x="2355568" y="5693736"/>
          <a:ext cx="1994415" cy="400434"/>
        </p:xfrm>
        <a:graphic>
          <a:graphicData uri="http://schemas.openxmlformats.org/drawingml/2006/table">
            <a:tbl>
              <a:tblPr firstRow="1" bandRow="1">
                <a:tableStyleId>{5940675A-B579-460E-94D1-54222C63F5DA}</a:tableStyleId>
              </a:tblPr>
              <a:tblGrid>
                <a:gridCol w="1994415">
                  <a:extLst>
                    <a:ext uri="{9D8B030D-6E8A-4147-A177-3AD203B41FA5}">
                      <a16:colId xmlns:a16="http://schemas.microsoft.com/office/drawing/2014/main" val="20000"/>
                    </a:ext>
                  </a:extLst>
                </a:gridCol>
              </a:tblGrid>
              <a:tr h="400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がん検診、出生通知書など</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4016283163"/>
              </p:ext>
            </p:extLst>
          </p:nvPr>
        </p:nvGraphicFramePr>
        <p:xfrm>
          <a:off x="279088" y="3840265"/>
          <a:ext cx="1983583" cy="396240"/>
        </p:xfrm>
        <a:graphic>
          <a:graphicData uri="http://schemas.openxmlformats.org/drawingml/2006/table">
            <a:tbl>
              <a:tblPr firstRow="1" bandRow="1">
                <a:tableStyleId>{5940675A-B579-460E-94D1-54222C63F5DA}</a:tableStyleId>
              </a:tblPr>
              <a:tblGrid>
                <a:gridCol w="1983583">
                  <a:extLst>
                    <a:ext uri="{9D8B030D-6E8A-4147-A177-3AD203B41FA5}">
                      <a16:colId xmlns:a16="http://schemas.microsoft.com/office/drawing/2014/main" val="20000"/>
                    </a:ext>
                  </a:extLst>
                </a:gridCol>
              </a:tblGrid>
              <a:tr h="258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住所変更、戸籍の届出、</a:t>
                      </a:r>
                      <a:endParaRPr kumimoji="1" lang="en-US" altLang="ja-JP" sz="1000" dirty="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証明書交付、マイナンバーなど</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1381199640"/>
              </p:ext>
            </p:extLst>
          </p:nvPr>
        </p:nvGraphicFramePr>
        <p:xfrm>
          <a:off x="2352256" y="3848099"/>
          <a:ext cx="1935137" cy="396241"/>
        </p:xfrm>
        <a:graphic>
          <a:graphicData uri="http://schemas.openxmlformats.org/drawingml/2006/table">
            <a:tbl>
              <a:tblPr firstRow="1" bandRow="1">
                <a:tableStyleId>{5940675A-B579-460E-94D1-54222C63F5DA}</a:tableStyleId>
              </a:tblPr>
              <a:tblGrid>
                <a:gridCol w="1935137">
                  <a:extLst>
                    <a:ext uri="{9D8B030D-6E8A-4147-A177-3AD203B41FA5}">
                      <a16:colId xmlns:a16="http://schemas.microsoft.com/office/drawing/2014/main" val="20000"/>
                    </a:ext>
                  </a:extLst>
                </a:gridCol>
              </a:tblGrid>
              <a:tr h="396241">
                <a:tc>
                  <a:txBody>
                    <a:bodyPr/>
                    <a:lstStyle/>
                    <a:p>
                      <a:r>
                        <a:rPr kumimoji="1" lang="ja-JP" altLang="en-US" sz="1000" dirty="0">
                          <a:latin typeface="メイリオ" panose="020B0604030504040204" pitchFamily="50" charset="-128"/>
                          <a:ea typeface="メイリオ" panose="020B0604030504040204" pitchFamily="50" charset="-128"/>
                        </a:rPr>
                        <a:t>児童手当、子ども医療費助成</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など</a:t>
                      </a:r>
                    </a:p>
                  </a:txBody>
                  <a:tcPr marR="36000" anchor="ctr">
                    <a:solidFill>
                      <a:schemeClr val="bg1"/>
                    </a:solidFill>
                  </a:tcPr>
                </a:tc>
                <a:extLst>
                  <a:ext uri="{0D108BD9-81ED-4DB2-BD59-A6C34878D82A}">
                    <a16:rowId xmlns:a16="http://schemas.microsoft.com/office/drawing/2014/main" val="10000"/>
                  </a:ext>
                </a:extLst>
              </a:tr>
            </a:tbl>
          </a:graphicData>
        </a:graphic>
      </p:graphicFrame>
      <p:sp>
        <p:nvSpPr>
          <p:cNvPr id="36" name="正方形/長方形 35">
            <a:extLst>
              <a:ext uri="{FF2B5EF4-FFF2-40B4-BE49-F238E27FC236}">
                <a16:creationId xmlns:a16="http://schemas.microsoft.com/office/drawing/2014/main" id="{527F91CB-F70E-493E-8514-FE1138716A5D}"/>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「時間を返す」市民サービスの実現</a:t>
            </a:r>
          </a:p>
        </p:txBody>
      </p:sp>
      <p:grpSp>
        <p:nvGrpSpPr>
          <p:cNvPr id="43" name="グループ化 42">
            <a:extLst>
              <a:ext uri="{FF2B5EF4-FFF2-40B4-BE49-F238E27FC236}">
                <a16:creationId xmlns:a16="http://schemas.microsoft.com/office/drawing/2014/main" id="{3E05CE5E-1DA9-4F1C-9B18-AF78B2535478}"/>
              </a:ext>
            </a:extLst>
          </p:cNvPr>
          <p:cNvGrpSpPr/>
          <p:nvPr/>
        </p:nvGrpSpPr>
        <p:grpSpPr>
          <a:xfrm>
            <a:off x="197989" y="636384"/>
            <a:ext cx="8670912" cy="468221"/>
            <a:chOff x="155888" y="641896"/>
            <a:chExt cx="8670912" cy="468221"/>
          </a:xfrm>
        </p:grpSpPr>
        <p:sp>
          <p:nvSpPr>
            <p:cNvPr id="44" name="タイトル 1">
              <a:extLst>
                <a:ext uri="{FF2B5EF4-FFF2-40B4-BE49-F238E27FC236}">
                  <a16:creationId xmlns:a16="http://schemas.microsoft.com/office/drawing/2014/main" id="{A0513D21-9756-484B-B49A-7C2EA6E154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ワンストップ窓口の設置</a:t>
              </a:r>
              <a:endParaRPr lang="zh-TW"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a:extLst>
                <a:ext uri="{FF2B5EF4-FFF2-40B4-BE49-F238E27FC236}">
                  <a16:creationId xmlns:a16="http://schemas.microsoft.com/office/drawing/2014/main" id="{4B0C730F-A150-4D6E-A19E-8FCF4F2C02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50" name="直線コネクタ 49">
              <a:extLst>
                <a:ext uri="{FF2B5EF4-FFF2-40B4-BE49-F238E27FC236}">
                  <a16:creationId xmlns:a16="http://schemas.microsoft.com/office/drawing/2014/main" id="{14DC781B-6A73-4E37-B0ED-2BBB032FBF74}"/>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3" name="テキスト ボックス 52">
            <a:extLst>
              <a:ext uri="{FF2B5EF4-FFF2-40B4-BE49-F238E27FC236}">
                <a16:creationId xmlns:a16="http://schemas.microsoft.com/office/drawing/2014/main" id="{A765C425-8CB6-4924-B1F9-A7DF7F2D1786}"/>
              </a:ext>
            </a:extLst>
          </p:cNvPr>
          <p:cNvSpPr txBox="1"/>
          <p:nvPr/>
        </p:nvSpPr>
        <p:spPr>
          <a:xfrm>
            <a:off x="602362" y="6196603"/>
            <a:ext cx="8056666" cy="576952"/>
          </a:xfrm>
          <a:prstGeom prst="rect">
            <a:avLst/>
          </a:prstGeom>
          <a:noFill/>
        </p:spPr>
        <p:txBody>
          <a:bodyPr wrap="square" rtlCol="0" anchor="ctr" anchorCtr="0">
            <a:noAutofit/>
          </a:bodyPr>
          <a:lstStyle/>
          <a:p>
            <a:pPr fontAlgn="base">
              <a:lnSpc>
                <a:spcPts val="1800"/>
              </a:lnSpc>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他にも、建築物を建てる際に必要な情報（用途地域や建築制限、道路の状況等）もワンストップで提供する「建築関連総合窓口」を平成２９年７月に開設！</a:t>
            </a:r>
          </a:p>
        </p:txBody>
      </p:sp>
      <p:sp>
        <p:nvSpPr>
          <p:cNvPr id="54" name="正方形/長方形 53">
            <a:extLst>
              <a:ext uri="{FF2B5EF4-FFF2-40B4-BE49-F238E27FC236}">
                <a16:creationId xmlns:a16="http://schemas.microsoft.com/office/drawing/2014/main" id="{8F9FB228-25DF-4206-B028-BA9016987987}"/>
              </a:ext>
            </a:extLst>
          </p:cNvPr>
          <p:cNvSpPr/>
          <p:nvPr/>
        </p:nvSpPr>
        <p:spPr>
          <a:xfrm>
            <a:off x="-10609" y="6192082"/>
            <a:ext cx="795837" cy="447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FF"/>
                </a:solidFill>
                <a:latin typeface="HG正楷書体-PRO" panose="03000600000000000000" pitchFamily="66" charset="-128"/>
                <a:ea typeface="HG正楷書体-PRO" panose="03000600000000000000" pitchFamily="66" charset="-128"/>
              </a:rPr>
              <a:t>✔</a:t>
            </a:r>
          </a:p>
        </p:txBody>
      </p:sp>
      <p:sp>
        <p:nvSpPr>
          <p:cNvPr id="55" name="スライド番号プレースホルダー 4">
            <a:extLst>
              <a:ext uri="{FF2B5EF4-FFF2-40B4-BE49-F238E27FC236}">
                <a16:creationId xmlns:a16="http://schemas.microsoft.com/office/drawing/2014/main" id="{5A45F1EF-D3D9-42CB-953D-6DD27CE00D9B}"/>
              </a:ext>
            </a:extLst>
          </p:cNvPr>
          <p:cNvSpPr txBox="1">
            <a:spLocks/>
          </p:cNvSpPr>
          <p:nvPr/>
        </p:nvSpPr>
        <p:spPr>
          <a:xfrm>
            <a:off x="8283892" y="6366652"/>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4</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CA17DA0C-ED4F-48F5-9795-6D9C5C675AD5}"/>
              </a:ext>
            </a:extLst>
          </p:cNvPr>
          <p:cNvGrpSpPr/>
          <p:nvPr/>
        </p:nvGrpSpPr>
        <p:grpSpPr>
          <a:xfrm>
            <a:off x="4358766" y="3501008"/>
            <a:ext cx="1127830" cy="1549567"/>
            <a:chOff x="4157598" y="3501008"/>
            <a:chExt cx="1127830" cy="1549567"/>
          </a:xfrm>
        </p:grpSpPr>
        <p:sp>
          <p:nvSpPr>
            <p:cNvPr id="2" name="右矢印 1"/>
            <p:cNvSpPr/>
            <p:nvPr/>
          </p:nvSpPr>
          <p:spPr>
            <a:xfrm>
              <a:off x="4211959" y="3501008"/>
              <a:ext cx="1073469" cy="1549567"/>
            </a:xfrm>
            <a:prstGeom prst="rightArrow">
              <a:avLst>
                <a:gd name="adj1" fmla="val 50000"/>
                <a:gd name="adj2" fmla="val 66678"/>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338D557-1149-4A5F-962F-9D2D454BDB7C}"/>
                </a:ext>
              </a:extLst>
            </p:cNvPr>
            <p:cNvSpPr txBox="1"/>
            <p:nvPr/>
          </p:nvSpPr>
          <p:spPr>
            <a:xfrm>
              <a:off x="4157598" y="4026117"/>
              <a:ext cx="1019345" cy="576952"/>
            </a:xfrm>
            <a:prstGeom prst="rect">
              <a:avLst/>
            </a:prstGeom>
            <a:noFill/>
          </p:spPr>
          <p:txBody>
            <a:bodyPr wrap="square" rtlCol="0" anchor="ctr" anchorCtr="0">
              <a:noAutofit/>
            </a:bodyPr>
            <a:lstStyle/>
            <a:p>
              <a:pPr algn="ctr"/>
              <a:r>
                <a:rPr kumimoji="1" lang="ja-JP" altLang="en-US" sz="1400" b="1" dirty="0">
                  <a:latin typeface="メイリオ" panose="020B0604030504040204" pitchFamily="50" charset="-128"/>
                  <a:ea typeface="メイリオ" panose="020B0604030504040204" pitchFamily="50" charset="-128"/>
                </a:rPr>
                <a:t>手続窓口</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を集約</a:t>
              </a:r>
            </a:p>
          </p:txBody>
        </p:sp>
      </p:grpSp>
      <p:grpSp>
        <p:nvGrpSpPr>
          <p:cNvPr id="56" name="グループ化 55">
            <a:extLst>
              <a:ext uri="{FF2B5EF4-FFF2-40B4-BE49-F238E27FC236}">
                <a16:creationId xmlns:a16="http://schemas.microsoft.com/office/drawing/2014/main" id="{8C77D096-0146-4C91-AF44-CAE9FE843AE6}"/>
              </a:ext>
            </a:extLst>
          </p:cNvPr>
          <p:cNvGrpSpPr/>
          <p:nvPr/>
        </p:nvGrpSpPr>
        <p:grpSpPr>
          <a:xfrm>
            <a:off x="7056276" y="43993"/>
            <a:ext cx="2016224" cy="499433"/>
            <a:chOff x="7056276" y="43993"/>
            <a:chExt cx="2016224" cy="499433"/>
          </a:xfrm>
        </p:grpSpPr>
        <p:pic>
          <p:nvPicPr>
            <p:cNvPr id="57" name="図 56">
              <a:extLst>
                <a:ext uri="{FF2B5EF4-FFF2-40B4-BE49-F238E27FC236}">
                  <a16:creationId xmlns:a16="http://schemas.microsoft.com/office/drawing/2014/main" id="{FAAE22BB-D448-40B7-958C-2806B2F75EAA}"/>
                </a:ext>
              </a:extLst>
            </p:cNvPr>
            <p:cNvPicPr preferRelativeResize="0">
              <a:picLocks noChangeAspect="1"/>
            </p:cNvPicPr>
            <p:nvPr/>
          </p:nvPicPr>
          <p:blipFill>
            <a:blip r:embed="rId10"/>
            <a:stretch>
              <a:fillRect/>
            </a:stretch>
          </p:blipFill>
          <p:spPr>
            <a:xfrm>
              <a:off x="7056276" y="47830"/>
              <a:ext cx="485349" cy="495596"/>
            </a:xfrm>
            <a:prstGeom prst="rect">
              <a:avLst/>
            </a:prstGeom>
          </p:spPr>
        </p:pic>
        <p:pic>
          <p:nvPicPr>
            <p:cNvPr id="58" name="図 57">
              <a:extLst>
                <a:ext uri="{FF2B5EF4-FFF2-40B4-BE49-F238E27FC236}">
                  <a16:creationId xmlns:a16="http://schemas.microsoft.com/office/drawing/2014/main" id="{BCB94C21-9151-4005-8951-FB6ABAC4E50D}"/>
                </a:ext>
              </a:extLst>
            </p:cNvPr>
            <p:cNvPicPr>
              <a:picLocks noChangeAspect="1"/>
            </p:cNvPicPr>
            <p:nvPr/>
          </p:nvPicPr>
          <p:blipFill>
            <a:blip r:embed="rId11"/>
            <a:stretch>
              <a:fillRect/>
            </a:stretch>
          </p:blipFill>
          <p:spPr>
            <a:xfrm>
              <a:off x="7524328" y="381005"/>
              <a:ext cx="925501" cy="129193"/>
            </a:xfrm>
            <a:prstGeom prst="rect">
              <a:avLst/>
            </a:prstGeom>
          </p:spPr>
        </p:pic>
        <p:pic>
          <p:nvPicPr>
            <p:cNvPr id="59" name="図 58">
              <a:extLst>
                <a:ext uri="{FF2B5EF4-FFF2-40B4-BE49-F238E27FC236}">
                  <a16:creationId xmlns:a16="http://schemas.microsoft.com/office/drawing/2014/main" id="{237D27E7-A3A9-42CC-9C84-A04365C7782B}"/>
                </a:ext>
              </a:extLst>
            </p:cNvPr>
            <p:cNvPicPr preferRelativeResize="0">
              <a:picLocks noChangeAspect="1"/>
            </p:cNvPicPr>
            <p:nvPr/>
          </p:nvPicPr>
          <p:blipFill>
            <a:blip r:embed="rId12"/>
            <a:stretch>
              <a:fillRect/>
            </a:stretch>
          </p:blipFill>
          <p:spPr>
            <a:xfrm>
              <a:off x="7560332" y="89450"/>
              <a:ext cx="893321" cy="276732"/>
            </a:xfrm>
            <a:prstGeom prst="rect">
              <a:avLst/>
            </a:prstGeom>
          </p:spPr>
        </p:pic>
        <p:pic>
          <p:nvPicPr>
            <p:cNvPr id="60" name="図 59">
              <a:extLst>
                <a:ext uri="{FF2B5EF4-FFF2-40B4-BE49-F238E27FC236}">
                  <a16:creationId xmlns:a16="http://schemas.microsoft.com/office/drawing/2014/main" id="{21723201-3885-41F4-BE8A-F5D880E9ED5D}"/>
                </a:ext>
              </a:extLst>
            </p:cNvPr>
            <p:cNvPicPr>
              <a:picLocks noChangeAspect="1"/>
            </p:cNvPicPr>
            <p:nvPr/>
          </p:nvPicPr>
          <p:blipFill>
            <a:blip r:embed="rId13"/>
            <a:stretch>
              <a:fillRect/>
            </a:stretch>
          </p:blipFill>
          <p:spPr>
            <a:xfrm>
              <a:off x="8496436" y="43993"/>
              <a:ext cx="576064" cy="499433"/>
            </a:xfrm>
            <a:prstGeom prst="rect">
              <a:avLst/>
            </a:prstGeom>
          </p:spPr>
        </p:pic>
      </p:grpSp>
    </p:spTree>
    <p:extLst>
      <p:ext uri="{BB962C8B-B14F-4D97-AF65-F5344CB8AC3E}">
        <p14:creationId xmlns:p14="http://schemas.microsoft.com/office/powerpoint/2010/main" val="272807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a:extLst>
              <a:ext uri="{FF2B5EF4-FFF2-40B4-BE49-F238E27FC236}">
                <a16:creationId xmlns:a16="http://schemas.microsoft.com/office/drawing/2014/main" id="{D08B55D2-1D83-4100-82E3-66B08034088D}"/>
              </a:ext>
            </a:extLst>
          </p:cNvPr>
          <p:cNvSpPr/>
          <p:nvPr/>
        </p:nvSpPr>
        <p:spPr>
          <a:xfrm>
            <a:off x="198240" y="1216807"/>
            <a:ext cx="8748970" cy="1221491"/>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97" y="2604391"/>
            <a:ext cx="4697761" cy="2411441"/>
          </a:xfrm>
          <a:prstGeom prst="rect">
            <a:avLst/>
          </a:prstGeo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157" y="3415981"/>
            <a:ext cx="6220743" cy="3293960"/>
          </a:xfrm>
          <a:prstGeom prst="rect">
            <a:avLst/>
          </a:prstGeo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32" name="テキスト ボックス 31"/>
          <p:cNvSpPr txBox="1"/>
          <p:nvPr/>
        </p:nvSpPr>
        <p:spPr>
          <a:xfrm>
            <a:off x="5878536" y="2542672"/>
            <a:ext cx="2789001" cy="1723549"/>
          </a:xfrm>
          <a:prstGeom prst="rect">
            <a:avLst/>
          </a:prstGeom>
          <a:solidFill>
            <a:srgbClr val="FFFF99"/>
          </a:solidFill>
          <a:ln w="38100">
            <a:solidFill>
              <a:srgbClr val="FFC000"/>
            </a:solidFill>
          </a:ln>
        </p:spPr>
        <p:txBody>
          <a:bodyPr wrap="square" lIns="36000" rIns="36000"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1,300</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返す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1,700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件減）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社会価値としては、</a:t>
            </a:r>
            <a:endParaRPr lang="en-US" altLang="ja-JP" sz="16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6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6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千円の増！</a:t>
            </a:r>
            <a:endParaRPr lang="en-US" altLang="ja-JP" sz="14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参考：職員負担も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窓口申請減</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分</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件減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コンテンツ プレースホルダー 2">
            <a:extLst>
              <a:ext uri="{FF2B5EF4-FFF2-40B4-BE49-F238E27FC236}">
                <a16:creationId xmlns:a16="http://schemas.microsoft.com/office/drawing/2014/main" id="{75624C66-79F4-4082-8B42-9553371C9E3A}"/>
              </a:ext>
            </a:extLst>
          </p:cNvPr>
          <p:cNvSpPr txBox="1">
            <a:spLocks/>
          </p:cNvSpPr>
          <p:nvPr/>
        </p:nvSpPr>
        <p:spPr>
          <a:xfrm>
            <a:off x="457200" y="1304956"/>
            <a:ext cx="8152491" cy="995842"/>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5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千葉市が管理する道路の名称や幅員に関する情報提供を、窓口閲覧のみからインターネットを介しての提供を追加！市役所へ足を運ばなくとも、会社や家からいつでも簡単に閲覧・印刷が可能なサービスを提供。</a:t>
            </a:r>
          </a:p>
          <a:p>
            <a:pPr>
              <a:buFont typeface="Wingdings" panose="05000000000000000000" pitchFamily="2" charset="2"/>
              <a:buChar char="Ø"/>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F81D9EDA-244B-4B3F-88E4-B792CE3274D3}"/>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「時間を返す」市民サービスの実現</a:t>
            </a:r>
          </a:p>
        </p:txBody>
      </p:sp>
      <p:grpSp>
        <p:nvGrpSpPr>
          <p:cNvPr id="23" name="グループ化 22">
            <a:extLst>
              <a:ext uri="{FF2B5EF4-FFF2-40B4-BE49-F238E27FC236}">
                <a16:creationId xmlns:a16="http://schemas.microsoft.com/office/drawing/2014/main" id="{68069ADE-68B2-4646-A6C5-991C5A93D16A}"/>
              </a:ext>
            </a:extLst>
          </p:cNvPr>
          <p:cNvGrpSpPr/>
          <p:nvPr/>
        </p:nvGrpSpPr>
        <p:grpSpPr>
          <a:xfrm>
            <a:off x="197989" y="716268"/>
            <a:ext cx="8670912" cy="468221"/>
            <a:chOff x="155888" y="641896"/>
            <a:chExt cx="8670912" cy="468221"/>
          </a:xfrm>
        </p:grpSpPr>
        <p:sp>
          <p:nvSpPr>
            <p:cNvPr id="24" name="タイトル 1">
              <a:extLst>
                <a:ext uri="{FF2B5EF4-FFF2-40B4-BE49-F238E27FC236}">
                  <a16:creationId xmlns:a16="http://schemas.microsoft.com/office/drawing/2014/main" id="{E99BCFA6-FC52-4149-B9A1-37D22E5A6FCD}"/>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地図情報のネット公開</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4">
              <a:extLst>
                <a:ext uri="{FF2B5EF4-FFF2-40B4-BE49-F238E27FC236}">
                  <a16:creationId xmlns:a16="http://schemas.microsoft.com/office/drawing/2014/main" id="{02004B6B-9EDE-4C4F-B3AF-52068EEBD9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26" name="直線コネクタ 25">
              <a:extLst>
                <a:ext uri="{FF2B5EF4-FFF2-40B4-BE49-F238E27FC236}">
                  <a16:creationId xmlns:a16="http://schemas.microsoft.com/office/drawing/2014/main" id="{B9B0B04C-3006-433C-955A-F14B6BBCFBC2}"/>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7" name="図 26">
            <a:extLst>
              <a:ext uri="{FF2B5EF4-FFF2-40B4-BE49-F238E27FC236}">
                <a16:creationId xmlns:a16="http://schemas.microsoft.com/office/drawing/2014/main" id="{40169C9A-0215-448C-B598-5634122DC742}"/>
              </a:ext>
            </a:extLst>
          </p:cNvPr>
          <p:cNvPicPr>
            <a:picLocks noChangeAspect="1"/>
          </p:cNvPicPr>
          <p:nvPr/>
        </p:nvPicPr>
        <p:blipFill>
          <a:blip r:embed="rId7"/>
          <a:stretch>
            <a:fillRect/>
          </a:stretch>
        </p:blipFill>
        <p:spPr>
          <a:xfrm>
            <a:off x="6720201" y="41383"/>
            <a:ext cx="2354973" cy="576000"/>
          </a:xfrm>
          <a:prstGeom prst="rect">
            <a:avLst/>
          </a:prstGeom>
        </p:spPr>
      </p:pic>
      <p:sp>
        <p:nvSpPr>
          <p:cNvPr id="28" name="スライド番号プレースホルダー 4">
            <a:extLst>
              <a:ext uri="{FF2B5EF4-FFF2-40B4-BE49-F238E27FC236}">
                <a16:creationId xmlns:a16="http://schemas.microsoft.com/office/drawing/2014/main" id="{25F9339B-48E4-4A9A-B95B-CCF8E75965F1}"/>
              </a:ext>
            </a:extLst>
          </p:cNvPr>
          <p:cNvSpPr txBox="1">
            <a:spLocks/>
          </p:cNvSpPr>
          <p:nvPr/>
        </p:nvSpPr>
        <p:spPr>
          <a:xfrm>
            <a:off x="8284464" y="6282807"/>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5</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960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a:extLst>
              <a:ext uri="{FF2B5EF4-FFF2-40B4-BE49-F238E27FC236}">
                <a16:creationId xmlns:a16="http://schemas.microsoft.com/office/drawing/2014/main" id="{34163488-4AA0-46FA-9AE3-A624B75DDE1E}"/>
              </a:ext>
            </a:extLst>
          </p:cNvPr>
          <p:cNvSpPr/>
          <p:nvPr/>
        </p:nvSpPr>
        <p:spPr>
          <a:xfrm>
            <a:off x="198240" y="1333501"/>
            <a:ext cx="8748970" cy="1276248"/>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BCF3773-AB72-467B-9269-5F433FBCB9E6}"/>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市民全員参加のまちづくり</a:t>
            </a:r>
          </a:p>
        </p:txBody>
      </p:sp>
      <p:sp>
        <p:nvSpPr>
          <p:cNvPr id="14" name="コンテンツ プレースホルダー 2">
            <a:extLst>
              <a:ext uri="{FF2B5EF4-FFF2-40B4-BE49-F238E27FC236}">
                <a16:creationId xmlns:a16="http://schemas.microsoft.com/office/drawing/2014/main" id="{8A6F06E8-8258-4862-B333-A5C8D5E28551}"/>
              </a:ext>
            </a:extLst>
          </p:cNvPr>
          <p:cNvSpPr txBox="1">
            <a:spLocks/>
          </p:cNvSpPr>
          <p:nvPr/>
        </p:nvSpPr>
        <p:spPr>
          <a:xfrm>
            <a:off x="951800" y="1224484"/>
            <a:ext cx="8662912" cy="1221238"/>
          </a:xfrm>
          <a:prstGeom prst="rect">
            <a:avLst/>
          </a:prstGeom>
          <a:noFill/>
        </p:spPr>
        <p:txBody>
          <a:bodyPr vert="horz" lIns="36000" tIns="36000" rIns="0" bIns="36000" rtlCol="0" anchor="b">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200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普段は意見を聴く機会が少ない若年層からの意見や提案を</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得るため、多くの若者が利用するツイッターを利用した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2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ツイッター版市長との対話会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年度から開催。</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3A1CEF5D-B286-41CE-90AA-ADF2096728EB}"/>
              </a:ext>
            </a:extLst>
          </p:cNvPr>
          <p:cNvSpPr txBox="1"/>
          <p:nvPr/>
        </p:nvSpPr>
        <p:spPr>
          <a:xfrm>
            <a:off x="4417641" y="3324961"/>
            <a:ext cx="4198623" cy="646331"/>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50</a:t>
            </a:r>
            <a:r>
              <a:rPr kumimoji="1" lang="ja-JP" altLang="en-US" dirty="0">
                <a:latin typeface="メイリオ" panose="020B0604030504040204" pitchFamily="50" charset="-128"/>
                <a:ea typeface="メイリオ" panose="020B0604030504040204" pitchFamily="50" charset="-128"/>
              </a:rPr>
              <a:t>歳未満が約７割</a:t>
            </a:r>
            <a:endParaRPr kumimoji="1"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リアル対話会は、</a:t>
            </a:r>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歳未満が約３割</a:t>
            </a:r>
            <a:endParaRPr kumimoji="1" lang="ja-JP" altLang="en-US"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168FA89-3101-46FE-834D-08800A0181E4}"/>
              </a:ext>
            </a:extLst>
          </p:cNvPr>
          <p:cNvSpPr txBox="1"/>
          <p:nvPr/>
        </p:nvSpPr>
        <p:spPr>
          <a:xfrm>
            <a:off x="4234208" y="2812244"/>
            <a:ext cx="4638074" cy="411257"/>
          </a:xfrm>
          <a:prstGeom prst="rect">
            <a:avLst/>
          </a:prstGeom>
          <a:noFill/>
        </p:spPr>
        <p:txBody>
          <a:bodyPr wrap="square" lIns="72000" tIns="36000" rIns="72000" bIns="36000" rtlCol="0">
            <a:spAutoFit/>
          </a:bodyPr>
          <a:lstStyle/>
          <a:p>
            <a:r>
              <a:rPr lang="ja-JP" altLang="en-US" sz="2200" b="1" dirty="0">
                <a:solidFill>
                  <a:prstClr val="black"/>
                </a:solidFill>
                <a:latin typeface="メイリオ" panose="020B0604030504040204" pitchFamily="50" charset="-128"/>
                <a:ea typeface="メイリオ" panose="020B0604030504040204" pitchFamily="50" charset="-128"/>
              </a:rPr>
              <a:t>２　参加者の年齢層</a:t>
            </a:r>
            <a:r>
              <a:rPr lang="ja-JP" altLang="en-US" sz="1600" b="1" dirty="0">
                <a:solidFill>
                  <a:prstClr val="black"/>
                </a:solidFill>
                <a:latin typeface="メイリオ" panose="020B0604030504040204" pitchFamily="50" charset="-128"/>
                <a:ea typeface="メイリオ" panose="020B0604030504040204" pitchFamily="50" charset="-128"/>
              </a:rPr>
              <a:t>（アンケート結果）</a:t>
            </a:r>
            <a:endParaRPr lang="en-US" altLang="ja-JP" sz="2200" b="1"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9FE83DB-F5C3-4730-B587-23C6D871B60E}"/>
              </a:ext>
            </a:extLst>
          </p:cNvPr>
          <p:cNvSpPr txBox="1"/>
          <p:nvPr/>
        </p:nvSpPr>
        <p:spPr>
          <a:xfrm>
            <a:off x="-24933" y="2825613"/>
            <a:ext cx="4643427" cy="411257"/>
          </a:xfrm>
          <a:prstGeom prst="rect">
            <a:avLst/>
          </a:prstGeom>
          <a:noFill/>
        </p:spPr>
        <p:txBody>
          <a:bodyPr wrap="square" lIns="72000" tIns="36000" rIns="72000" bIns="36000" rtlCol="0">
            <a:spAutoFit/>
          </a:bodyPr>
          <a:lstStyle/>
          <a:p>
            <a:r>
              <a:rPr lang="ja-JP" altLang="en-US" sz="2200" b="1" dirty="0">
                <a:solidFill>
                  <a:prstClr val="black"/>
                </a:solidFill>
                <a:latin typeface="メイリオ" panose="020B0604030504040204" pitchFamily="50" charset="-128"/>
                <a:ea typeface="メイリオ" panose="020B0604030504040204" pitchFamily="50" charset="-128"/>
              </a:rPr>
              <a:t>　１　これまでの実績</a:t>
            </a:r>
            <a:endParaRPr lang="en-US" altLang="ja-JP" sz="2200" b="1" dirty="0">
              <a:solidFill>
                <a:prstClr val="black"/>
              </a:solidFill>
              <a:latin typeface="メイリオ" panose="020B0604030504040204" pitchFamily="50" charset="-128"/>
              <a:ea typeface="メイリオ" panose="020B0604030504040204" pitchFamily="50" charset="-128"/>
            </a:endParaRPr>
          </a:p>
        </p:txBody>
      </p:sp>
      <p:sp>
        <p:nvSpPr>
          <p:cNvPr id="25" name="コンテンツ プレースホルダ 2">
            <a:extLst>
              <a:ext uri="{FF2B5EF4-FFF2-40B4-BE49-F238E27FC236}">
                <a16:creationId xmlns:a16="http://schemas.microsoft.com/office/drawing/2014/main" id="{2CE1E00E-889A-442D-A131-B289BC798B5B}"/>
              </a:ext>
            </a:extLst>
          </p:cNvPr>
          <p:cNvSpPr txBox="1">
            <a:spLocks/>
          </p:cNvSpPr>
          <p:nvPr/>
        </p:nvSpPr>
        <p:spPr>
          <a:xfrm>
            <a:off x="220965" y="3410807"/>
            <a:ext cx="3849486" cy="2644202"/>
          </a:xfrm>
          <a:prstGeom prst="rect">
            <a:avLst/>
          </a:prstGeom>
          <a:ln w="28575">
            <a:solidFill>
              <a:schemeClr val="tx2"/>
            </a:solidFill>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r>
              <a:rPr lang="en-US" altLang="ja-JP" b="0" dirty="0">
                <a:latin typeface="メイリオ" panose="020B0604030504040204" pitchFamily="50" charset="-128"/>
                <a:ea typeface="メイリオ" panose="020B0604030504040204" pitchFamily="50" charset="-128"/>
              </a:rPr>
              <a:t>2010</a:t>
            </a:r>
            <a:r>
              <a:rPr lang="ja-JP" altLang="en-US" b="0" dirty="0">
                <a:latin typeface="メイリオ" panose="020B0604030504040204" pitchFamily="50" charset="-128"/>
                <a:ea typeface="メイリオ" panose="020B0604030504040204" pitchFamily="50" charset="-128"/>
              </a:rPr>
              <a:t>年度～</a:t>
            </a:r>
            <a:r>
              <a:rPr lang="en-US" altLang="ja-JP" b="0" dirty="0">
                <a:latin typeface="メイリオ" panose="020B0604030504040204" pitchFamily="50" charset="-128"/>
                <a:ea typeface="メイリオ" panose="020B0604030504040204" pitchFamily="50" charset="-128"/>
              </a:rPr>
              <a:t>2019</a:t>
            </a:r>
            <a:r>
              <a:rPr lang="ja-JP" altLang="en-US" b="0" dirty="0">
                <a:latin typeface="メイリオ" panose="020B0604030504040204" pitchFamily="50" charset="-128"/>
                <a:ea typeface="メイリオ" panose="020B0604030504040204" pitchFamily="50" charset="-128"/>
              </a:rPr>
              <a:t>年度後期</a:t>
            </a:r>
            <a:endParaRPr lang="en-US" altLang="ja-JP" b="0" dirty="0">
              <a:latin typeface="メイリオ" panose="020B0604030504040204" pitchFamily="50" charset="-128"/>
              <a:ea typeface="メイリオ" panose="020B0604030504040204" pitchFamily="50" charset="-128"/>
            </a:endParaRPr>
          </a:p>
          <a:p>
            <a:r>
              <a:rPr lang="ja-JP" altLang="en-US" b="0" dirty="0">
                <a:latin typeface="メイリオ" panose="020B0604030504040204" pitchFamily="50" charset="-128"/>
                <a:ea typeface="メイリオ" panose="020B0604030504040204" pitchFamily="50" charset="-128"/>
              </a:rPr>
              <a:t>　開催回数：      </a:t>
            </a:r>
            <a:r>
              <a:rPr lang="en-US" altLang="ja-JP" b="0" dirty="0">
                <a:latin typeface="メイリオ" panose="020B0604030504040204" pitchFamily="50" charset="-128"/>
                <a:ea typeface="メイリオ" panose="020B0604030504040204" pitchFamily="50" charset="-128"/>
              </a:rPr>
              <a:t>20</a:t>
            </a:r>
            <a:r>
              <a:rPr lang="ja-JP" altLang="en-US" b="0" dirty="0">
                <a:latin typeface="メイリオ" panose="020B0604030504040204" pitchFamily="50" charset="-128"/>
                <a:ea typeface="メイリオ" panose="020B0604030504040204" pitchFamily="50" charset="-128"/>
              </a:rPr>
              <a:t>回</a:t>
            </a:r>
            <a:endParaRPr lang="en-US" altLang="ja-JP" b="0" dirty="0">
              <a:latin typeface="メイリオ" panose="020B0604030504040204" pitchFamily="50" charset="-128"/>
              <a:ea typeface="メイリオ" panose="020B0604030504040204" pitchFamily="50" charset="-128"/>
            </a:endParaRPr>
          </a:p>
          <a:p>
            <a:r>
              <a:rPr lang="ja-JP" altLang="en-US" b="0" dirty="0">
                <a:latin typeface="メイリオ" panose="020B0604030504040204" pitchFamily="50" charset="-128"/>
                <a:ea typeface="メイリオ" panose="020B0604030504040204" pitchFamily="50" charset="-128"/>
              </a:rPr>
              <a:t>　延べ参加者数：</a:t>
            </a:r>
            <a:r>
              <a:rPr lang="en-US" altLang="ja-JP" b="0" dirty="0">
                <a:latin typeface="メイリオ" panose="020B0604030504040204" pitchFamily="50" charset="-128"/>
                <a:ea typeface="メイリオ" panose="020B0604030504040204" pitchFamily="50" charset="-128"/>
              </a:rPr>
              <a:t>  4,696</a:t>
            </a:r>
            <a:r>
              <a:rPr lang="ja-JP" altLang="en-US" b="0" dirty="0">
                <a:latin typeface="メイリオ" panose="020B0604030504040204" pitchFamily="50" charset="-128"/>
                <a:ea typeface="メイリオ" panose="020B0604030504040204" pitchFamily="50" charset="-128"/>
              </a:rPr>
              <a:t>人</a:t>
            </a:r>
            <a:endParaRPr lang="en-US" altLang="ja-JP" b="0" dirty="0">
              <a:latin typeface="メイリオ" panose="020B0604030504040204" pitchFamily="50" charset="-128"/>
              <a:ea typeface="メイリオ" panose="020B0604030504040204" pitchFamily="50" charset="-128"/>
            </a:endParaRPr>
          </a:p>
          <a:p>
            <a:r>
              <a:rPr lang="ja-JP" altLang="en-US" b="0" dirty="0">
                <a:latin typeface="メイリオ" panose="020B0604030504040204" pitchFamily="50" charset="-128"/>
                <a:ea typeface="メイリオ" panose="020B0604030504040204" pitchFamily="50" charset="-128"/>
              </a:rPr>
              <a:t>総ツイート数：</a:t>
            </a:r>
            <a:r>
              <a:rPr lang="en-US" altLang="ja-JP" b="0" dirty="0">
                <a:latin typeface="メイリオ" panose="020B0604030504040204" pitchFamily="50" charset="-128"/>
                <a:ea typeface="メイリオ" panose="020B0604030504040204" pitchFamily="50" charset="-128"/>
              </a:rPr>
              <a:t>11,496</a:t>
            </a:r>
            <a:r>
              <a:rPr lang="ja-JP" altLang="en-US" b="0" dirty="0">
                <a:latin typeface="メイリオ" panose="020B0604030504040204" pitchFamily="50" charset="-128"/>
                <a:ea typeface="メイリオ" panose="020B0604030504040204" pitchFamily="50" charset="-128"/>
              </a:rPr>
              <a:t>件</a:t>
            </a:r>
            <a:r>
              <a:rPr lang="en-US" altLang="ja-JP" b="0" dirty="0">
                <a:latin typeface="メイリオ" panose="020B0604030504040204" pitchFamily="50" charset="-128"/>
                <a:ea typeface="メイリオ" panose="020B0604030504040204" pitchFamily="50" charset="-128"/>
              </a:rPr>
              <a:t>※</a:t>
            </a:r>
          </a:p>
          <a:p>
            <a:r>
              <a:rPr lang="ja-JP" altLang="en-US" b="0" dirty="0">
                <a:latin typeface="メイリオ" panose="020B0604030504040204" pitchFamily="50" charset="-128"/>
                <a:ea typeface="メイリオ" panose="020B0604030504040204" pitchFamily="50" charset="-128"/>
              </a:rPr>
              <a:t>　</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市長のツイートを含む</a:t>
            </a:r>
            <a:endParaRPr lang="en-US" altLang="ja-JP" b="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8857636-DF38-40B1-ABF9-5C464E131F86}"/>
              </a:ext>
            </a:extLst>
          </p:cNvPr>
          <p:cNvSpPr txBox="1"/>
          <p:nvPr/>
        </p:nvSpPr>
        <p:spPr>
          <a:xfrm>
            <a:off x="4234208" y="4308282"/>
            <a:ext cx="4638074" cy="411257"/>
          </a:xfrm>
          <a:prstGeom prst="rect">
            <a:avLst/>
          </a:prstGeom>
          <a:noFill/>
        </p:spPr>
        <p:txBody>
          <a:bodyPr wrap="square" lIns="72000" tIns="36000" rIns="72000" bIns="36000" rtlCol="0">
            <a:spAutoFit/>
          </a:bodyPr>
          <a:lstStyle/>
          <a:p>
            <a:r>
              <a:rPr lang="ja-JP" altLang="en-US" sz="2200" b="1" dirty="0">
                <a:solidFill>
                  <a:prstClr val="black"/>
                </a:solidFill>
                <a:latin typeface="メイリオ" panose="020B0604030504040204" pitchFamily="50" charset="-128"/>
                <a:ea typeface="メイリオ" panose="020B0604030504040204" pitchFamily="50" charset="-128"/>
              </a:rPr>
              <a:t>３　これまでに実施した主なテーマ</a:t>
            </a:r>
            <a:endParaRPr lang="en-US" altLang="ja-JP" sz="2200" b="1" dirty="0">
              <a:solidFill>
                <a:prstClr val="black"/>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6F0D3E0-C008-460A-90F1-D4F7E602E803}"/>
              </a:ext>
            </a:extLst>
          </p:cNvPr>
          <p:cNvSpPr txBox="1"/>
          <p:nvPr/>
        </p:nvSpPr>
        <p:spPr>
          <a:xfrm>
            <a:off x="4417640" y="4732908"/>
            <a:ext cx="4198623" cy="1477328"/>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年度予算とこれからの千葉市」</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「千葉市のまちづくりの方向性」</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「千葉市のルーツ」</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「防災対策と市役所本庁舎のあり方」</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「こども施策」　　　　　　　　　　　　　　　　　　　　　　　　　　</a:t>
            </a:r>
            <a:endParaRPr kumimoji="1" lang="en-US" altLang="ja-JP"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7EB16EE0-3951-4B28-9F10-72A1465924BD}"/>
              </a:ext>
            </a:extLst>
          </p:cNvPr>
          <p:cNvGrpSpPr/>
          <p:nvPr/>
        </p:nvGrpSpPr>
        <p:grpSpPr>
          <a:xfrm>
            <a:off x="201370" y="742977"/>
            <a:ext cx="8670912" cy="468221"/>
            <a:chOff x="155888" y="641896"/>
            <a:chExt cx="8670912" cy="468221"/>
          </a:xfrm>
        </p:grpSpPr>
        <p:sp>
          <p:nvSpPr>
            <p:cNvPr id="19" name="タイトル 1">
              <a:extLst>
                <a:ext uri="{FF2B5EF4-FFF2-40B4-BE49-F238E27FC236}">
                  <a16:creationId xmlns:a16="http://schemas.microsoft.com/office/drawing/2014/main" id="{601FCCFF-BA6E-4C17-A78B-C147AA35DFD9}"/>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ツイッター版市長との対話会</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a:extLst>
                <a:ext uri="{FF2B5EF4-FFF2-40B4-BE49-F238E27FC236}">
                  <a16:creationId xmlns:a16="http://schemas.microsoft.com/office/drawing/2014/main" id="{B34ADA28-BAD8-4669-8B40-08394B04E3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28" name="直線コネクタ 27">
              <a:extLst>
                <a:ext uri="{FF2B5EF4-FFF2-40B4-BE49-F238E27FC236}">
                  <a16:creationId xmlns:a16="http://schemas.microsoft.com/office/drawing/2014/main" id="{C7F25C4F-0D76-4302-BD89-0B38FEC38699}"/>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9" name="図 28">
            <a:extLst>
              <a:ext uri="{FF2B5EF4-FFF2-40B4-BE49-F238E27FC236}">
                <a16:creationId xmlns:a16="http://schemas.microsoft.com/office/drawing/2014/main" id="{3E4D47F4-AF50-4FDA-832C-6AC904E2AAD6}"/>
              </a:ext>
            </a:extLst>
          </p:cNvPr>
          <p:cNvPicPr>
            <a:picLocks noChangeAspect="1"/>
          </p:cNvPicPr>
          <p:nvPr/>
        </p:nvPicPr>
        <p:blipFill>
          <a:blip r:embed="rId5"/>
          <a:stretch>
            <a:fillRect/>
          </a:stretch>
        </p:blipFill>
        <p:spPr>
          <a:xfrm>
            <a:off x="6767229" y="-1025"/>
            <a:ext cx="2354973" cy="576000"/>
          </a:xfrm>
          <a:prstGeom prst="rect">
            <a:avLst/>
          </a:prstGeom>
        </p:spPr>
      </p:pic>
      <p:sp>
        <p:nvSpPr>
          <p:cNvPr id="30" name="スライド番号プレースホルダー 4">
            <a:extLst>
              <a:ext uri="{FF2B5EF4-FFF2-40B4-BE49-F238E27FC236}">
                <a16:creationId xmlns:a16="http://schemas.microsoft.com/office/drawing/2014/main" id="{66CC5959-5BEE-411F-A710-429BD397B2A7}"/>
              </a:ext>
            </a:extLst>
          </p:cNvPr>
          <p:cNvSpPr txBox="1">
            <a:spLocks/>
          </p:cNvSpPr>
          <p:nvPr/>
        </p:nvSpPr>
        <p:spPr>
          <a:xfrm>
            <a:off x="8231882" y="6280755"/>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6</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390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楕円 57">
            <a:extLst>
              <a:ext uri="{FF2B5EF4-FFF2-40B4-BE49-F238E27FC236}">
                <a16:creationId xmlns:a16="http://schemas.microsoft.com/office/drawing/2014/main" id="{D006F9FA-BADB-4612-9635-F9FB933A83B3}"/>
              </a:ext>
            </a:extLst>
          </p:cNvPr>
          <p:cNvSpPr/>
          <p:nvPr/>
        </p:nvSpPr>
        <p:spPr>
          <a:xfrm>
            <a:off x="1768640" y="1192221"/>
            <a:ext cx="7174311" cy="2071095"/>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 2"/>
          <p:cNvSpPr txBox="1">
            <a:spLocks/>
          </p:cNvSpPr>
          <p:nvPr/>
        </p:nvSpPr>
        <p:spPr>
          <a:xfrm>
            <a:off x="2400094" y="3214542"/>
            <a:ext cx="5746717" cy="1020599"/>
          </a:xfrm>
          <a:prstGeom prst="rect">
            <a:avLst/>
          </a:prstGeom>
          <a:ln>
            <a:solidFill>
              <a:schemeClr val="tx2"/>
            </a:solidFill>
            <a:prstDash val="dash"/>
          </a:ln>
        </p:spPr>
        <p:txBody>
          <a:bodyPr vert="horz" lIns="91440" tIns="45720" rIns="91440" bIns="45720" rtlCol="0" anchor="ctr" anchorCtr="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a:lnSpc>
                <a:spcPts val="1400"/>
              </a:lnSpc>
            </a:pP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登録者数</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６，４８４人　　　</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レポート数</a:t>
            </a:r>
            <a:r>
              <a:rPr lang="en-US" altLang="ja-JP" sz="1600" b="0" dirty="0">
                <a:latin typeface="Meiryo UI" panose="020B0604030504040204" pitchFamily="50" charset="-128"/>
                <a:ea typeface="Meiryo UI" panose="020B0604030504040204" pitchFamily="50" charset="-128"/>
              </a:rPr>
              <a:t>】</a:t>
            </a:r>
            <a:r>
              <a:rPr lang="ja-JP" altLang="en-US" sz="1600" b="0" dirty="0">
                <a:latin typeface="Meiryo UI" panose="020B0604030504040204" pitchFamily="50" charset="-128"/>
                <a:ea typeface="Meiryo UI" panose="020B0604030504040204" pitchFamily="50" charset="-128"/>
              </a:rPr>
              <a:t>１４，０１１件</a:t>
            </a:r>
            <a:endParaRPr lang="en-US" altLang="ja-JP" sz="1600" b="0" dirty="0">
              <a:latin typeface="Meiryo UI" panose="020B0604030504040204" pitchFamily="50" charset="-128"/>
              <a:ea typeface="Meiryo UI" panose="020B0604030504040204" pitchFamily="50" charset="-128"/>
            </a:endParaRPr>
          </a:p>
          <a:p>
            <a:pPr>
              <a:lnSpc>
                <a:spcPts val="1400"/>
              </a:lnSpc>
            </a:pPr>
            <a:r>
              <a:rPr lang="ja-JP" altLang="en-US" sz="1600" b="0" dirty="0">
                <a:latin typeface="Meiryo UI" panose="020B0604030504040204" pitchFamily="50" charset="-128"/>
                <a:ea typeface="Meiryo UI" panose="020B0604030504040204" pitchFamily="50" charset="-128"/>
              </a:rPr>
              <a:t>　・受付から７日で約５割、　３０日で約８割対応完了</a:t>
            </a:r>
            <a:endParaRPr lang="en-US" altLang="ja-JP" sz="1600" b="0" dirty="0">
              <a:latin typeface="Meiryo UI" panose="020B0604030504040204" pitchFamily="50" charset="-128"/>
              <a:ea typeface="Meiryo UI" panose="020B0604030504040204" pitchFamily="50" charset="-128"/>
            </a:endParaRPr>
          </a:p>
          <a:p>
            <a:pPr>
              <a:lnSpc>
                <a:spcPts val="1400"/>
              </a:lnSpc>
            </a:pPr>
            <a:r>
              <a:rPr lang="ja-JP" altLang="en-US" sz="1600" b="0" dirty="0">
                <a:latin typeface="Meiryo UI" panose="020B0604030504040204" pitchFamily="50" charset="-128"/>
                <a:ea typeface="Meiryo UI" panose="020B0604030504040204" pitchFamily="50" charset="-128"/>
              </a:rPr>
              <a:t>　・全体の約９割が対応済（令和２年５月末現在）</a:t>
            </a:r>
          </a:p>
        </p:txBody>
      </p:sp>
      <p:sp>
        <p:nvSpPr>
          <p:cNvPr id="23" name="正方形/長方形 22">
            <a:extLst>
              <a:ext uri="{FF2B5EF4-FFF2-40B4-BE49-F238E27FC236}">
                <a16:creationId xmlns:a16="http://schemas.microsoft.com/office/drawing/2014/main" id="{DC7F5259-D6EA-49E1-970F-1CE413970B8C}"/>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市民全員参加のまちづくり</a:t>
            </a:r>
          </a:p>
        </p:txBody>
      </p:sp>
      <p:grpSp>
        <p:nvGrpSpPr>
          <p:cNvPr id="14" name="グループ化 13">
            <a:extLst>
              <a:ext uri="{FF2B5EF4-FFF2-40B4-BE49-F238E27FC236}">
                <a16:creationId xmlns:a16="http://schemas.microsoft.com/office/drawing/2014/main" id="{0AB9FEF1-3711-49F9-AF78-B31426BCFF9B}"/>
              </a:ext>
            </a:extLst>
          </p:cNvPr>
          <p:cNvGrpSpPr/>
          <p:nvPr/>
        </p:nvGrpSpPr>
        <p:grpSpPr>
          <a:xfrm>
            <a:off x="214889" y="658811"/>
            <a:ext cx="8670912" cy="468221"/>
            <a:chOff x="155888" y="641896"/>
            <a:chExt cx="8670912" cy="468221"/>
          </a:xfrm>
        </p:grpSpPr>
        <p:sp>
          <p:nvSpPr>
            <p:cNvPr id="15" name="タイトル 1">
              <a:extLst>
                <a:ext uri="{FF2B5EF4-FFF2-40B4-BE49-F238E27FC236}">
                  <a16:creationId xmlns:a16="http://schemas.microsoft.com/office/drawing/2014/main" id="{5143B389-EBE7-4DC6-B80D-746654D2C07A}"/>
                </a:ext>
              </a:extLst>
            </p:cNvPr>
            <p:cNvSpPr txBox="1">
              <a:spLocks/>
            </p:cNvSpPr>
            <p:nvPr/>
          </p:nvSpPr>
          <p:spPr>
            <a:xfrm>
              <a:off x="474799" y="653565"/>
              <a:ext cx="7992000" cy="432000"/>
            </a:xfrm>
            <a:prstGeom prst="rect">
              <a:avLst/>
            </a:prstGeom>
            <a:noFill/>
          </p:spPr>
          <p:txBody>
            <a:bodyPr vert="horz" lIns="72000" tIns="36000" rIns="3600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市民協働プラットフォーム「ちばレポ」</a:t>
              </a:r>
              <a:endParaRPr lang="zh-TW" altLang="en-US" sz="18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4A53B7D-5792-4267-952B-20E46F3E7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17" name="直線コネクタ 16">
              <a:extLst>
                <a:ext uri="{FF2B5EF4-FFF2-40B4-BE49-F238E27FC236}">
                  <a16:creationId xmlns:a16="http://schemas.microsoft.com/office/drawing/2014/main" id="{88264FE2-2E56-41A1-9C78-D9014CC0E0F1}"/>
                </a:ext>
              </a:extLst>
            </p:cNvPr>
            <p:cNvCxnSpPr/>
            <p:nvPr/>
          </p:nvCxnSpPr>
          <p:spPr>
            <a:xfrm>
              <a:off x="474800" y="1056990"/>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35AF8920-4729-4D8D-8C9B-77E9E5F34A36}"/>
              </a:ext>
            </a:extLst>
          </p:cNvPr>
          <p:cNvPicPr>
            <a:picLocks noChangeAspect="1"/>
          </p:cNvPicPr>
          <p:nvPr/>
        </p:nvPicPr>
        <p:blipFill>
          <a:blip r:embed="rId4"/>
          <a:stretch>
            <a:fillRect/>
          </a:stretch>
        </p:blipFill>
        <p:spPr>
          <a:xfrm>
            <a:off x="6767229" y="-1025"/>
            <a:ext cx="2354973" cy="576000"/>
          </a:xfrm>
          <a:prstGeom prst="rect">
            <a:avLst/>
          </a:prstGeom>
        </p:spPr>
      </p:pic>
      <p:sp>
        <p:nvSpPr>
          <p:cNvPr id="28" name="スライド番号プレースホルダー 4">
            <a:extLst>
              <a:ext uri="{FF2B5EF4-FFF2-40B4-BE49-F238E27FC236}">
                <a16:creationId xmlns:a16="http://schemas.microsoft.com/office/drawing/2014/main" id="{130F200E-18D5-4BFD-9EEE-0A31FE861390}"/>
              </a:ext>
            </a:extLst>
          </p:cNvPr>
          <p:cNvSpPr txBox="1">
            <a:spLocks/>
          </p:cNvSpPr>
          <p:nvPr/>
        </p:nvSpPr>
        <p:spPr>
          <a:xfrm>
            <a:off x="8267445" y="6297159"/>
            <a:ext cx="716600" cy="4098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pPr/>
              <a:t>7</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20" name="テキスト ボックス 78">
            <a:extLst>
              <a:ext uri="{FF2B5EF4-FFF2-40B4-BE49-F238E27FC236}">
                <a16:creationId xmlns:a16="http://schemas.microsoft.com/office/drawing/2014/main" id="{7ED399AA-78BA-4DE1-A7DB-D1A8D62760A7}"/>
              </a:ext>
            </a:extLst>
          </p:cNvPr>
          <p:cNvSpPr txBox="1">
            <a:spLocks noChangeArrowheads="1"/>
          </p:cNvSpPr>
          <p:nvPr/>
        </p:nvSpPr>
        <p:spPr bwMode="auto">
          <a:xfrm>
            <a:off x="2094323" y="1434348"/>
            <a:ext cx="6868539" cy="16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508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2700" indent="0" eaLnBrk="1" hangingPunct="1">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地域で起きている様々な課題（道路が傷んでいる、公園の遊具が壊れているといった地域での困った課題。）を、スマホ等を使って市民がレポートすることで、市民と市、市民と市民の間で</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課題を共有し、合理的・効率的に解決することを目指す仕組み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 indent="0" eaLnBrk="1" hangingPunct="1">
              <a:lnSpc>
                <a:spcPts val="2400"/>
              </a:lnSpc>
            </a:pP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月から運用開始</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79AC95F3-C0F7-4541-9A2F-793FDB5C4B54}"/>
              </a:ext>
            </a:extLst>
          </p:cNvPr>
          <p:cNvGrpSpPr/>
          <p:nvPr/>
        </p:nvGrpSpPr>
        <p:grpSpPr>
          <a:xfrm>
            <a:off x="452598" y="1314243"/>
            <a:ext cx="1621813" cy="2255158"/>
            <a:chOff x="1905630" y="921736"/>
            <a:chExt cx="1836614" cy="2649591"/>
          </a:xfrm>
        </p:grpSpPr>
        <p:grpSp>
          <p:nvGrpSpPr>
            <p:cNvPr id="24" name="グループ化 23">
              <a:extLst>
                <a:ext uri="{FF2B5EF4-FFF2-40B4-BE49-F238E27FC236}">
                  <a16:creationId xmlns:a16="http://schemas.microsoft.com/office/drawing/2014/main" id="{1C51269B-9690-4C60-8C05-FAE932DE819B}"/>
                </a:ext>
              </a:extLst>
            </p:cNvPr>
            <p:cNvGrpSpPr/>
            <p:nvPr/>
          </p:nvGrpSpPr>
          <p:grpSpPr>
            <a:xfrm>
              <a:off x="1905630" y="921736"/>
              <a:ext cx="1490345" cy="2539131"/>
              <a:chOff x="799684" y="980728"/>
              <a:chExt cx="3096344" cy="5562266"/>
            </a:xfrm>
          </p:grpSpPr>
          <p:sp>
            <p:nvSpPr>
              <p:cNvPr id="26" name="角丸四角形 13">
                <a:extLst>
                  <a:ext uri="{FF2B5EF4-FFF2-40B4-BE49-F238E27FC236}">
                    <a16:creationId xmlns:a16="http://schemas.microsoft.com/office/drawing/2014/main" id="{67F93422-FCE7-4D9B-B004-6331D4971353}"/>
                  </a:ext>
                </a:extLst>
              </p:cNvPr>
              <p:cNvSpPr/>
              <p:nvPr/>
            </p:nvSpPr>
            <p:spPr>
              <a:xfrm>
                <a:off x="799684" y="980728"/>
                <a:ext cx="3096344" cy="5562266"/>
              </a:xfrm>
              <a:prstGeom prst="round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DF7D36F7-B5A4-47B7-8824-CCB01E516C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9431" y="1412776"/>
                <a:ext cx="2764718" cy="4748628"/>
              </a:xfrm>
              <a:prstGeom prst="rect">
                <a:avLst/>
              </a:prstGeom>
            </p:spPr>
          </p:pic>
          <p:sp>
            <p:nvSpPr>
              <p:cNvPr id="29" name="正方形/長方形 28">
                <a:extLst>
                  <a:ext uri="{FF2B5EF4-FFF2-40B4-BE49-F238E27FC236}">
                    <a16:creationId xmlns:a16="http://schemas.microsoft.com/office/drawing/2014/main" id="{27832BD4-311C-4DC4-AEAA-6A10614CE32C}"/>
                  </a:ext>
                </a:extLst>
              </p:cNvPr>
              <p:cNvSpPr/>
              <p:nvPr/>
            </p:nvSpPr>
            <p:spPr>
              <a:xfrm>
                <a:off x="2043236" y="6255212"/>
                <a:ext cx="720080" cy="190795"/>
              </a:xfrm>
              <a:prstGeom prst="rect">
                <a:avLst/>
              </a:prstGeom>
              <a:solidFill>
                <a:srgbClr val="EFFFFC"/>
              </a:solidFill>
              <a:ln>
                <a:noFill/>
              </a:ln>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C0C0827-21A7-447D-BF73-2EC81C37F6B2}"/>
                  </a:ext>
                </a:extLst>
              </p:cNvPr>
              <p:cNvSpPr/>
              <p:nvPr/>
            </p:nvSpPr>
            <p:spPr>
              <a:xfrm>
                <a:off x="2008123" y="1173383"/>
                <a:ext cx="720080" cy="95398"/>
              </a:xfrm>
              <a:prstGeom prst="rect">
                <a:avLst/>
              </a:prstGeom>
              <a:solidFill>
                <a:srgbClr val="EFFFFC"/>
              </a:solidFill>
              <a:ln>
                <a:noFill/>
              </a:ln>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pic>
          <p:nvPicPr>
            <p:cNvPr id="25" name="Picture 2" descr="N:\16_市民局\16107000_市民局市民自治推進部広聴課\16地域課題解決ソリューション\21.CSCからの資料\H26.7.23 ロゴ透過\ちばレポロゴ\logo.png">
              <a:extLst>
                <a:ext uri="{FF2B5EF4-FFF2-40B4-BE49-F238E27FC236}">
                  <a16:creationId xmlns:a16="http://schemas.microsoft.com/office/drawing/2014/main" id="{B9EE07CC-AE88-4AED-AE66-A4923126EE0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789" y="2800873"/>
              <a:ext cx="770455" cy="770454"/>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角丸四角形 15">
            <a:extLst>
              <a:ext uri="{FF2B5EF4-FFF2-40B4-BE49-F238E27FC236}">
                <a16:creationId xmlns:a16="http://schemas.microsoft.com/office/drawing/2014/main" id="{A7604A5D-73E2-4C76-A2F8-47D41AE9AC3E}"/>
              </a:ext>
            </a:extLst>
          </p:cNvPr>
          <p:cNvSpPr>
            <a:spLocks noChangeAspect="1"/>
          </p:cNvSpPr>
          <p:nvPr/>
        </p:nvSpPr>
        <p:spPr>
          <a:xfrm>
            <a:off x="2681361" y="4500326"/>
            <a:ext cx="1377588" cy="60294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a:solidFill>
                  <a:prstClr val="black"/>
                </a:solidFill>
                <a:latin typeface="游ゴシック" panose="020B0400000000000000" pitchFamily="50" charset="-128"/>
                <a:ea typeface="游ゴシック" panose="020B0400000000000000" pitchFamily="50" charset="-128"/>
              </a:rPr>
              <a:t>市民による</a:t>
            </a:r>
            <a:endParaRPr lang="en-US" altLang="ja-JP" sz="1600" b="1" dirty="0">
              <a:solidFill>
                <a:prstClr val="black"/>
              </a:solidFill>
              <a:latin typeface="游ゴシック" panose="020B0400000000000000" pitchFamily="50" charset="-128"/>
              <a:ea typeface="游ゴシック" panose="020B0400000000000000" pitchFamily="50" charset="-128"/>
            </a:endParaRPr>
          </a:p>
          <a:p>
            <a:pPr algn="ctr"/>
            <a:r>
              <a:rPr lang="ja-JP" altLang="en-US" sz="1600" b="1" dirty="0">
                <a:solidFill>
                  <a:prstClr val="black"/>
                </a:solidFill>
                <a:latin typeface="游ゴシック" panose="020B0400000000000000" pitchFamily="50" charset="-128"/>
                <a:ea typeface="游ゴシック" panose="020B0400000000000000" pitchFamily="50" charset="-128"/>
              </a:rPr>
              <a:t>レポート</a:t>
            </a:r>
            <a:endParaRPr lang="en-US" altLang="ja-JP" sz="1600" b="1" dirty="0">
              <a:solidFill>
                <a:prstClr val="black"/>
              </a:solidFill>
              <a:latin typeface="游ゴシック" panose="020B0400000000000000" pitchFamily="50" charset="-128"/>
              <a:ea typeface="游ゴシック" panose="020B0400000000000000" pitchFamily="50" charset="-128"/>
            </a:endParaRPr>
          </a:p>
        </p:txBody>
      </p:sp>
      <p:grpSp>
        <p:nvGrpSpPr>
          <p:cNvPr id="32" name="グループ化 31">
            <a:extLst>
              <a:ext uri="{FF2B5EF4-FFF2-40B4-BE49-F238E27FC236}">
                <a16:creationId xmlns:a16="http://schemas.microsoft.com/office/drawing/2014/main" id="{B76CBE3F-64AA-450B-AB55-33713BF516E3}"/>
              </a:ext>
            </a:extLst>
          </p:cNvPr>
          <p:cNvGrpSpPr/>
          <p:nvPr/>
        </p:nvGrpSpPr>
        <p:grpSpPr>
          <a:xfrm>
            <a:off x="557058" y="5186812"/>
            <a:ext cx="1745000" cy="1152635"/>
            <a:chOff x="313182" y="3316154"/>
            <a:chExt cx="2164638" cy="1429821"/>
          </a:xfrm>
        </p:grpSpPr>
        <p:pic>
          <p:nvPicPr>
            <p:cNvPr id="33" name="Picture 23">
              <a:extLst>
                <a:ext uri="{FF2B5EF4-FFF2-40B4-BE49-F238E27FC236}">
                  <a16:creationId xmlns:a16="http://schemas.microsoft.com/office/drawing/2014/main" id="{F4583B97-237E-4A52-A0FF-F2E98863CF3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9776" y="3971198"/>
              <a:ext cx="1259662" cy="774777"/>
            </a:xfrm>
            <a:prstGeom prst="rect">
              <a:avLst/>
            </a:prstGeom>
            <a:noFill/>
            <a:ln w="9525">
              <a:noFill/>
              <a:miter lim="800000"/>
              <a:headEnd/>
              <a:tailEnd/>
            </a:ln>
          </p:spPr>
        </p:pic>
        <p:pic>
          <p:nvPicPr>
            <p:cNvPr id="34" name="Picture 15">
              <a:extLst>
                <a:ext uri="{FF2B5EF4-FFF2-40B4-BE49-F238E27FC236}">
                  <a16:creationId xmlns:a16="http://schemas.microsoft.com/office/drawing/2014/main" id="{F0EA63FF-6C3F-4194-B55C-A97B8473C44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3182" y="3530102"/>
              <a:ext cx="538582" cy="1186013"/>
            </a:xfrm>
            <a:prstGeom prst="rect">
              <a:avLst/>
            </a:prstGeom>
            <a:noFill/>
            <a:ln w="9525">
              <a:noFill/>
              <a:miter lim="800000"/>
              <a:headEnd/>
              <a:tailEnd/>
            </a:ln>
          </p:spPr>
        </p:pic>
        <p:sp>
          <p:nvSpPr>
            <p:cNvPr id="35" name="雲形吹き出し 26">
              <a:extLst>
                <a:ext uri="{FF2B5EF4-FFF2-40B4-BE49-F238E27FC236}">
                  <a16:creationId xmlns:a16="http://schemas.microsoft.com/office/drawing/2014/main" id="{CB3A794C-82BA-4093-B26B-B212A4AFE288}"/>
                </a:ext>
              </a:extLst>
            </p:cNvPr>
            <p:cNvSpPr/>
            <p:nvPr/>
          </p:nvSpPr>
          <p:spPr>
            <a:xfrm>
              <a:off x="956246" y="3316154"/>
              <a:ext cx="1521574" cy="769945"/>
            </a:xfrm>
            <a:prstGeom prst="cloudCallout">
              <a:avLst>
                <a:gd name="adj1" fmla="val -60720"/>
                <a:gd name="adj2" fmla="val 34938"/>
              </a:avLst>
            </a:prstGeom>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dirty="0">
                  <a:solidFill>
                    <a:schemeClr val="tx1"/>
                  </a:solidFill>
                  <a:latin typeface="游ゴシック" panose="020B0400000000000000" pitchFamily="50" charset="-128"/>
                  <a:ea typeface="游ゴシック" panose="020B0400000000000000" pitchFamily="50" charset="-128"/>
                </a:rPr>
                <a:t>ベンチが</a:t>
              </a:r>
              <a:endParaRPr lang="en-US" altLang="ja-JP" sz="1600" dirty="0">
                <a:solidFill>
                  <a:schemeClr val="tx1"/>
                </a:solidFill>
                <a:latin typeface="游ゴシック" panose="020B0400000000000000" pitchFamily="50" charset="-128"/>
                <a:ea typeface="游ゴシック" panose="020B0400000000000000" pitchFamily="50" charset="-128"/>
              </a:endParaRPr>
            </a:p>
            <a:p>
              <a:pPr algn="ctr"/>
              <a:r>
                <a:rPr lang="ja-JP" altLang="en-US" sz="1600" dirty="0">
                  <a:solidFill>
                    <a:schemeClr val="tx1"/>
                  </a:solidFill>
                  <a:latin typeface="游ゴシック" panose="020B0400000000000000" pitchFamily="50" charset="-128"/>
                  <a:ea typeface="游ゴシック" panose="020B0400000000000000" pitchFamily="50" charset="-128"/>
                </a:rPr>
                <a:t>壊れている</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grpSp>
      <p:sp>
        <p:nvSpPr>
          <p:cNvPr id="36" name="角丸四角形 27">
            <a:extLst>
              <a:ext uri="{FF2B5EF4-FFF2-40B4-BE49-F238E27FC236}">
                <a16:creationId xmlns:a16="http://schemas.microsoft.com/office/drawing/2014/main" id="{A1539ECE-B4EC-4B86-B0DD-6FACCD82DB98}"/>
              </a:ext>
            </a:extLst>
          </p:cNvPr>
          <p:cNvSpPr>
            <a:spLocks noChangeAspect="1"/>
          </p:cNvSpPr>
          <p:nvPr/>
        </p:nvSpPr>
        <p:spPr>
          <a:xfrm>
            <a:off x="571119" y="4545121"/>
            <a:ext cx="319231" cy="294527"/>
          </a:xfrm>
          <a:prstGeom prst="roundRect">
            <a:avLst>
              <a:gd name="adj" fmla="val 50000"/>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wrap="non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dirty="0">
                <a:solidFill>
                  <a:prstClr val="white"/>
                </a:solidFill>
                <a:latin typeface="游ゴシック" panose="020B0400000000000000" pitchFamily="50" charset="-128"/>
                <a:ea typeface="游ゴシック" panose="020B0400000000000000" pitchFamily="50" charset="-128"/>
              </a:rPr>
              <a:t>１</a:t>
            </a:r>
          </a:p>
        </p:txBody>
      </p:sp>
      <p:sp>
        <p:nvSpPr>
          <p:cNvPr id="37" name="角丸四角形 30">
            <a:extLst>
              <a:ext uri="{FF2B5EF4-FFF2-40B4-BE49-F238E27FC236}">
                <a16:creationId xmlns:a16="http://schemas.microsoft.com/office/drawing/2014/main" id="{910BC856-2DEA-4B92-9700-06FA15031C0D}"/>
              </a:ext>
            </a:extLst>
          </p:cNvPr>
          <p:cNvSpPr>
            <a:spLocks noChangeAspect="1"/>
          </p:cNvSpPr>
          <p:nvPr/>
        </p:nvSpPr>
        <p:spPr>
          <a:xfrm>
            <a:off x="2487509" y="4534337"/>
            <a:ext cx="319231" cy="306590"/>
          </a:xfrm>
          <a:prstGeom prst="roundRect">
            <a:avLst>
              <a:gd name="adj" fmla="val 50000"/>
            </a:avLst>
          </a:prstGeom>
          <a:solidFill>
            <a:srgbClr val="2C7CB2"/>
          </a:solidFill>
          <a:ln>
            <a:noFill/>
          </a:ln>
        </p:spPr>
        <p:style>
          <a:lnRef idx="1">
            <a:schemeClr val="accent6"/>
          </a:lnRef>
          <a:fillRef idx="2">
            <a:schemeClr val="accent6"/>
          </a:fillRef>
          <a:effectRef idx="1">
            <a:schemeClr val="accent6"/>
          </a:effectRef>
          <a:fontRef idx="minor">
            <a:schemeClr val="dk1"/>
          </a:fontRef>
        </p:style>
        <p:txBody>
          <a:bodyPr wrap="non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dirty="0">
                <a:solidFill>
                  <a:prstClr val="white"/>
                </a:solidFill>
                <a:latin typeface="游ゴシック" panose="020B0400000000000000" pitchFamily="50" charset="-128"/>
                <a:ea typeface="游ゴシック" panose="020B0400000000000000" pitchFamily="50" charset="-128"/>
              </a:rPr>
              <a:t>２</a:t>
            </a:r>
          </a:p>
        </p:txBody>
      </p:sp>
      <p:grpSp>
        <p:nvGrpSpPr>
          <p:cNvPr id="38" name="グループ化 37">
            <a:extLst>
              <a:ext uri="{FF2B5EF4-FFF2-40B4-BE49-F238E27FC236}">
                <a16:creationId xmlns:a16="http://schemas.microsoft.com/office/drawing/2014/main" id="{45F5E618-1CAE-426C-9C7A-309066DE1498}"/>
              </a:ext>
            </a:extLst>
          </p:cNvPr>
          <p:cNvGrpSpPr/>
          <p:nvPr/>
        </p:nvGrpSpPr>
        <p:grpSpPr>
          <a:xfrm>
            <a:off x="4221893" y="4509543"/>
            <a:ext cx="1600188" cy="444472"/>
            <a:chOff x="4997509" y="4158321"/>
            <a:chExt cx="1984999" cy="551358"/>
          </a:xfrm>
        </p:grpSpPr>
        <p:sp>
          <p:nvSpPr>
            <p:cNvPr id="39" name="角丸四角形 38">
              <a:extLst>
                <a:ext uri="{FF2B5EF4-FFF2-40B4-BE49-F238E27FC236}">
                  <a16:creationId xmlns:a16="http://schemas.microsoft.com/office/drawing/2014/main" id="{22CDA021-7A9A-47C5-BA86-0F1B538EF0D1}"/>
                </a:ext>
              </a:extLst>
            </p:cNvPr>
            <p:cNvSpPr>
              <a:spLocks noChangeAspect="1"/>
            </p:cNvSpPr>
            <p:nvPr/>
          </p:nvSpPr>
          <p:spPr>
            <a:xfrm>
              <a:off x="5399941" y="4158321"/>
              <a:ext cx="1582567" cy="55135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2000" b="1" dirty="0">
                  <a:solidFill>
                    <a:prstClr val="black"/>
                  </a:solidFill>
                  <a:latin typeface="游ゴシック" panose="020B0400000000000000" pitchFamily="50" charset="-128"/>
                  <a:ea typeface="游ゴシック" panose="020B0400000000000000" pitchFamily="50" charset="-128"/>
                </a:rPr>
                <a:t>Web</a:t>
              </a:r>
              <a:r>
                <a:rPr lang="ja-JP" altLang="en-US" sz="2000" b="1" dirty="0">
                  <a:solidFill>
                    <a:prstClr val="black"/>
                  </a:solidFill>
                  <a:latin typeface="游ゴシック" panose="020B0400000000000000" pitchFamily="50" charset="-128"/>
                  <a:ea typeface="游ゴシック" panose="020B0400000000000000" pitchFamily="50" charset="-128"/>
                </a:rPr>
                <a:t>公開</a:t>
              </a:r>
            </a:p>
          </p:txBody>
        </p:sp>
        <p:sp>
          <p:nvSpPr>
            <p:cNvPr id="40" name="角丸四角形 39">
              <a:extLst>
                <a:ext uri="{FF2B5EF4-FFF2-40B4-BE49-F238E27FC236}">
                  <a16:creationId xmlns:a16="http://schemas.microsoft.com/office/drawing/2014/main" id="{B2B9559A-B8D7-473C-B388-0EE9BEAC44DA}"/>
                </a:ext>
              </a:extLst>
            </p:cNvPr>
            <p:cNvSpPr>
              <a:spLocks noChangeAspect="1"/>
            </p:cNvSpPr>
            <p:nvPr/>
          </p:nvSpPr>
          <p:spPr>
            <a:xfrm>
              <a:off x="4997509" y="4199711"/>
              <a:ext cx="396000" cy="365355"/>
            </a:xfrm>
            <a:prstGeom prst="roundRect">
              <a:avLst>
                <a:gd name="adj" fmla="val 50000"/>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wrap="non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2000" b="1" dirty="0">
                  <a:solidFill>
                    <a:prstClr val="white"/>
                  </a:solidFill>
                  <a:latin typeface="HG丸ｺﾞｼｯｸM-PRO" pitchFamily="50" charset="-128"/>
                  <a:ea typeface="HG丸ｺﾞｼｯｸM-PRO" pitchFamily="50" charset="-128"/>
                </a:rPr>
                <a:t>3</a:t>
              </a:r>
            </a:p>
          </p:txBody>
        </p:sp>
      </p:grpSp>
      <p:sp>
        <p:nvSpPr>
          <p:cNvPr id="41" name="角丸四角形 40">
            <a:extLst>
              <a:ext uri="{FF2B5EF4-FFF2-40B4-BE49-F238E27FC236}">
                <a16:creationId xmlns:a16="http://schemas.microsoft.com/office/drawing/2014/main" id="{EB868A3E-35F1-4D56-8CE7-6E2E878D2A25}"/>
              </a:ext>
            </a:extLst>
          </p:cNvPr>
          <p:cNvSpPr>
            <a:spLocks noChangeAspect="1"/>
          </p:cNvSpPr>
          <p:nvPr/>
        </p:nvSpPr>
        <p:spPr>
          <a:xfrm>
            <a:off x="769189" y="4518248"/>
            <a:ext cx="1528842" cy="62068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solidFill>
                  <a:prstClr val="black"/>
                </a:solidFill>
                <a:latin typeface="游ゴシック" panose="020B0400000000000000" pitchFamily="50" charset="-128"/>
                <a:ea typeface="游ゴシック" panose="020B0400000000000000" pitchFamily="50" charset="-128"/>
              </a:rPr>
              <a:t>市民による</a:t>
            </a:r>
            <a:endParaRPr lang="en-US" altLang="ja-JP" sz="1800" b="1" dirty="0">
              <a:solidFill>
                <a:prstClr val="black"/>
              </a:solidFill>
              <a:latin typeface="游ゴシック" panose="020B0400000000000000" pitchFamily="50" charset="-128"/>
              <a:ea typeface="游ゴシック" panose="020B0400000000000000" pitchFamily="50" charset="-128"/>
            </a:endParaRPr>
          </a:p>
          <a:p>
            <a:pPr algn="ctr"/>
            <a:r>
              <a:rPr lang="ja-JP" altLang="en-US" sz="1800" b="1" dirty="0">
                <a:solidFill>
                  <a:prstClr val="black"/>
                </a:solidFill>
                <a:latin typeface="游ゴシック" panose="020B0400000000000000" pitchFamily="50" charset="-128"/>
                <a:ea typeface="游ゴシック" panose="020B0400000000000000" pitchFamily="50" charset="-128"/>
              </a:rPr>
              <a:t>課題発見</a:t>
            </a:r>
          </a:p>
        </p:txBody>
      </p:sp>
      <p:grpSp>
        <p:nvGrpSpPr>
          <p:cNvPr id="42" name="グループ化 41">
            <a:extLst>
              <a:ext uri="{FF2B5EF4-FFF2-40B4-BE49-F238E27FC236}">
                <a16:creationId xmlns:a16="http://schemas.microsoft.com/office/drawing/2014/main" id="{FD25688B-D919-465A-A218-9C596481CCDA}"/>
              </a:ext>
            </a:extLst>
          </p:cNvPr>
          <p:cNvGrpSpPr/>
          <p:nvPr/>
        </p:nvGrpSpPr>
        <p:grpSpPr>
          <a:xfrm>
            <a:off x="6173217" y="4504046"/>
            <a:ext cx="2611227" cy="1984130"/>
            <a:chOff x="5839896" y="2640187"/>
            <a:chExt cx="3239174" cy="2461276"/>
          </a:xfrm>
        </p:grpSpPr>
        <p:sp>
          <p:nvSpPr>
            <p:cNvPr id="43" name="角丸四角形 41">
              <a:extLst>
                <a:ext uri="{FF2B5EF4-FFF2-40B4-BE49-F238E27FC236}">
                  <a16:creationId xmlns:a16="http://schemas.microsoft.com/office/drawing/2014/main" id="{3C995B20-95E0-47DF-ABA3-7309FF1605F6}"/>
                </a:ext>
              </a:extLst>
            </p:cNvPr>
            <p:cNvSpPr>
              <a:spLocks noChangeAspect="1"/>
            </p:cNvSpPr>
            <p:nvPr/>
          </p:nvSpPr>
          <p:spPr>
            <a:xfrm>
              <a:off x="5839896" y="2706736"/>
              <a:ext cx="396000" cy="365355"/>
            </a:xfrm>
            <a:prstGeom prst="roundRect">
              <a:avLst>
                <a:gd name="adj" fmla="val 50000"/>
              </a:avLst>
            </a:prstGeom>
            <a:solidFill>
              <a:srgbClr val="002060"/>
            </a:solidFill>
            <a:ln>
              <a:noFill/>
            </a:ln>
          </p:spPr>
          <p:style>
            <a:lnRef idx="1">
              <a:schemeClr val="accent6"/>
            </a:lnRef>
            <a:fillRef idx="2">
              <a:schemeClr val="accent6"/>
            </a:fillRef>
            <a:effectRef idx="1">
              <a:schemeClr val="accent6"/>
            </a:effectRef>
            <a:fontRef idx="minor">
              <a:schemeClr val="dk1"/>
            </a:fontRef>
          </p:style>
          <p:txBody>
            <a:bodyPr wrap="non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2000" b="1" dirty="0">
                  <a:solidFill>
                    <a:prstClr val="white"/>
                  </a:solidFill>
                  <a:latin typeface="游ゴシック" panose="020B0400000000000000" pitchFamily="50" charset="-128"/>
                  <a:ea typeface="游ゴシック" panose="020B0400000000000000" pitchFamily="50" charset="-128"/>
                </a:rPr>
                <a:t>4</a:t>
              </a:r>
            </a:p>
          </p:txBody>
        </p:sp>
        <p:sp>
          <p:nvSpPr>
            <p:cNvPr id="44" name="角丸四角形 13">
              <a:extLst>
                <a:ext uri="{FF2B5EF4-FFF2-40B4-BE49-F238E27FC236}">
                  <a16:creationId xmlns:a16="http://schemas.microsoft.com/office/drawing/2014/main" id="{116C493C-AAD9-46C9-A66C-150596855618}"/>
                </a:ext>
              </a:extLst>
            </p:cNvPr>
            <p:cNvSpPr>
              <a:spLocks noChangeAspect="1"/>
            </p:cNvSpPr>
            <p:nvPr/>
          </p:nvSpPr>
          <p:spPr>
            <a:xfrm>
              <a:off x="6235897" y="2640187"/>
              <a:ext cx="2138222" cy="50822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chemeClr val="tx1"/>
                  </a:solidFill>
                  <a:latin typeface="メイリオ" panose="020B0604030504040204" pitchFamily="50" charset="-128"/>
                  <a:ea typeface="メイリオ" panose="020B0604030504040204" pitchFamily="50" charset="-128"/>
                </a:rPr>
                <a:t>市民の力を</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発揮できる課題</a:t>
              </a:r>
            </a:p>
          </p:txBody>
        </p:sp>
        <p:sp>
          <p:nvSpPr>
            <p:cNvPr id="45" name="角丸四角形 7">
              <a:extLst>
                <a:ext uri="{FF2B5EF4-FFF2-40B4-BE49-F238E27FC236}">
                  <a16:creationId xmlns:a16="http://schemas.microsoft.com/office/drawing/2014/main" id="{99BCF73E-2FDC-4688-B2CF-0543F0EB0F12}"/>
                </a:ext>
              </a:extLst>
            </p:cNvPr>
            <p:cNvSpPr>
              <a:spLocks noChangeAspect="1"/>
            </p:cNvSpPr>
            <p:nvPr/>
          </p:nvSpPr>
          <p:spPr>
            <a:xfrm>
              <a:off x="6644459" y="4633463"/>
              <a:ext cx="1798096" cy="468000"/>
            </a:xfrm>
            <a:prstGeom prst="roundRect">
              <a:avLst>
                <a:gd name="adj" fmla="val 50000"/>
              </a:avLst>
            </a:prstGeom>
            <a:solidFill>
              <a:srgbClr val="00B050"/>
            </a:solidFill>
          </p:spPr>
          <p:style>
            <a:lnRef idx="1">
              <a:schemeClr val="accent5"/>
            </a:lnRef>
            <a:fillRef idx="2">
              <a:schemeClr val="accent5"/>
            </a:fillRef>
            <a:effectRef idx="1">
              <a:schemeClr val="accent5"/>
            </a:effectRef>
            <a:fontRef idx="minor">
              <a:schemeClr val="dk1"/>
            </a:fontRef>
          </p:style>
          <p:txBody>
            <a:bodyPr wrap="non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solidFill>
                    <a:prstClr val="white"/>
                  </a:solidFill>
                  <a:latin typeface="游ゴシック" panose="020B0400000000000000" pitchFamily="50" charset="-128"/>
                  <a:ea typeface="游ゴシック" panose="020B0400000000000000" pitchFamily="50" charset="-128"/>
                </a:rPr>
                <a:t>市役所が解決</a:t>
              </a:r>
            </a:p>
          </p:txBody>
        </p:sp>
        <p:sp>
          <p:nvSpPr>
            <p:cNvPr id="46" name="角丸四角形 8">
              <a:extLst>
                <a:ext uri="{FF2B5EF4-FFF2-40B4-BE49-F238E27FC236}">
                  <a16:creationId xmlns:a16="http://schemas.microsoft.com/office/drawing/2014/main" id="{C2CFFFA8-6DD4-440B-97FE-60AA3D43C073}"/>
                </a:ext>
              </a:extLst>
            </p:cNvPr>
            <p:cNvSpPr>
              <a:spLocks noChangeAspect="1"/>
            </p:cNvSpPr>
            <p:nvPr/>
          </p:nvSpPr>
          <p:spPr>
            <a:xfrm>
              <a:off x="6646473" y="3247166"/>
              <a:ext cx="1711854" cy="478920"/>
            </a:xfrm>
            <a:prstGeom prst="roundRect">
              <a:avLst>
                <a:gd name="adj" fmla="val 50000"/>
              </a:avLst>
            </a:prstGeom>
            <a:solidFill>
              <a:srgbClr val="FF0000"/>
            </a:solidFill>
          </p:spPr>
          <p:style>
            <a:lnRef idx="1">
              <a:schemeClr val="accent6"/>
            </a:lnRef>
            <a:fillRef idx="2">
              <a:schemeClr val="accent6"/>
            </a:fillRef>
            <a:effectRef idx="1">
              <a:schemeClr val="accent6"/>
            </a:effectRef>
            <a:fontRef idx="minor">
              <a:schemeClr val="dk1"/>
            </a:fontRef>
          </p:style>
          <p:txBody>
            <a:bodyPr wrap="non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solidFill>
                    <a:prstClr val="white"/>
                  </a:solidFill>
                  <a:latin typeface="游ゴシック" panose="020B0400000000000000" pitchFamily="50" charset="-128"/>
                  <a:ea typeface="游ゴシック" panose="020B0400000000000000" pitchFamily="50" charset="-128"/>
                </a:rPr>
                <a:t>市民が解決</a:t>
              </a:r>
            </a:p>
          </p:txBody>
        </p:sp>
        <p:sp>
          <p:nvSpPr>
            <p:cNvPr id="47" name="角丸四角形 14">
              <a:extLst>
                <a:ext uri="{FF2B5EF4-FFF2-40B4-BE49-F238E27FC236}">
                  <a16:creationId xmlns:a16="http://schemas.microsoft.com/office/drawing/2014/main" id="{5583D742-A0FD-4EE7-BF9A-5FD31C2DB094}"/>
                </a:ext>
              </a:extLst>
            </p:cNvPr>
            <p:cNvSpPr>
              <a:spLocks noChangeAspect="1"/>
            </p:cNvSpPr>
            <p:nvPr/>
          </p:nvSpPr>
          <p:spPr>
            <a:xfrm>
              <a:off x="5884589" y="4021916"/>
              <a:ext cx="3194481" cy="5082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chemeClr val="tx1"/>
                  </a:solidFill>
                  <a:latin typeface="メイリオ" panose="020B0604030504040204" pitchFamily="50" charset="-128"/>
                  <a:ea typeface="メイリオ" panose="020B0604030504040204" pitchFamily="50" charset="-128"/>
                </a:rPr>
                <a:t>市役所でなければ</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できない課題</a:t>
              </a:r>
            </a:p>
          </p:txBody>
        </p:sp>
        <p:sp>
          <p:nvSpPr>
            <p:cNvPr id="48" name="矢印: 右 47">
              <a:extLst>
                <a:ext uri="{FF2B5EF4-FFF2-40B4-BE49-F238E27FC236}">
                  <a16:creationId xmlns:a16="http://schemas.microsoft.com/office/drawing/2014/main" id="{82113C12-F9A9-492B-8A1A-5DABD2B096FD}"/>
                </a:ext>
              </a:extLst>
            </p:cNvPr>
            <p:cNvSpPr/>
            <p:nvPr/>
          </p:nvSpPr>
          <p:spPr bwMode="auto">
            <a:xfrm>
              <a:off x="6064902" y="3319945"/>
              <a:ext cx="440378" cy="333768"/>
            </a:xfrm>
            <a:prstGeom prst="rightArrow">
              <a:avLst/>
            </a:prstGeom>
            <a:solidFill>
              <a:srgbClr val="FF0000"/>
            </a:solidFill>
            <a:ln w="0">
              <a:solidFill>
                <a:srgbClr val="000000"/>
              </a:solidFill>
              <a:prstDash val="solid"/>
              <a:round/>
              <a:headEnd/>
              <a:tailEnd/>
            </a:ln>
            <a:extLst/>
          </p:spPr>
          <p:txBody>
            <a:bodyPr vert="horz" wrap="square" lIns="91440" tIns="45720" rIns="91440" bIns="45720" numCol="1" rtlCol="0" anchor="t" anchorCtr="0" compatLnSpc="1">
              <a:prstTxWarp prst="textNoShape">
                <a:avLst/>
              </a:prstTxWarp>
            </a:bodyPr>
            <a:lstStyle/>
            <a:p>
              <a:pPr algn="ctr"/>
              <a:endParaRPr kumimoji="1" lang="ja-JP" altLang="en-US"/>
            </a:p>
          </p:txBody>
        </p:sp>
        <p:sp>
          <p:nvSpPr>
            <p:cNvPr id="49" name="矢印: 右 48">
              <a:extLst>
                <a:ext uri="{FF2B5EF4-FFF2-40B4-BE49-F238E27FC236}">
                  <a16:creationId xmlns:a16="http://schemas.microsoft.com/office/drawing/2014/main" id="{7C213F78-7A35-441D-87F2-401EB1C4A8F8}"/>
                </a:ext>
              </a:extLst>
            </p:cNvPr>
            <p:cNvSpPr/>
            <p:nvPr/>
          </p:nvSpPr>
          <p:spPr bwMode="auto">
            <a:xfrm>
              <a:off x="6054071" y="4726063"/>
              <a:ext cx="440378" cy="333768"/>
            </a:xfrm>
            <a:prstGeom prst="rightArrow">
              <a:avLst/>
            </a:prstGeom>
            <a:solidFill>
              <a:srgbClr val="00B050"/>
            </a:solidFill>
            <a:ln w="0">
              <a:solidFill>
                <a:srgbClr val="000000"/>
              </a:solidFill>
              <a:prstDash val="solid"/>
              <a:round/>
              <a:headEnd/>
              <a:tailEnd/>
            </a:ln>
            <a:extLst/>
          </p:spPr>
          <p:txBody>
            <a:bodyPr vert="horz" wrap="square" lIns="91440" tIns="45720" rIns="91440" bIns="45720" numCol="1" rtlCol="0" anchor="t" anchorCtr="0" compatLnSpc="1">
              <a:prstTxWarp prst="textNoShape">
                <a:avLst/>
              </a:prstTxWarp>
            </a:bodyPr>
            <a:lstStyle/>
            <a:p>
              <a:pPr algn="ctr"/>
              <a:endParaRPr kumimoji="1" lang="ja-JP" altLang="en-US"/>
            </a:p>
          </p:txBody>
        </p:sp>
      </p:grpSp>
      <p:grpSp>
        <p:nvGrpSpPr>
          <p:cNvPr id="50" name="グループ化 49">
            <a:extLst>
              <a:ext uri="{FF2B5EF4-FFF2-40B4-BE49-F238E27FC236}">
                <a16:creationId xmlns:a16="http://schemas.microsoft.com/office/drawing/2014/main" id="{495089D4-FB71-4D88-97B2-843590657DB9}"/>
              </a:ext>
            </a:extLst>
          </p:cNvPr>
          <p:cNvGrpSpPr/>
          <p:nvPr/>
        </p:nvGrpSpPr>
        <p:grpSpPr>
          <a:xfrm>
            <a:off x="2993758" y="5166579"/>
            <a:ext cx="683246" cy="1191419"/>
            <a:chOff x="5400635" y="4156052"/>
            <a:chExt cx="1457670" cy="2381019"/>
          </a:xfrm>
        </p:grpSpPr>
        <p:sp>
          <p:nvSpPr>
            <p:cNvPr id="51" name="四角形: 角を丸くする 50">
              <a:extLst>
                <a:ext uri="{FF2B5EF4-FFF2-40B4-BE49-F238E27FC236}">
                  <a16:creationId xmlns:a16="http://schemas.microsoft.com/office/drawing/2014/main" id="{9C76F8F7-4E9B-47BF-A227-D0DF662509FF}"/>
                </a:ext>
              </a:extLst>
            </p:cNvPr>
            <p:cNvSpPr/>
            <p:nvPr/>
          </p:nvSpPr>
          <p:spPr>
            <a:xfrm>
              <a:off x="5400635" y="4156052"/>
              <a:ext cx="1457670" cy="2381019"/>
            </a:xfrm>
            <a:prstGeom prst="roundRect">
              <a:avLst>
                <a:gd name="adj" fmla="val 7518"/>
              </a:avLst>
            </a:prstGeom>
            <a:solidFill>
              <a:schemeClr val="bg1"/>
            </a:solidFill>
            <a:ln w="3175">
              <a:solidFill>
                <a:schemeClr val="bg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1B31B652-BFFD-445E-B73B-87798490DD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3154" y="4264775"/>
              <a:ext cx="1225593" cy="2178833"/>
            </a:xfrm>
            <a:prstGeom prst="rect">
              <a:avLst/>
            </a:prstGeom>
            <a:ln w="12700">
              <a:solidFill>
                <a:schemeClr val="bg1">
                  <a:lumMod val="50000"/>
                </a:schemeClr>
              </a:solidFill>
            </a:ln>
          </p:spPr>
        </p:pic>
      </p:grpSp>
      <p:grpSp>
        <p:nvGrpSpPr>
          <p:cNvPr id="6" name="グループ化 5">
            <a:extLst>
              <a:ext uri="{FF2B5EF4-FFF2-40B4-BE49-F238E27FC236}">
                <a16:creationId xmlns:a16="http://schemas.microsoft.com/office/drawing/2014/main" id="{6BABB7B8-5DF4-4EC6-A117-58EDB8E7B271}"/>
              </a:ext>
            </a:extLst>
          </p:cNvPr>
          <p:cNvGrpSpPr/>
          <p:nvPr/>
        </p:nvGrpSpPr>
        <p:grpSpPr>
          <a:xfrm>
            <a:off x="4236507" y="4708427"/>
            <a:ext cx="1723706" cy="1809002"/>
            <a:chOff x="3691074" y="4419671"/>
            <a:chExt cx="1723706" cy="1809002"/>
          </a:xfrm>
        </p:grpSpPr>
        <p:grpSp>
          <p:nvGrpSpPr>
            <p:cNvPr id="53" name="グループ化 52">
              <a:extLst>
                <a:ext uri="{FF2B5EF4-FFF2-40B4-BE49-F238E27FC236}">
                  <a16:creationId xmlns:a16="http://schemas.microsoft.com/office/drawing/2014/main" id="{968C3211-E3D0-4E2C-96FF-CB418EC8B338}"/>
                </a:ext>
              </a:extLst>
            </p:cNvPr>
            <p:cNvGrpSpPr/>
            <p:nvPr/>
          </p:nvGrpSpPr>
          <p:grpSpPr>
            <a:xfrm>
              <a:off x="3691074" y="4419671"/>
              <a:ext cx="1723706" cy="1809002"/>
              <a:chOff x="5331844" y="2415956"/>
              <a:chExt cx="2136280" cy="2331623"/>
            </a:xfrm>
          </p:grpSpPr>
          <p:pic>
            <p:nvPicPr>
              <p:cNvPr id="54" name="Picture 5">
                <a:extLst>
                  <a:ext uri="{FF2B5EF4-FFF2-40B4-BE49-F238E27FC236}">
                    <a16:creationId xmlns:a16="http://schemas.microsoft.com/office/drawing/2014/main" id="{1A435467-3C5D-495E-96CE-8CBB3E1363B6}"/>
                  </a:ext>
                </a:extLst>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31844" y="2415956"/>
                <a:ext cx="2136280" cy="2331623"/>
              </a:xfrm>
              <a:prstGeom prst="rect">
                <a:avLst/>
              </a:prstGeom>
              <a:noFill/>
              <a:ln w="9525">
                <a:noFill/>
                <a:miter lim="800000"/>
                <a:headEnd/>
                <a:tailEnd/>
              </a:ln>
            </p:spPr>
          </p:pic>
          <p:pic>
            <p:nvPicPr>
              <p:cNvPr id="55" name="Picture 3">
                <a:extLst>
                  <a:ext uri="{FF2B5EF4-FFF2-40B4-BE49-F238E27FC236}">
                    <a16:creationId xmlns:a16="http://schemas.microsoft.com/office/drawing/2014/main" id="{72A629BD-A81B-4271-B8D8-5B41CD84CB7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640484" y="2978509"/>
                <a:ext cx="1598526" cy="11366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56" name="図 55">
              <a:extLst>
                <a:ext uri="{FF2B5EF4-FFF2-40B4-BE49-F238E27FC236}">
                  <a16:creationId xmlns:a16="http://schemas.microsoft.com/office/drawing/2014/main" id="{AB02FD31-CD31-4401-A8F0-5196D884775F}"/>
                </a:ext>
              </a:extLst>
            </p:cNvPr>
            <p:cNvPicPr>
              <a:picLocks noChangeAspect="1"/>
            </p:cNvPicPr>
            <p:nvPr/>
          </p:nvPicPr>
          <p:blipFill>
            <a:blip r:embed="rId12"/>
            <a:stretch>
              <a:fillRect/>
            </a:stretch>
          </p:blipFill>
          <p:spPr>
            <a:xfrm>
              <a:off x="4125046" y="4833126"/>
              <a:ext cx="1087434" cy="854585"/>
            </a:xfrm>
            <a:prstGeom prst="rect">
              <a:avLst/>
            </a:prstGeom>
          </p:spPr>
        </p:pic>
      </p:grpSp>
    </p:spTree>
    <p:extLst>
      <p:ext uri="{BB962C8B-B14F-4D97-AF65-F5344CB8AC3E}">
        <p14:creationId xmlns:p14="http://schemas.microsoft.com/office/powerpoint/2010/main" val="252599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楕円 47">
            <a:extLst>
              <a:ext uri="{FF2B5EF4-FFF2-40B4-BE49-F238E27FC236}">
                <a16:creationId xmlns:a16="http://schemas.microsoft.com/office/drawing/2014/main" id="{618A9B72-DA36-4F77-B314-8D360564DA5B}"/>
              </a:ext>
            </a:extLst>
          </p:cNvPr>
          <p:cNvSpPr/>
          <p:nvPr/>
        </p:nvSpPr>
        <p:spPr>
          <a:xfrm>
            <a:off x="6283416" y="2255806"/>
            <a:ext cx="2601190" cy="612890"/>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8F0BF1E-0A71-4D65-9717-4980D6A771CA}"/>
              </a:ext>
            </a:extLst>
          </p:cNvPr>
          <p:cNvSpPr/>
          <p:nvPr/>
        </p:nvSpPr>
        <p:spPr>
          <a:xfrm>
            <a:off x="3307625" y="2239461"/>
            <a:ext cx="2601190" cy="612890"/>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E6BCFF91-5458-4D8B-905D-DB691008FAC2}"/>
              </a:ext>
            </a:extLst>
          </p:cNvPr>
          <p:cNvSpPr/>
          <p:nvPr/>
        </p:nvSpPr>
        <p:spPr>
          <a:xfrm>
            <a:off x="287983" y="2249511"/>
            <a:ext cx="2601190" cy="612890"/>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2" descr="M:\広域行政班\99_地域ポイント制度\広報\ロゴマークデータ\ロゴマーク画像データ.png">
            <a:extLst>
              <a:ext uri="{FF2B5EF4-FFF2-40B4-BE49-F238E27FC236}">
                <a16:creationId xmlns:a16="http://schemas.microsoft.com/office/drawing/2014/main" id="{12D42E8A-E491-438B-971B-1B3FF9DB4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861" y="642622"/>
            <a:ext cx="3438546" cy="748474"/>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474705" y="1476886"/>
            <a:ext cx="8752319"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cs typeface="メイリオ" panose="020B0604030504040204" pitchFamily="50" charset="-128"/>
              </a:rPr>
              <a:t>　対象</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の活動を行った参加者</a:t>
            </a:r>
            <a:r>
              <a:rPr kumimoji="1" lang="ja-JP" altLang="en-US" sz="2400" b="1" dirty="0">
                <a:latin typeface="Meiryo UI" panose="020B0604030504040204" pitchFamily="50" charset="-128"/>
                <a:ea typeface="Meiryo UI" panose="020B0604030504040204" pitchFamily="50" charset="-128"/>
                <a:cs typeface="メイリオ" panose="020B0604030504040204" pitchFamily="50" charset="-128"/>
              </a:rPr>
              <a:t>に対して、ポイントを付与</a:t>
            </a:r>
          </a:p>
        </p:txBody>
      </p:sp>
      <p:sp>
        <p:nvSpPr>
          <p:cNvPr id="38" name="正方形/長方形 37">
            <a:extLst>
              <a:ext uri="{FF2B5EF4-FFF2-40B4-BE49-F238E27FC236}">
                <a16:creationId xmlns:a16="http://schemas.microsoft.com/office/drawing/2014/main" id="{AD3376D7-5876-4A30-B662-A218C8125FEA}"/>
              </a:ext>
            </a:extLst>
          </p:cNvPr>
          <p:cNvSpPr/>
          <p:nvPr/>
        </p:nvSpPr>
        <p:spPr>
          <a:xfrm>
            <a:off x="-19050" y="-2650"/>
            <a:ext cx="7218755" cy="576000"/>
          </a:xfrm>
          <a:prstGeom prst="rect">
            <a:avLst/>
          </a:prstGeom>
          <a:gradFill flip="none" rotWithShape="1">
            <a:gsLst>
              <a:gs pos="0">
                <a:schemeClr val="tx2">
                  <a:lumMod val="50000"/>
                </a:schemeClr>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市民全員参加のまちづくり</a:t>
            </a:r>
          </a:p>
        </p:txBody>
      </p:sp>
      <p:sp>
        <p:nvSpPr>
          <p:cNvPr id="19" name="コンテンツ プレースホルダー 2">
            <a:extLst>
              <a:ext uri="{FF2B5EF4-FFF2-40B4-BE49-F238E27FC236}">
                <a16:creationId xmlns:a16="http://schemas.microsoft.com/office/drawing/2014/main" id="{51F0B6AB-F05C-4B75-9346-BC13FEBB0289}"/>
              </a:ext>
            </a:extLst>
          </p:cNvPr>
          <p:cNvSpPr txBox="1">
            <a:spLocks/>
          </p:cNvSpPr>
          <p:nvPr/>
        </p:nvSpPr>
        <p:spPr>
          <a:xfrm>
            <a:off x="287983" y="5378539"/>
            <a:ext cx="7573888" cy="1340277"/>
          </a:xfrm>
          <a:prstGeom prst="rect">
            <a:avLst/>
          </a:prstGeom>
          <a:noFill/>
          <a:ln>
            <a:solidFill>
              <a:schemeClr val="tx1"/>
            </a:solidFill>
            <a:prstDash val="sysDash"/>
          </a:ln>
        </p:spPr>
        <p:txBody>
          <a:bodyPr vert="horz" lIns="91428" tIns="45714" rIns="91428" bIns="45714" rtlCol="0" anchor="ctr" anchorCtr="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700"/>
              </a:lnSpc>
              <a:spcAft>
                <a:spcPts val="50"/>
              </a:spcAft>
              <a:buNone/>
            </a:pP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2200" u="sng" dirty="0">
                <a:solidFill>
                  <a:prstClr val="black"/>
                </a:solidFill>
                <a:latin typeface="Meiryo UI" panose="020B0604030504040204" pitchFamily="50" charset="-128"/>
                <a:ea typeface="Meiryo UI" panose="020B0604030504040204" pitchFamily="50" charset="-128"/>
              </a:rPr>
              <a:t>参加状況</a:t>
            </a: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（令和２年３月末現在）</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ts val="2700"/>
              </a:lnSpc>
              <a:spcAft>
                <a:spcPts val="50"/>
              </a:spcAft>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総参加者数</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約２３，０００人（エントリー数）</a:t>
            </a:r>
            <a:br>
              <a:rPr lang="en-US" altLang="ja-JP" sz="1800" dirty="0">
                <a:solidFill>
                  <a:prstClr val="black"/>
                </a:solidFill>
                <a:latin typeface="Meiryo UI" panose="020B0604030504040204" pitchFamily="50" charset="-128"/>
                <a:ea typeface="Meiryo UI" panose="020B0604030504040204" pitchFamily="50" charset="-128"/>
              </a:rPr>
            </a:b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総発行ポイント数</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約８００万ポイント（千葉市発行分）</a:t>
            </a:r>
            <a:endParaRPr lang="en-US" altLang="ja-JP" sz="1800" dirty="0">
              <a:solidFill>
                <a:prstClr val="black"/>
              </a:solidFill>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87C1A8B3-F83D-49D9-B6D5-F146EFA79A54}"/>
              </a:ext>
            </a:extLst>
          </p:cNvPr>
          <p:cNvGrpSpPr/>
          <p:nvPr/>
        </p:nvGrpSpPr>
        <p:grpSpPr>
          <a:xfrm>
            <a:off x="239856" y="833995"/>
            <a:ext cx="8670912" cy="511346"/>
            <a:chOff x="155888" y="641896"/>
            <a:chExt cx="8670912" cy="511346"/>
          </a:xfrm>
        </p:grpSpPr>
        <p:pic>
          <p:nvPicPr>
            <p:cNvPr id="26" name="図 25">
              <a:extLst>
                <a:ext uri="{FF2B5EF4-FFF2-40B4-BE49-F238E27FC236}">
                  <a16:creationId xmlns:a16="http://schemas.microsoft.com/office/drawing/2014/main" id="{47CB1092-E940-40FB-8E12-26B295B32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88" y="641896"/>
              <a:ext cx="318479" cy="468221"/>
            </a:xfrm>
            <a:prstGeom prst="rect">
              <a:avLst/>
            </a:prstGeom>
          </p:spPr>
        </p:pic>
        <p:cxnSp>
          <p:nvCxnSpPr>
            <p:cNvPr id="27" name="直線コネクタ 26">
              <a:extLst>
                <a:ext uri="{FF2B5EF4-FFF2-40B4-BE49-F238E27FC236}">
                  <a16:creationId xmlns:a16="http://schemas.microsoft.com/office/drawing/2014/main" id="{EC905D63-4F5C-4FCB-85FC-4789C13361F9}"/>
                </a:ext>
              </a:extLst>
            </p:cNvPr>
            <p:cNvCxnSpPr/>
            <p:nvPr/>
          </p:nvCxnSpPr>
          <p:spPr>
            <a:xfrm>
              <a:off x="474800" y="1153242"/>
              <a:ext cx="8352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8" name="図 27">
            <a:extLst>
              <a:ext uri="{FF2B5EF4-FFF2-40B4-BE49-F238E27FC236}">
                <a16:creationId xmlns:a16="http://schemas.microsoft.com/office/drawing/2014/main" id="{BE7D767C-BC1A-496D-89E7-A1B8DE68009A}"/>
              </a:ext>
            </a:extLst>
          </p:cNvPr>
          <p:cNvPicPr>
            <a:picLocks noChangeAspect="1"/>
          </p:cNvPicPr>
          <p:nvPr/>
        </p:nvPicPr>
        <p:blipFill>
          <a:blip r:embed="rId6"/>
          <a:stretch>
            <a:fillRect/>
          </a:stretch>
        </p:blipFill>
        <p:spPr>
          <a:xfrm>
            <a:off x="6767229" y="-1025"/>
            <a:ext cx="2354973" cy="576000"/>
          </a:xfrm>
          <a:prstGeom prst="rect">
            <a:avLst/>
          </a:prstGeom>
        </p:spPr>
      </p:pic>
      <p:sp>
        <p:nvSpPr>
          <p:cNvPr id="29" name="スライド番号プレースホルダー 4">
            <a:extLst>
              <a:ext uri="{FF2B5EF4-FFF2-40B4-BE49-F238E27FC236}">
                <a16:creationId xmlns:a16="http://schemas.microsoft.com/office/drawing/2014/main" id="{7DEB52BA-5D97-4352-A22B-73DF1E6DB8A3}"/>
              </a:ext>
            </a:extLst>
          </p:cNvPr>
          <p:cNvSpPr>
            <a:spLocks noGrp="1"/>
          </p:cNvSpPr>
          <p:nvPr>
            <p:ph type="sldNum" sz="quarter" idx="12"/>
          </p:nvPr>
        </p:nvSpPr>
        <p:spPr>
          <a:xfrm>
            <a:off x="8284464" y="6301857"/>
            <a:ext cx="716600" cy="409839"/>
          </a:xfrm>
        </p:spPr>
        <p:txBody>
          <a:bodyPr/>
          <a:lstStyle/>
          <a:p>
            <a:fld id="{D2D8002D-B5B0-4BAC-B1F6-782DDCCE6D9C}" type="slidenum">
              <a:rPr kumimoji="1" lang="ja-JP" altLang="en-US" sz="2400" b="1" smtClean="0">
                <a:solidFill>
                  <a:schemeClr val="bg1">
                    <a:lumMod val="50000"/>
                  </a:schemeClr>
                </a:solidFill>
                <a:latin typeface="Meiryo UI" panose="020B0604030504040204" pitchFamily="50" charset="-128"/>
                <a:ea typeface="Meiryo UI" panose="020B0604030504040204" pitchFamily="50" charset="-128"/>
              </a:rPr>
              <a:t>8</a:t>
            </a:fld>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2B6754C6-AE47-470D-AA9C-0C05C54B128D}"/>
              </a:ext>
            </a:extLst>
          </p:cNvPr>
          <p:cNvSpPr txBox="1"/>
          <p:nvPr/>
        </p:nvSpPr>
        <p:spPr>
          <a:xfrm>
            <a:off x="4223839" y="822124"/>
            <a:ext cx="3589906" cy="461665"/>
          </a:xfrm>
          <a:prstGeom prst="rect">
            <a:avLst/>
          </a:prstGeom>
          <a:noFill/>
        </p:spPr>
        <p:txBody>
          <a:bodyPr wrap="square" rtlCol="0">
            <a:spAutoFit/>
          </a:bodyPr>
          <a:lstStyle/>
          <a:p>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（愛称：ちばポ）</a:t>
            </a:r>
            <a:endParaRPr lang="ja-JP" altLang="en-US"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9" name="角丸四角形 48">
            <a:extLst>
              <a:ext uri="{FF2B5EF4-FFF2-40B4-BE49-F238E27FC236}">
                <a16:creationId xmlns:a16="http://schemas.microsoft.com/office/drawing/2014/main" id="{45CF7FF3-B883-481A-8CAC-06EBC06320CF}"/>
              </a:ext>
            </a:extLst>
          </p:cNvPr>
          <p:cNvSpPr/>
          <p:nvPr/>
        </p:nvSpPr>
        <p:spPr>
          <a:xfrm>
            <a:off x="192828" y="2231121"/>
            <a:ext cx="2790839" cy="2986678"/>
          </a:xfrm>
          <a:prstGeom prst="roundRect">
            <a:avLst>
              <a:gd name="adj" fmla="val 1089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44785" rIns="36000" bIns="44785" rtlCol="0" anchor="t" anchorCtr="0"/>
          <a:lstStyle/>
          <a:p>
            <a:pPr algn="ctr"/>
            <a:r>
              <a:rPr lang="ja-JP" altLang="en-US" b="1" dirty="0">
                <a:solidFill>
                  <a:schemeClr val="tx1"/>
                </a:solidFill>
                <a:latin typeface="メイリオ" panose="020B0604030504040204" pitchFamily="50" charset="-128"/>
                <a:ea typeface="メイリオ" panose="020B0604030504040204" pitchFamily="50" charset="-128"/>
              </a:rPr>
              <a:t>ボランティア関連活動</a:t>
            </a:r>
            <a:endParaRPr lang="en-US" altLang="ja-JP" b="1" dirty="0">
              <a:solidFill>
                <a:schemeClr val="tx1"/>
              </a:solidFill>
              <a:latin typeface="メイリオ" panose="020B0604030504040204" pitchFamily="50" charset="-128"/>
              <a:ea typeface="メイリオ" panose="020B0604030504040204" pitchFamily="50" charset="-128"/>
            </a:endParaRPr>
          </a:p>
          <a:p>
            <a:pPr algn="ctr">
              <a:spcAft>
                <a:spcPts val="600"/>
              </a:spcAft>
            </a:pPr>
            <a:r>
              <a:rPr lang="ja-JP" altLang="en-US" sz="1600" dirty="0">
                <a:solidFill>
                  <a:schemeClr val="tx1"/>
                </a:solidFill>
                <a:latin typeface="メイリオ" panose="020B0604030504040204" pitchFamily="50" charset="-128"/>
                <a:ea typeface="メイリオ" panose="020B0604030504040204" pitchFamily="50" charset="-128"/>
              </a:rPr>
              <a:t>（６６事業）</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○市施設ボランティア</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○ちばレポサポーター活動</a:t>
            </a:r>
            <a:br>
              <a:rPr lang="en-US" altLang="ja-JP" sz="1400" dirty="0">
                <a:solidFill>
                  <a:schemeClr val="tx1"/>
                </a:solidFill>
                <a:latin typeface="メイリオ" panose="020B0604030504040204" pitchFamily="50" charset="-128"/>
                <a:ea typeface="メイリオ"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rPr>
              <a:t>○各種ボランティア講座 など</a:t>
            </a:r>
          </a:p>
        </p:txBody>
      </p:sp>
      <p:pic>
        <p:nvPicPr>
          <p:cNvPr id="40" name="Picture 4" descr="M:\広域行政班\99_地域ポイント制度\広報\HP\HP用画像データ\対象活動風景\Zoo（ガイド）.jpg">
            <a:extLst>
              <a:ext uri="{FF2B5EF4-FFF2-40B4-BE49-F238E27FC236}">
                <a16:creationId xmlns:a16="http://schemas.microsoft.com/office/drawing/2014/main" id="{CB28EB04-3AC6-4FFE-9433-477AA46E19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413" y="3748180"/>
            <a:ext cx="2151353" cy="139495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F88938BF-8E67-4A33-BA69-58B182AEEEF6}"/>
              </a:ext>
            </a:extLst>
          </p:cNvPr>
          <p:cNvGrpSpPr/>
          <p:nvPr/>
        </p:nvGrpSpPr>
        <p:grpSpPr>
          <a:xfrm>
            <a:off x="3213691" y="2215138"/>
            <a:ext cx="2789059" cy="2986678"/>
            <a:chOff x="3470363" y="2295349"/>
            <a:chExt cx="2789059" cy="2986678"/>
          </a:xfrm>
        </p:grpSpPr>
        <p:sp>
          <p:nvSpPr>
            <p:cNvPr id="41" name="角丸四角形 49">
              <a:extLst>
                <a:ext uri="{FF2B5EF4-FFF2-40B4-BE49-F238E27FC236}">
                  <a16:creationId xmlns:a16="http://schemas.microsoft.com/office/drawing/2014/main" id="{1A0998FA-3D2F-4E9F-A9AD-D249071AE8E0}"/>
                </a:ext>
              </a:extLst>
            </p:cNvPr>
            <p:cNvSpPr/>
            <p:nvPr/>
          </p:nvSpPr>
          <p:spPr>
            <a:xfrm>
              <a:off x="3470363" y="2295349"/>
              <a:ext cx="2789059" cy="2986678"/>
            </a:xfrm>
            <a:prstGeom prst="roundRect">
              <a:avLst>
                <a:gd name="adj" fmla="val 101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44785" rIns="36000" bIns="44785" rtlCol="0" anchor="t" anchorCtr="0"/>
            <a:lstStyle/>
            <a:p>
              <a:pPr algn="ctr"/>
              <a:r>
                <a:rPr lang="ja-JP" altLang="en-US" b="1" dirty="0">
                  <a:solidFill>
                    <a:schemeClr val="tx1"/>
                  </a:solidFill>
                  <a:latin typeface="メイリオ" panose="020B0604030504040204" pitchFamily="50" charset="-128"/>
                  <a:ea typeface="メイリオ" panose="020B0604030504040204" pitchFamily="50" charset="-128"/>
                </a:rPr>
                <a:t>健康維持・増進活動</a:t>
              </a:r>
              <a:endParaRPr lang="en-US" altLang="ja-JP" b="1" dirty="0">
                <a:solidFill>
                  <a:schemeClr val="tx1"/>
                </a:solidFill>
                <a:latin typeface="メイリオ" panose="020B0604030504040204" pitchFamily="50" charset="-128"/>
                <a:ea typeface="メイリオ" panose="020B0604030504040204" pitchFamily="50" charset="-128"/>
              </a:endParaRPr>
            </a:p>
            <a:p>
              <a:pPr algn="ctr">
                <a:spcAft>
                  <a:spcPts val="600"/>
                </a:spcAft>
              </a:pPr>
              <a:r>
                <a:rPr lang="ja-JP" altLang="en-US" sz="1600" dirty="0">
                  <a:solidFill>
                    <a:schemeClr val="tx1"/>
                  </a:solidFill>
                  <a:latin typeface="メイリオ" panose="020B0604030504040204" pitchFamily="50" charset="-128"/>
                  <a:ea typeface="メイリオ" panose="020B0604030504040204" pitchFamily="50" charset="-128"/>
                </a:rPr>
                <a:t>（２２事業）</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○ウォーキング</a:t>
              </a:r>
              <a:br>
                <a:rPr lang="en-US" altLang="ja-JP" sz="1400" dirty="0">
                  <a:solidFill>
                    <a:schemeClr val="tx1"/>
                  </a:solidFill>
                  <a:latin typeface="メイリオ" panose="020B0604030504040204" pitchFamily="50" charset="-128"/>
                  <a:ea typeface="メイリオ"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rPr>
                <a:t>○スポーツ施設利用</a:t>
              </a:r>
              <a:br>
                <a:rPr lang="en-US" altLang="ja-JP" sz="1400" dirty="0">
                  <a:solidFill>
                    <a:schemeClr val="tx1"/>
                  </a:solidFill>
                  <a:latin typeface="メイリオ" panose="020B0604030504040204" pitchFamily="50" charset="-128"/>
                  <a:ea typeface="メイリオ"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rPr>
                <a:t>○市民健康づくり大会 など</a:t>
              </a:r>
            </a:p>
          </p:txBody>
        </p:sp>
        <p:pic>
          <p:nvPicPr>
            <p:cNvPr id="42" name="Picture 3" descr="M:\広域行政班\99_地域ポイント制度\広報\HP\HP用画像データ\対象メニュー画像\26 運動イベント.jpg">
              <a:extLst>
                <a:ext uri="{FF2B5EF4-FFF2-40B4-BE49-F238E27FC236}">
                  <a16:creationId xmlns:a16="http://schemas.microsoft.com/office/drawing/2014/main" id="{87D1A5D2-C094-4F90-AFE8-2809CC8E51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273" y="3756604"/>
              <a:ext cx="2170348" cy="1417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a:extLst>
              <a:ext uri="{FF2B5EF4-FFF2-40B4-BE49-F238E27FC236}">
                <a16:creationId xmlns:a16="http://schemas.microsoft.com/office/drawing/2014/main" id="{2329637C-DD20-4108-905A-38E417DA5D96}"/>
              </a:ext>
            </a:extLst>
          </p:cNvPr>
          <p:cNvGrpSpPr/>
          <p:nvPr/>
        </p:nvGrpSpPr>
        <p:grpSpPr>
          <a:xfrm>
            <a:off x="6206880" y="2231121"/>
            <a:ext cx="2719930" cy="2970696"/>
            <a:chOff x="6094586" y="2311332"/>
            <a:chExt cx="2534043" cy="2970696"/>
          </a:xfrm>
        </p:grpSpPr>
        <p:sp>
          <p:nvSpPr>
            <p:cNvPr id="43" name="角丸四角形 50">
              <a:extLst>
                <a:ext uri="{FF2B5EF4-FFF2-40B4-BE49-F238E27FC236}">
                  <a16:creationId xmlns:a16="http://schemas.microsoft.com/office/drawing/2014/main" id="{8BD6FF05-B8D1-4BA6-903B-67768B1AC50C}"/>
                </a:ext>
              </a:extLst>
            </p:cNvPr>
            <p:cNvSpPr/>
            <p:nvPr/>
          </p:nvSpPr>
          <p:spPr>
            <a:xfrm>
              <a:off x="6094586" y="2311332"/>
              <a:ext cx="2534043" cy="2970696"/>
            </a:xfrm>
            <a:prstGeom prst="roundRect">
              <a:avLst>
                <a:gd name="adj" fmla="val 868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44785" rIns="89570" bIns="44785" rtlCol="0" anchor="t" anchorCtr="0"/>
            <a:lstStyle/>
            <a:p>
              <a:pPr algn="ctr"/>
              <a:r>
                <a:rPr lang="ja-JP" altLang="en-US" b="1" dirty="0">
                  <a:solidFill>
                    <a:schemeClr val="tx1"/>
                  </a:solidFill>
                  <a:latin typeface="メイリオ" panose="020B0604030504040204" pitchFamily="50" charset="-128"/>
                  <a:ea typeface="メイリオ" panose="020B0604030504040204" pitchFamily="50" charset="-128"/>
                </a:rPr>
                <a:t>市の推進する施策等</a:t>
              </a:r>
              <a:endParaRPr lang="en-US" altLang="ja-JP" b="1" dirty="0">
                <a:solidFill>
                  <a:schemeClr val="tx1"/>
                </a:solidFill>
                <a:latin typeface="メイリオ" panose="020B0604030504040204" pitchFamily="50" charset="-128"/>
                <a:ea typeface="メイリオ" panose="020B0604030504040204" pitchFamily="50" charset="-128"/>
              </a:endParaRPr>
            </a:p>
            <a:p>
              <a:pPr algn="ctr">
                <a:spcAft>
                  <a:spcPts val="800"/>
                </a:spcAft>
              </a:pPr>
              <a:r>
                <a:rPr lang="ja-JP" altLang="en-US" sz="1600" dirty="0">
                  <a:solidFill>
                    <a:schemeClr val="tx1"/>
                  </a:solidFill>
                  <a:latin typeface="メイリオ" panose="020B0604030504040204" pitchFamily="50" charset="-128"/>
                  <a:ea typeface="メイリオ" panose="020B0604030504040204" pitchFamily="50" charset="-128"/>
                </a:rPr>
                <a:t>（２１事業）</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200"/>
                </a:lnSpc>
                <a:spcAft>
                  <a:spcPts val="600"/>
                </a:spcAft>
              </a:pPr>
              <a:r>
                <a:rPr lang="ja-JP" altLang="en-US" sz="1400" dirty="0">
                  <a:solidFill>
                    <a:schemeClr val="tx1"/>
                  </a:solidFill>
                  <a:latin typeface="メイリオ" panose="020B0604030504040204" pitchFamily="50" charset="-128"/>
                  <a:ea typeface="メイリオ" panose="020B0604030504040204" pitchFamily="50" charset="-128"/>
                </a:rPr>
                <a:t>○パラスポーツ応援イベント</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1200"/>
                </a:lnSpc>
                <a:spcAft>
                  <a:spcPts val="600"/>
                </a:spcAft>
              </a:pPr>
              <a:r>
                <a:rPr lang="ja-JP" altLang="en-US" sz="1400" dirty="0">
                  <a:solidFill>
                    <a:schemeClr val="tx1"/>
                  </a:solidFill>
                  <a:latin typeface="メイリオ" panose="020B0604030504040204" pitchFamily="50" charset="-128"/>
                  <a:ea typeface="メイリオ" panose="020B0604030504040204" pitchFamily="50" charset="-128"/>
                </a:rPr>
                <a:t>○ＷＥＢアンケート</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1200"/>
                </a:lnSpc>
                <a:spcAft>
                  <a:spcPts val="600"/>
                </a:spcAft>
              </a:pPr>
              <a:r>
                <a:rPr lang="ja-JP" altLang="en-US" sz="1400" dirty="0">
                  <a:solidFill>
                    <a:schemeClr val="tx1"/>
                  </a:solidFill>
                  <a:latin typeface="メイリオ" panose="020B0604030504040204" pitchFamily="50" charset="-128"/>
                  <a:ea typeface="メイリオ" panose="020B0604030504040204" pitchFamily="50" charset="-128"/>
                </a:rPr>
                <a:t>○上級救命講習　など</a:t>
              </a:r>
            </a:p>
          </p:txBody>
        </p:sp>
        <p:pic>
          <p:nvPicPr>
            <p:cNvPr id="44" name="Picture 2" descr="M:\広域行政班\99_地域ポイント制度\広報\HP\HP用画像データ\対象メニュー画像\29パラスポーツフェスタ.jpg">
              <a:extLst>
                <a:ext uri="{FF2B5EF4-FFF2-40B4-BE49-F238E27FC236}">
                  <a16:creationId xmlns:a16="http://schemas.microsoft.com/office/drawing/2014/main" id="{33CA92DC-7A16-42FE-A8E5-8F734EDF6A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3102" y="3866902"/>
              <a:ext cx="2048997" cy="1317932"/>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テキスト ボックス 44">
            <a:extLst>
              <a:ext uri="{FF2B5EF4-FFF2-40B4-BE49-F238E27FC236}">
                <a16:creationId xmlns:a16="http://schemas.microsoft.com/office/drawing/2014/main" id="{3CCB501A-6A92-440D-854D-DDDA070AF8B2}"/>
              </a:ext>
            </a:extLst>
          </p:cNvPr>
          <p:cNvSpPr txBox="1"/>
          <p:nvPr/>
        </p:nvSpPr>
        <p:spPr>
          <a:xfrm>
            <a:off x="6612949" y="1943290"/>
            <a:ext cx="2789059"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（令和２年３月末現在）</a:t>
            </a:r>
          </a:p>
        </p:txBody>
      </p:sp>
    </p:spTree>
    <p:extLst>
      <p:ext uri="{BB962C8B-B14F-4D97-AF65-F5344CB8AC3E}">
        <p14:creationId xmlns:p14="http://schemas.microsoft.com/office/powerpoint/2010/main" val="250875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888</TotalTime>
  <Words>3879</Words>
  <Application>Microsoft Office PowerPoint</Application>
  <PresentationFormat>画面に合わせる (4:3)</PresentationFormat>
  <Paragraphs>407</Paragraphs>
  <Slides>21</Slides>
  <Notes>8</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21</vt:i4>
      </vt:variant>
    </vt:vector>
  </HeadingPairs>
  <TitlesOfParts>
    <vt:vector size="37" baseType="lpstr">
      <vt:lpstr>HGP創英角ｺﾞｼｯｸUB</vt:lpstr>
      <vt:lpstr>HG丸ｺﾞｼｯｸM-PRO</vt:lpstr>
      <vt:lpstr>HG正楷書体-PRO</vt:lpstr>
      <vt:lpstr>HG創英角ｺﾞｼｯｸUB</vt:lpstr>
      <vt:lpstr>Meiryo UI</vt:lpstr>
      <vt:lpstr>ＭＳ Ｐゴシック</vt:lpstr>
      <vt:lpstr>メイリオ</vt:lpstr>
      <vt:lpstr>游ゴシック</vt:lpstr>
      <vt:lpstr>游ゴシック Light</vt:lpstr>
      <vt:lpstr>游明朝</vt:lpstr>
      <vt:lpstr>Arial</vt:lpstr>
      <vt:lpstr>Calibri</vt:lpstr>
      <vt:lpstr>Calibri Light</vt:lpstr>
      <vt:lpstr>Times New Roman</vt:lpstr>
      <vt:lpstr>Wingdings</vt:lpstr>
      <vt:lpstr>Office テーマ</vt:lpstr>
      <vt:lpstr>千葉市におけるスマートシティ関連の取組状況について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皐月　裕美子</dc:creator>
  <cp:lastModifiedBy>皐月　裕美子</cp:lastModifiedBy>
  <cp:revision>111</cp:revision>
  <cp:lastPrinted>2020-06-24T08:35:28Z</cp:lastPrinted>
  <dcterms:created xsi:type="dcterms:W3CDTF">2020-05-21T05:34:19Z</dcterms:created>
  <dcterms:modified xsi:type="dcterms:W3CDTF">2020-08-12T04:31:50Z</dcterms:modified>
</cp:coreProperties>
</file>