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57" r:id="rId3"/>
    <p:sldId id="258" r:id="rId4"/>
    <p:sldId id="259" r:id="rId5"/>
    <p:sldId id="263" r:id="rId6"/>
    <p:sldId id="268" r:id="rId7"/>
    <p:sldId id="269" r:id="rId8"/>
    <p:sldId id="266" r:id="rId9"/>
    <p:sldId id="265" r:id="rId10"/>
    <p:sldId id="272" r:id="rId11"/>
    <p:sldId id="261" r:id="rId12"/>
    <p:sldId id="264"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992" autoAdjust="0"/>
  </p:normalViewPr>
  <p:slideViewPr>
    <p:cSldViewPr>
      <p:cViewPr>
        <p:scale>
          <a:sx n="70" d="100"/>
          <a:sy n="70" d="100"/>
        </p:scale>
        <p:origin x="-1224" y="-258"/>
      </p:cViewPr>
      <p:guideLst>
        <p:guide orient="horz" pos="2069"/>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b="0">
                <a:latin typeface="ＭＳ ゴシック" panose="020B0609070205080204" pitchFamily="49" charset="-128"/>
                <a:ea typeface="ＭＳ ゴシック" panose="020B0609070205080204" pitchFamily="49" charset="-128"/>
              </a:defRPr>
            </a:pPr>
            <a:r>
              <a:rPr lang="en-US" altLang="ja-JP" sz="1800" b="0" dirty="0" smtClean="0">
                <a:latin typeface="ＭＳ ゴシック" panose="020B0609070205080204" pitchFamily="49" charset="-128"/>
                <a:ea typeface="ＭＳ ゴシック" panose="020B0609070205080204" pitchFamily="49" charset="-128"/>
              </a:rPr>
              <a:t>【</a:t>
            </a:r>
            <a:r>
              <a:rPr lang="zh-TW" altLang="en-US" sz="1800" b="0" dirty="0" smtClean="0">
                <a:latin typeface="ＭＳ ゴシック" panose="020B0609070205080204" pitchFamily="49" charset="-128"/>
                <a:ea typeface="ＭＳ ゴシック" panose="020B0609070205080204" pitchFamily="49" charset="-128"/>
              </a:rPr>
              <a:t>取組項目数</a:t>
            </a:r>
            <a:r>
              <a:rPr lang="ja-JP" altLang="en-US" sz="1800" b="0" dirty="0" smtClean="0">
                <a:latin typeface="ＭＳ ゴシック" panose="020B0609070205080204" pitchFamily="49" charset="-128"/>
                <a:ea typeface="ＭＳ ゴシック" panose="020B0609070205080204" pitchFamily="49" charset="-128"/>
              </a:rPr>
              <a:t>の推移</a:t>
            </a:r>
            <a:r>
              <a:rPr lang="en-US" altLang="ja-JP" sz="1800" b="0" dirty="0" smtClean="0">
                <a:latin typeface="ＭＳ ゴシック" panose="020B0609070205080204" pitchFamily="49" charset="-128"/>
                <a:ea typeface="ＭＳ ゴシック" panose="020B0609070205080204" pitchFamily="49" charset="-128"/>
              </a:rPr>
              <a:t>】</a:t>
            </a:r>
            <a:endParaRPr lang="zh-TW" altLang="en-US" sz="1800" b="0" dirty="0">
              <a:latin typeface="ＭＳ ゴシック" panose="020B0609070205080204" pitchFamily="49" charset="-128"/>
              <a:ea typeface="ＭＳ ゴシック" panose="020B0609070205080204" pitchFamily="49" charset="-128"/>
            </a:endParaRPr>
          </a:p>
        </c:rich>
      </c:tx>
      <c:layout/>
      <c:overlay val="0"/>
    </c:title>
    <c:autoTitleDeleted val="0"/>
    <c:plotArea>
      <c:layout/>
      <c:barChart>
        <c:barDir val="col"/>
        <c:grouping val="clustered"/>
        <c:varyColors val="0"/>
        <c:ser>
          <c:idx val="0"/>
          <c:order val="0"/>
          <c:tx>
            <c:strRef>
              <c:f>Sheet1!$B$1</c:f>
              <c:strCache>
                <c:ptCount val="1"/>
                <c:pt idx="0">
                  <c:v>取組項目総数</c:v>
                </c:pt>
              </c:strCache>
            </c:strRef>
          </c:tx>
          <c:invertIfNegative val="0"/>
          <c:dLbls>
            <c:dLbl>
              <c:idx val="4"/>
              <c:layout>
                <c:manualLayout>
                  <c:x val="-3.0941981105413238E-3"/>
                  <c:y val="2.329405747369789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Sheet1!$A$2:$A$6</c:f>
              <c:strCache>
                <c:ptCount val="5"/>
                <c:pt idx="0">
                  <c:v>H22.3</c:v>
                </c:pt>
                <c:pt idx="1">
                  <c:v>H23.3</c:v>
                </c:pt>
                <c:pt idx="2">
                  <c:v>H24.3</c:v>
                </c:pt>
                <c:pt idx="3">
                  <c:v>H25.3</c:v>
                </c:pt>
                <c:pt idx="4">
                  <c:v>H26.3</c:v>
                </c:pt>
              </c:strCache>
            </c:strRef>
          </c:cat>
          <c:val>
            <c:numRef>
              <c:f>Sheet1!$B$2:$B$6</c:f>
              <c:numCache>
                <c:formatCode>General</c:formatCode>
                <c:ptCount val="5"/>
                <c:pt idx="0">
                  <c:v>78</c:v>
                </c:pt>
                <c:pt idx="1">
                  <c:v>103</c:v>
                </c:pt>
                <c:pt idx="2">
                  <c:v>133</c:v>
                </c:pt>
                <c:pt idx="3">
                  <c:v>147</c:v>
                </c:pt>
                <c:pt idx="4">
                  <c:v>181</c:v>
                </c:pt>
              </c:numCache>
            </c:numRef>
          </c:val>
        </c:ser>
        <c:dLbls>
          <c:showLegendKey val="0"/>
          <c:showVal val="0"/>
          <c:showCatName val="0"/>
          <c:showSerName val="0"/>
          <c:showPercent val="0"/>
          <c:showBubbleSize val="0"/>
        </c:dLbls>
        <c:gapWidth val="150"/>
        <c:axId val="31868032"/>
        <c:axId val="31869568"/>
      </c:barChart>
      <c:catAx>
        <c:axId val="31868032"/>
        <c:scaling>
          <c:orientation val="minMax"/>
        </c:scaling>
        <c:delete val="0"/>
        <c:axPos val="b"/>
        <c:majorTickMark val="out"/>
        <c:minorTickMark val="none"/>
        <c:tickLblPos val="nextTo"/>
        <c:txPr>
          <a:bodyPr/>
          <a:lstStyle/>
          <a:p>
            <a:pPr>
              <a:defRPr sz="1400" baseline="0"/>
            </a:pPr>
            <a:endParaRPr lang="ja-JP"/>
          </a:p>
        </c:txPr>
        <c:crossAx val="31869568"/>
        <c:crosses val="autoZero"/>
        <c:auto val="1"/>
        <c:lblAlgn val="ctr"/>
        <c:lblOffset val="100"/>
        <c:noMultiLvlLbl val="0"/>
      </c:catAx>
      <c:valAx>
        <c:axId val="31869568"/>
        <c:scaling>
          <c:orientation val="minMax"/>
        </c:scaling>
        <c:delete val="0"/>
        <c:axPos val="l"/>
        <c:majorGridlines/>
        <c:numFmt formatCode="General" sourceLinked="1"/>
        <c:majorTickMark val="out"/>
        <c:minorTickMark val="none"/>
        <c:tickLblPos val="nextTo"/>
        <c:txPr>
          <a:bodyPr/>
          <a:lstStyle/>
          <a:p>
            <a:pPr>
              <a:defRPr sz="1200"/>
            </a:pPr>
            <a:endParaRPr lang="ja-JP"/>
          </a:p>
        </c:txPr>
        <c:crossAx val="31868032"/>
        <c:crosses val="autoZero"/>
        <c:crossBetween val="between"/>
        <c:majorUnit val="50"/>
      </c:valAx>
    </c:plotArea>
    <c:plotVisOnly val="1"/>
    <c:dispBlanksAs val="gap"/>
    <c:showDLblsOverMax val="0"/>
  </c:chart>
  <c:txPr>
    <a:bodyPr/>
    <a:lstStyle/>
    <a:p>
      <a:pPr>
        <a:defRPr sz="1800"/>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0A3C42B1-457E-4B3A-8141-D9EF8CA6BD32}" type="datetimeFigureOut">
              <a:rPr kumimoji="1" lang="ja-JP" altLang="en-US" smtClean="0"/>
              <a:t>2015/8/28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23F96E4E-97D3-442D-9CC8-4B02E8A44335}" type="slidenum">
              <a:rPr kumimoji="1" lang="ja-JP" altLang="en-US" smtClean="0"/>
              <a:t>‹#›</a:t>
            </a:fld>
            <a:endParaRPr kumimoji="1" lang="ja-JP" altLang="en-US"/>
          </a:p>
        </p:txBody>
      </p:sp>
    </p:spTree>
    <p:extLst>
      <p:ext uri="{BB962C8B-B14F-4D97-AF65-F5344CB8AC3E}">
        <p14:creationId xmlns:p14="http://schemas.microsoft.com/office/powerpoint/2010/main" val="11408061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3F96E4E-97D3-442D-9CC8-4B02E8A44335}" type="slidenum">
              <a:rPr kumimoji="1" lang="ja-JP" altLang="en-US" smtClean="0"/>
              <a:t>8</a:t>
            </a:fld>
            <a:endParaRPr kumimoji="1" lang="ja-JP" altLang="en-US"/>
          </a:p>
        </p:txBody>
      </p:sp>
    </p:spTree>
    <p:extLst>
      <p:ext uri="{BB962C8B-B14F-4D97-AF65-F5344CB8AC3E}">
        <p14:creationId xmlns:p14="http://schemas.microsoft.com/office/powerpoint/2010/main" val="3343705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1162A090-C0C8-4E3F-A120-6C626F72E077}" type="datetime1">
              <a:rPr kumimoji="1" lang="ja-JP" altLang="en-US" smtClean="0"/>
              <a:t>2015/8/28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7601F91-17BC-4987-86EE-30CF8A667E2E}" type="datetime1">
              <a:rPr kumimoji="1" lang="ja-JP" altLang="en-US" smtClean="0"/>
              <a:t>2015/8/28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DB3E441-040A-4FF1-8E17-E030D0F00F37}" type="datetime1">
              <a:rPr kumimoji="1" lang="ja-JP" altLang="en-US" smtClean="0"/>
              <a:t>2015/8/28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9319D3C-B13B-467B-8CCD-6A3F208D0C74}" type="datetime1">
              <a:rPr kumimoji="1" lang="ja-JP" altLang="en-US" smtClean="0"/>
              <a:t>2015/8/28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FA33A90F-4B7D-483D-B403-371359418A2D}" type="datetime1">
              <a:rPr kumimoji="1" lang="ja-JP" altLang="en-US" smtClean="0"/>
              <a:t>2015/8/28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5017443-D8C8-47AD-9870-32A5BA82AFD5}" type="datetime1">
              <a:rPr kumimoji="1" lang="ja-JP" altLang="en-US" smtClean="0"/>
              <a:t>2015/8/28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73443AA-0C52-43AC-B416-026C4A81EF84}" type="datetime1">
              <a:rPr kumimoji="1" lang="ja-JP" altLang="en-US" smtClean="0"/>
              <a:t>2015/8/28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59FF191-E200-42DC-B7A4-37968F6FE429}" type="datetime1">
              <a:rPr kumimoji="1" lang="ja-JP" altLang="en-US" smtClean="0"/>
              <a:t>2015/8/28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6BA6EB8-16C2-47FE-BA31-3651B3C0F4D7}" type="datetime1">
              <a:rPr kumimoji="1" lang="ja-JP" altLang="en-US" smtClean="0"/>
              <a:t>2015/8/28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DD240C5-C5B6-4574-8288-4F1288C27738}" type="datetime1">
              <a:rPr kumimoji="1" lang="ja-JP" altLang="en-US" smtClean="0"/>
              <a:t>2015/8/28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290522B-C37E-4233-856E-24F1E7B9EF0A}" type="datetime1">
              <a:rPr kumimoji="1" lang="ja-JP" altLang="en-US" smtClean="0"/>
              <a:t>2015/8/28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4AFBA6-F8E4-4E23-8069-E60970BA4F42}" type="datetime1">
              <a:rPr kumimoji="1" lang="ja-JP" altLang="en-US" smtClean="0"/>
              <a:t>2015/8/28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520" y="2130425"/>
            <a:ext cx="8712968" cy="1470025"/>
          </a:xfrm>
        </p:spPr>
        <p:txBody>
          <a:bodyPr>
            <a:normAutofit fontScale="90000"/>
          </a:bodyPr>
          <a:lstStyle/>
          <a:p>
            <a:r>
              <a:rPr kumimoji="1" lang="ja-JP" altLang="en-US" dirty="0" smtClean="0"/>
              <a:t>千葉市行政改革推進プランの達成状況</a:t>
            </a:r>
            <a:r>
              <a:rPr kumimoji="1" lang="en-US" altLang="ja-JP" dirty="0" smtClean="0"/>
              <a:t/>
            </a:r>
            <a:br>
              <a:rPr kumimoji="1" lang="en-US" altLang="ja-JP" dirty="0" smtClean="0"/>
            </a:br>
            <a:r>
              <a:rPr lang="ja-JP" altLang="en-US" sz="3100" dirty="0" smtClean="0"/>
              <a:t>（平成２２年度～２６年度）</a:t>
            </a:r>
            <a:endParaRPr kumimoji="1" lang="ja-JP" altLang="en-US" sz="3100" dirty="0"/>
          </a:p>
        </p:txBody>
      </p:sp>
      <p:sp>
        <p:nvSpPr>
          <p:cNvPr id="3" name="サブタイトル 2"/>
          <p:cNvSpPr>
            <a:spLocks noGrp="1"/>
          </p:cNvSpPr>
          <p:nvPr>
            <p:ph type="subTitle" idx="1"/>
          </p:nvPr>
        </p:nvSpPr>
        <p:spPr>
          <a:xfrm>
            <a:off x="1331640" y="5204792"/>
            <a:ext cx="6400800" cy="1176536"/>
          </a:xfrm>
        </p:spPr>
        <p:txBody>
          <a:bodyPr>
            <a:normAutofit/>
          </a:bodyPr>
          <a:lstStyle/>
          <a:p>
            <a:r>
              <a:rPr kumimoji="1" lang="ja-JP" altLang="en-US" sz="2800" dirty="0" smtClean="0">
                <a:solidFill>
                  <a:schemeClr val="tx1"/>
                </a:solidFill>
              </a:rPr>
              <a:t>平成２７年９月</a:t>
            </a:r>
            <a:endParaRPr kumimoji="1" lang="en-US" altLang="ja-JP" sz="2800" dirty="0" smtClean="0">
              <a:solidFill>
                <a:schemeClr val="tx1"/>
              </a:solidFill>
            </a:endParaRPr>
          </a:p>
          <a:p>
            <a:r>
              <a:rPr lang="ja-JP" altLang="en-US" sz="2800" dirty="0">
                <a:solidFill>
                  <a:schemeClr val="tx1"/>
                </a:solidFill>
              </a:rPr>
              <a:t>千葉市</a:t>
            </a:r>
            <a:endParaRPr kumimoji="1" lang="ja-JP" altLang="en-US" sz="2800" dirty="0">
              <a:solidFill>
                <a:schemeClr val="tx1"/>
              </a:solidFill>
            </a:endParaRPr>
          </a:p>
        </p:txBody>
      </p:sp>
      <p:cxnSp>
        <p:nvCxnSpPr>
          <p:cNvPr id="4" name="直線コネクタ 3"/>
          <p:cNvCxnSpPr/>
          <p:nvPr/>
        </p:nvCxnSpPr>
        <p:spPr>
          <a:xfrm>
            <a:off x="0" y="3429000"/>
            <a:ext cx="9144000"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075188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0" y="719992"/>
            <a:ext cx="9144000"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テキスト ボックス 2"/>
          <p:cNvSpPr txBox="1"/>
          <p:nvPr/>
        </p:nvSpPr>
        <p:spPr>
          <a:xfrm>
            <a:off x="3557" y="0"/>
            <a:ext cx="4519186" cy="769441"/>
          </a:xfrm>
          <a:prstGeom prst="rect">
            <a:avLst/>
          </a:prstGeom>
          <a:noFill/>
        </p:spPr>
        <p:txBody>
          <a:bodyPr wrap="none" rtlCol="0">
            <a:spAutoFit/>
          </a:bodyPr>
          <a:lstStyle/>
          <a:p>
            <a:r>
              <a:rPr kumimoji="1" lang="ja-JP" altLang="en-US" sz="2800" dirty="0" smtClean="0"/>
              <a:t>４　行政サービスの改善例③</a:t>
            </a:r>
            <a:endParaRPr kumimoji="1" lang="en-US" altLang="ja-JP" sz="2800" dirty="0" smtClean="0"/>
          </a:p>
          <a:p>
            <a:r>
              <a:rPr lang="ja-JP" altLang="en-US" sz="1200" dirty="0"/>
              <a:t>　</a:t>
            </a:r>
            <a:r>
              <a:rPr lang="ja-JP" altLang="en-US" sz="1200" dirty="0" smtClean="0"/>
              <a:t>　</a:t>
            </a:r>
            <a:r>
              <a:rPr kumimoji="1" lang="ja-JP" altLang="en-US" sz="1600" dirty="0" smtClean="0"/>
              <a:t>（市保有データの公開の推進）</a:t>
            </a:r>
            <a:endParaRPr kumimoji="1" lang="en-US" altLang="ja-JP" sz="1600" dirty="0" smtClean="0"/>
          </a:p>
        </p:txBody>
      </p:sp>
      <p:graphicFrame>
        <p:nvGraphicFramePr>
          <p:cNvPr id="4" name="表 3"/>
          <p:cNvGraphicFramePr>
            <a:graphicFrameLocks noGrp="1"/>
          </p:cNvGraphicFramePr>
          <p:nvPr>
            <p:extLst>
              <p:ext uri="{D42A27DB-BD31-4B8C-83A1-F6EECF244321}">
                <p14:modId xmlns:p14="http://schemas.microsoft.com/office/powerpoint/2010/main" val="378767306"/>
              </p:ext>
            </p:extLst>
          </p:nvPr>
        </p:nvGraphicFramePr>
        <p:xfrm>
          <a:off x="269762" y="1628801"/>
          <a:ext cx="8604475" cy="4874831"/>
        </p:xfrm>
        <a:graphic>
          <a:graphicData uri="http://schemas.openxmlformats.org/drawingml/2006/table">
            <a:tbl>
              <a:tblPr firstRow="1" bandRow="1">
                <a:tableStyleId>{5940675A-B579-460E-94D1-54222C63F5DA}</a:tableStyleId>
              </a:tblPr>
              <a:tblGrid>
                <a:gridCol w="939126"/>
                <a:gridCol w="3632902"/>
                <a:gridCol w="4032447"/>
              </a:tblGrid>
              <a:tr h="349223">
                <a:tc>
                  <a:txBody>
                    <a:bodyPr/>
                    <a:lstStyle/>
                    <a:p>
                      <a:pPr algn="ctr"/>
                      <a:r>
                        <a:rPr kumimoji="1" lang="ja-JP" altLang="en-US" dirty="0" smtClean="0"/>
                        <a:t>区分</a:t>
                      </a:r>
                      <a:endParaRPr kumimoji="1" lang="ja-JP" altLang="en-US" dirty="0"/>
                    </a:p>
                  </a:txBody>
                  <a:tcP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見直し前</a:t>
                      </a:r>
                      <a:endParaRPr kumimoji="1" lang="ja-JP" altLang="en-US" dirty="0"/>
                    </a:p>
                  </a:txBody>
                  <a:tcPr>
                    <a:solidFill>
                      <a:schemeClr val="accent1">
                        <a:lumMod val="20000"/>
                        <a:lumOff val="80000"/>
                      </a:schemeClr>
                    </a:solidFill>
                  </a:tcPr>
                </a:tc>
                <a:tc>
                  <a:txBody>
                    <a:bodyPr/>
                    <a:lstStyle/>
                    <a:p>
                      <a:pPr algn="ctr"/>
                      <a:r>
                        <a:rPr kumimoji="1" lang="ja-JP" altLang="en-US" dirty="0" smtClean="0"/>
                        <a:t>見直し後</a:t>
                      </a:r>
                      <a:endParaRPr kumimoji="1" lang="ja-JP" altLang="en-US" dirty="0"/>
                    </a:p>
                  </a:txBody>
                  <a:tcPr>
                    <a:solidFill>
                      <a:schemeClr val="accent1">
                        <a:lumMod val="20000"/>
                        <a:lumOff val="80000"/>
                      </a:schemeClr>
                    </a:solidFill>
                  </a:tcPr>
                </a:tc>
              </a:tr>
              <a:tr h="698446">
                <a:tc>
                  <a:txBody>
                    <a:bodyPr/>
                    <a:lstStyle/>
                    <a:p>
                      <a:pPr algn="ctr"/>
                      <a:r>
                        <a:rPr kumimoji="1" lang="ja-JP" altLang="en-US" sz="1400" dirty="0" smtClean="0">
                          <a:latin typeface="+mj-ea"/>
                          <a:ea typeface="+mj-ea"/>
                        </a:rPr>
                        <a:t>概要</a:t>
                      </a:r>
                      <a:endParaRPr kumimoji="1" lang="ja-JP" altLang="en-US" sz="1400" dirty="0">
                        <a:latin typeface="+mj-ea"/>
                        <a:ea typeface="+mj-ea"/>
                      </a:endParaRPr>
                    </a:p>
                  </a:txBody>
                  <a:tcPr anchor="ctr"/>
                </a:tc>
                <a:tc>
                  <a:txBody>
                    <a:bodyPr/>
                    <a:lstStyle/>
                    <a:p>
                      <a:r>
                        <a:rPr kumimoji="1" lang="ja-JP" altLang="en-US" sz="1400" dirty="0" smtClean="0">
                          <a:solidFill>
                            <a:schemeClr val="tx1"/>
                          </a:solidFill>
                          <a:latin typeface="ＭＳ 明朝" panose="02020609040205080304" pitchFamily="17" charset="-128"/>
                          <a:ea typeface="ＭＳ 明朝" panose="02020609040205080304" pitchFamily="17" charset="-128"/>
                        </a:rPr>
                        <a:t>　著作権法上認められている場合を除き、市保有のデータは、閲覧のみで、無断で複製・転用することができなかった。</a:t>
                      </a:r>
                      <a:endParaRPr kumimoji="1" lang="ja-JP" altLang="en-US" sz="1400"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r>
                        <a:rPr kumimoji="1" lang="ja-JP" altLang="en-US" sz="1400" dirty="0" smtClean="0">
                          <a:solidFill>
                            <a:schemeClr val="tx1"/>
                          </a:solidFill>
                          <a:latin typeface="ＭＳ 明朝" panose="02020609040205080304" pitchFamily="17" charset="-128"/>
                          <a:ea typeface="ＭＳ 明朝" panose="02020609040205080304" pitchFamily="17" charset="-128"/>
                        </a:rPr>
                        <a:t>　自由な二次利用が可能となり、企業等が公開データを活用して創出したアプリ等による新サービスを享受できるようになった。</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nchor="ctr"/>
                </a:tc>
              </a:tr>
              <a:tr h="494732">
                <a:tc>
                  <a:txBody>
                    <a:bodyPr/>
                    <a:lstStyle/>
                    <a:p>
                      <a:pPr algn="ctr"/>
                      <a:r>
                        <a:rPr kumimoji="1" lang="ja-JP" altLang="en-US" sz="800" dirty="0" smtClean="0">
                          <a:latin typeface="+mj-ea"/>
                          <a:ea typeface="+mj-ea"/>
                        </a:rPr>
                        <a:t>二次利用可能な</a:t>
                      </a:r>
                      <a:endParaRPr kumimoji="1" lang="en-US" altLang="ja-JP" sz="800" dirty="0" smtClean="0">
                        <a:latin typeface="+mj-ea"/>
                        <a:ea typeface="+mj-ea"/>
                      </a:endParaRPr>
                    </a:p>
                    <a:p>
                      <a:pPr algn="ctr"/>
                      <a:r>
                        <a:rPr kumimoji="1" lang="ja-JP" altLang="en-US" sz="1400" dirty="0" smtClean="0">
                          <a:latin typeface="+mj-ea"/>
                          <a:ea typeface="+mj-ea"/>
                        </a:rPr>
                        <a:t>データ例</a:t>
                      </a:r>
                      <a:endParaRPr kumimoji="1" lang="ja-JP" altLang="en-US" sz="1400" dirty="0">
                        <a:latin typeface="+mj-ea"/>
                        <a:ea typeface="+mj-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ＭＳ 明朝" panose="02020609040205080304" pitchFamily="17" charset="-128"/>
                          <a:ea typeface="ＭＳ 明朝" panose="02020609040205080304" pitchFamily="17" charset="-128"/>
                        </a:rPr>
                        <a:t>―</a:t>
                      </a:r>
                      <a:endParaRPr kumimoji="1" lang="ja-JP" altLang="en-US" sz="1400"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r>
                        <a:rPr lang="ja-JP" altLang="en-US" sz="1400" dirty="0" smtClean="0">
                          <a:effectLst/>
                          <a:latin typeface="ＭＳ 明朝" panose="02020609040205080304" pitchFamily="17" charset="-128"/>
                          <a:ea typeface="ＭＳ 明朝" panose="02020609040205080304" pitchFamily="17" charset="-128"/>
                        </a:rPr>
                        <a:t>　公共施設の位置情報や家庭ごみの町丁別収集日など</a:t>
                      </a:r>
                      <a:r>
                        <a:rPr lang="en-US" altLang="ja-JP" sz="1400" dirty="0" smtClean="0">
                          <a:effectLst/>
                          <a:latin typeface="ＭＳ 明朝" panose="02020609040205080304" pitchFamily="17" charset="-128"/>
                          <a:ea typeface="ＭＳ 明朝" panose="02020609040205080304" pitchFamily="17" charset="-128"/>
                        </a:rPr>
                        <a:t>929</a:t>
                      </a:r>
                      <a:r>
                        <a:rPr lang="ja-JP" altLang="en-US" sz="1400" dirty="0" smtClean="0">
                          <a:effectLst/>
                          <a:latin typeface="ＭＳ 明朝" panose="02020609040205080304" pitchFamily="17" charset="-128"/>
                          <a:ea typeface="ＭＳ 明朝" panose="02020609040205080304" pitchFamily="17" charset="-128"/>
                        </a:rPr>
                        <a:t>データを公開（</a:t>
                      </a:r>
                      <a:r>
                        <a:rPr lang="en-US" altLang="ja-JP" sz="1400" dirty="0" smtClean="0">
                          <a:effectLst/>
                          <a:latin typeface="ＭＳ 明朝" panose="02020609040205080304" pitchFamily="17" charset="-128"/>
                          <a:ea typeface="ＭＳ 明朝" panose="02020609040205080304" pitchFamily="17" charset="-128"/>
                        </a:rPr>
                        <a:t>27</a:t>
                      </a:r>
                      <a:r>
                        <a:rPr lang="ja-JP" altLang="en-US" sz="1400" dirty="0" smtClean="0">
                          <a:effectLst/>
                          <a:latin typeface="ＭＳ 明朝" panose="02020609040205080304" pitchFamily="17" charset="-128"/>
                          <a:ea typeface="ＭＳ 明朝" panose="02020609040205080304" pitchFamily="17" charset="-128"/>
                        </a:rPr>
                        <a:t>年</a:t>
                      </a:r>
                      <a:r>
                        <a:rPr lang="en-US" altLang="ja-JP" sz="1400" dirty="0" smtClean="0">
                          <a:effectLst/>
                          <a:latin typeface="ＭＳ 明朝" panose="02020609040205080304" pitchFamily="17" charset="-128"/>
                          <a:ea typeface="ＭＳ 明朝" panose="02020609040205080304" pitchFamily="17" charset="-128"/>
                        </a:rPr>
                        <a:t>8</a:t>
                      </a:r>
                      <a:r>
                        <a:rPr lang="ja-JP" altLang="en-US" sz="1400" dirty="0" smtClean="0">
                          <a:effectLst/>
                          <a:latin typeface="ＭＳ 明朝" panose="02020609040205080304" pitchFamily="17" charset="-128"/>
                          <a:ea typeface="ＭＳ 明朝" panose="02020609040205080304" pitchFamily="17" charset="-128"/>
                        </a:rPr>
                        <a:t>月</a:t>
                      </a:r>
                      <a:r>
                        <a:rPr lang="en-US" altLang="ja-JP" sz="1400" dirty="0" smtClean="0">
                          <a:effectLst/>
                          <a:latin typeface="ＭＳ 明朝" panose="02020609040205080304" pitchFamily="17" charset="-128"/>
                          <a:ea typeface="ＭＳ 明朝" panose="02020609040205080304" pitchFamily="17" charset="-128"/>
                        </a:rPr>
                        <a:t>1</a:t>
                      </a:r>
                      <a:r>
                        <a:rPr lang="ja-JP" altLang="en-US" sz="1400" dirty="0" smtClean="0">
                          <a:effectLst/>
                          <a:latin typeface="ＭＳ 明朝" panose="02020609040205080304" pitchFamily="17" charset="-128"/>
                          <a:ea typeface="ＭＳ 明朝" panose="02020609040205080304" pitchFamily="17" charset="-128"/>
                        </a:rPr>
                        <a:t>日現在）</a:t>
                      </a:r>
                      <a:endParaRPr kumimoji="1" lang="ja-JP" altLang="en-US" sz="1400" dirty="0">
                        <a:solidFill>
                          <a:schemeClr val="tx1"/>
                        </a:solidFill>
                        <a:latin typeface="ＭＳ 明朝" panose="02020609040205080304" pitchFamily="17" charset="-128"/>
                        <a:ea typeface="ＭＳ 明朝" panose="02020609040205080304" pitchFamily="17" charset="-128"/>
                      </a:endParaRPr>
                    </a:p>
                  </a:txBody>
                  <a:tcPr anchor="ctr"/>
                </a:tc>
              </a:tr>
              <a:tr h="2705039">
                <a:tc>
                  <a:txBody>
                    <a:bodyPr/>
                    <a:lstStyle/>
                    <a:p>
                      <a:pPr algn="ctr"/>
                      <a:r>
                        <a:rPr kumimoji="1" lang="ja-JP" altLang="en-US" sz="1400" dirty="0" smtClean="0">
                          <a:latin typeface="+mj-ea"/>
                          <a:ea typeface="+mj-ea"/>
                        </a:rPr>
                        <a:t>見直しのイメージ</a:t>
                      </a:r>
                      <a:endParaRPr kumimoji="1" lang="ja-JP" altLang="en-US" sz="1400" dirty="0">
                        <a:latin typeface="+mj-ea"/>
                        <a:ea typeface="+mj-ea"/>
                      </a:endParaRPr>
                    </a:p>
                  </a:txBody>
                  <a:tcPr anchor="ctr"/>
                </a:tc>
                <a:tc>
                  <a:txBody>
                    <a:bodyPr/>
                    <a:lstStyle/>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ja-JP" altLang="en-US" sz="1400"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endParaRPr kumimoji="1" lang="ja-JP" altLang="en-US" sz="1400" dirty="0">
                        <a:solidFill>
                          <a:schemeClr val="tx1"/>
                        </a:solidFill>
                        <a:latin typeface="ＭＳ 明朝" panose="02020609040205080304" pitchFamily="17" charset="-128"/>
                        <a:ea typeface="ＭＳ 明朝" panose="02020609040205080304" pitchFamily="17" charset="-128"/>
                      </a:endParaRPr>
                    </a:p>
                  </a:txBody>
                  <a:tcPr anchor="ctr"/>
                </a:tc>
              </a:tr>
              <a:tr h="554352">
                <a:tc>
                  <a:txBody>
                    <a:bodyPr/>
                    <a:lstStyle/>
                    <a:p>
                      <a:pPr algn="ctr"/>
                      <a:r>
                        <a:rPr kumimoji="1" lang="ja-JP" altLang="en-US" sz="1400" dirty="0" smtClean="0">
                          <a:latin typeface="+mj-ea"/>
                          <a:ea typeface="+mj-ea"/>
                        </a:rPr>
                        <a:t>新サービス例</a:t>
                      </a:r>
                      <a:endParaRPr kumimoji="1" lang="ja-JP" altLang="en-US" sz="1400" dirty="0">
                        <a:latin typeface="+mj-ea"/>
                        <a:ea typeface="+mj-ea"/>
                      </a:endParaRPr>
                    </a:p>
                  </a:txBody>
                  <a:tcPr anchor="ctr"/>
                </a:tc>
                <a:tc>
                  <a:txBody>
                    <a:bodyPr/>
                    <a:lstStyle/>
                    <a:p>
                      <a:pPr algn="ctr"/>
                      <a:r>
                        <a:rPr kumimoji="1" lang="en-US" altLang="ja-JP" sz="1400" dirty="0" smtClean="0">
                          <a:solidFill>
                            <a:schemeClr val="tx1"/>
                          </a:solidFill>
                          <a:latin typeface="ＭＳ 明朝" panose="02020609040205080304" pitchFamily="17" charset="-128"/>
                          <a:ea typeface="ＭＳ 明朝" panose="02020609040205080304" pitchFamily="17" charset="-128"/>
                        </a:rPr>
                        <a:t>―</a:t>
                      </a:r>
                      <a:endParaRPr kumimoji="1" lang="ja-JP" altLang="en-US" sz="1400"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r>
                        <a:rPr kumimoji="1" lang="ja-JP" altLang="en-US" sz="1400" dirty="0" smtClean="0">
                          <a:solidFill>
                            <a:srgbClr val="FF0000"/>
                          </a:solidFill>
                          <a:latin typeface="ＭＳ 明朝" panose="02020609040205080304" pitchFamily="17" charset="-128"/>
                          <a:ea typeface="ＭＳ 明朝" panose="02020609040205080304" pitchFamily="17" charset="-128"/>
                        </a:rPr>
                        <a:t>　</a:t>
                      </a:r>
                      <a:r>
                        <a:rPr kumimoji="1" lang="ja-JP" altLang="en-US" sz="1400" dirty="0" smtClean="0">
                          <a:solidFill>
                            <a:schemeClr val="tx1"/>
                          </a:solidFill>
                          <a:latin typeface="ＭＳ 明朝" panose="02020609040205080304" pitchFamily="17" charset="-128"/>
                          <a:ea typeface="ＭＳ 明朝" panose="02020609040205080304" pitchFamily="17" charset="-128"/>
                        </a:rPr>
                        <a:t>避難所等検索アプリや</a:t>
                      </a:r>
                      <a:r>
                        <a:rPr lang="ja-JP" altLang="en-US" sz="1400" dirty="0" smtClean="0">
                          <a:solidFill>
                            <a:schemeClr val="tx1"/>
                          </a:solidFill>
                          <a:latin typeface="ＭＳ 明朝" panose="02020609040205080304" pitchFamily="17" charset="-128"/>
                          <a:ea typeface="ＭＳ 明朝" panose="02020609040205080304" pitchFamily="17" charset="-128"/>
                        </a:rPr>
                        <a:t>ゴミ出し情報アプリ等アプリ開発件数は１０件（</a:t>
                      </a:r>
                      <a:r>
                        <a:rPr lang="en-US" altLang="ja-JP" sz="1400" dirty="0" smtClean="0">
                          <a:solidFill>
                            <a:schemeClr val="tx1"/>
                          </a:solidFill>
                          <a:latin typeface="ＭＳ 明朝" panose="02020609040205080304" pitchFamily="17" charset="-128"/>
                          <a:ea typeface="ＭＳ 明朝" panose="02020609040205080304" pitchFamily="17" charset="-128"/>
                        </a:rPr>
                        <a:t>27</a:t>
                      </a:r>
                      <a:r>
                        <a:rPr lang="ja-JP" altLang="en-US" sz="1400" dirty="0" smtClean="0">
                          <a:solidFill>
                            <a:schemeClr val="tx1"/>
                          </a:solidFill>
                          <a:latin typeface="ＭＳ 明朝" panose="02020609040205080304" pitchFamily="17" charset="-128"/>
                          <a:ea typeface="ＭＳ 明朝" panose="02020609040205080304" pitchFamily="17" charset="-128"/>
                        </a:rPr>
                        <a:t>年</a:t>
                      </a:r>
                      <a:r>
                        <a:rPr lang="en-US" altLang="ja-JP" sz="1400" dirty="0" smtClean="0">
                          <a:solidFill>
                            <a:schemeClr val="tx1"/>
                          </a:solidFill>
                          <a:latin typeface="ＭＳ 明朝" panose="02020609040205080304" pitchFamily="17" charset="-128"/>
                          <a:ea typeface="ＭＳ 明朝" panose="02020609040205080304" pitchFamily="17" charset="-128"/>
                        </a:rPr>
                        <a:t>8</a:t>
                      </a:r>
                      <a:r>
                        <a:rPr lang="ja-JP" altLang="en-US" sz="1400" dirty="0" smtClean="0">
                          <a:solidFill>
                            <a:schemeClr val="tx1"/>
                          </a:solidFill>
                          <a:latin typeface="ＭＳ 明朝" panose="02020609040205080304" pitchFamily="17" charset="-128"/>
                          <a:ea typeface="ＭＳ 明朝" panose="02020609040205080304" pitchFamily="17" charset="-128"/>
                        </a:rPr>
                        <a:t>月</a:t>
                      </a:r>
                      <a:r>
                        <a:rPr lang="en-US" altLang="ja-JP" sz="1400" dirty="0" smtClean="0">
                          <a:solidFill>
                            <a:schemeClr val="tx1"/>
                          </a:solidFill>
                          <a:latin typeface="ＭＳ 明朝" panose="02020609040205080304" pitchFamily="17" charset="-128"/>
                          <a:ea typeface="ＭＳ 明朝" panose="02020609040205080304" pitchFamily="17" charset="-128"/>
                        </a:rPr>
                        <a:t>1</a:t>
                      </a:r>
                      <a:r>
                        <a:rPr lang="ja-JP" altLang="en-US" sz="1400" dirty="0" smtClean="0">
                          <a:solidFill>
                            <a:schemeClr val="tx1"/>
                          </a:solidFill>
                          <a:latin typeface="ＭＳ 明朝" panose="02020609040205080304" pitchFamily="17" charset="-128"/>
                          <a:ea typeface="ＭＳ 明朝" panose="02020609040205080304" pitchFamily="17" charset="-128"/>
                        </a:rPr>
                        <a:t>日現在）</a:t>
                      </a:r>
                      <a:endParaRPr kumimoji="1" lang="ja-JP" altLang="en-US" sz="1400" dirty="0">
                        <a:solidFill>
                          <a:schemeClr val="tx1"/>
                        </a:solidFill>
                        <a:latin typeface="ＭＳ 明朝" panose="02020609040205080304" pitchFamily="17" charset="-128"/>
                        <a:ea typeface="ＭＳ 明朝" panose="02020609040205080304" pitchFamily="17" charset="-128"/>
                      </a:endParaRPr>
                    </a:p>
                  </a:txBody>
                  <a:tcPr anchor="ctr"/>
                </a:tc>
              </a:tr>
            </a:tbl>
          </a:graphicData>
        </a:graphic>
      </p:graphicFrame>
      <p:sp>
        <p:nvSpPr>
          <p:cNvPr id="5" name="スライド番号プレースホルダー 4"/>
          <p:cNvSpPr>
            <a:spLocks noGrp="1"/>
          </p:cNvSpPr>
          <p:nvPr>
            <p:ph type="sldNum" sz="quarter" idx="12"/>
          </p:nvPr>
        </p:nvSpPr>
        <p:spPr>
          <a:xfrm>
            <a:off x="7020272" y="6492123"/>
            <a:ext cx="2133600" cy="365125"/>
          </a:xfrm>
        </p:spPr>
        <p:txBody>
          <a:bodyPr/>
          <a:lstStyle/>
          <a:p>
            <a:fld id="{D2D8002D-B5B0-4BAC-B1F6-782DDCCE6D9C}" type="slidenum">
              <a:rPr kumimoji="1" lang="ja-JP" altLang="en-US" smtClean="0"/>
              <a:t>10</a:t>
            </a:fld>
            <a:endParaRPr kumimoji="1" lang="ja-JP" altLang="en-US" dirty="0"/>
          </a:p>
        </p:txBody>
      </p:sp>
      <p:sp>
        <p:nvSpPr>
          <p:cNvPr id="10" name="テキスト ボックス 9"/>
          <p:cNvSpPr txBox="1"/>
          <p:nvPr/>
        </p:nvSpPr>
        <p:spPr>
          <a:xfrm>
            <a:off x="251520" y="746414"/>
            <a:ext cx="8725466" cy="923330"/>
          </a:xfrm>
          <a:prstGeom prst="rect">
            <a:avLst/>
          </a:prstGeom>
          <a:noFill/>
        </p:spPr>
        <p:txBody>
          <a:bodyPr wrap="none" rtlCol="0">
            <a:spAutoFit/>
          </a:bodyPr>
          <a:lstStyle/>
          <a:p>
            <a:r>
              <a:rPr lang="ja-JP" altLang="en-US" dirty="0" smtClean="0">
                <a:latin typeface="ＭＳ 明朝" panose="02020609040205080304" pitchFamily="17" charset="-128"/>
                <a:ea typeface="ＭＳ 明朝" panose="02020609040205080304" pitchFamily="17" charset="-128"/>
              </a:rPr>
              <a:t>　市民サービスの向上や経済の活性化などにつながるデータを</a:t>
            </a:r>
            <a:r>
              <a:rPr lang="ja-JP" altLang="en-US" dirty="0" smtClean="0">
                <a:latin typeface="ＭＳ ゴシック" panose="020B0609070205080204" pitchFamily="49" charset="-128"/>
                <a:ea typeface="ＭＳ ゴシック" panose="020B0609070205080204" pitchFamily="49" charset="-128"/>
              </a:rPr>
              <a:t>自由に二次利用が</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可能な形式</a:t>
            </a:r>
            <a:r>
              <a:rPr lang="ja-JP" altLang="en-US" dirty="0" smtClean="0">
                <a:latin typeface="ＭＳ 明朝" panose="02020609040205080304" pitchFamily="17" charset="-128"/>
                <a:ea typeface="ＭＳ 明朝" panose="02020609040205080304" pitchFamily="17" charset="-128"/>
              </a:rPr>
              <a:t>で公開を進めた結果、新たなサービスが提供されるようになりました。</a:t>
            </a:r>
            <a:endParaRPr lang="en-US" altLang="ja-JP" dirty="0" smtClean="0">
              <a:latin typeface="ＭＳ 明朝" panose="02020609040205080304" pitchFamily="17" charset="-128"/>
              <a:ea typeface="ＭＳ 明朝" panose="02020609040205080304" pitchFamily="17" charset="-128"/>
            </a:endParaRPr>
          </a:p>
          <a:p>
            <a:r>
              <a:rPr kumimoji="1" lang="ja-JP" altLang="en-US" dirty="0" smtClean="0">
                <a:latin typeface="ＭＳ 明朝" panose="02020609040205080304" pitchFamily="17" charset="-128"/>
                <a:ea typeface="ＭＳ 明朝" panose="02020609040205080304" pitchFamily="17" charset="-128"/>
              </a:rPr>
              <a:t>（平成２６年度～）</a:t>
            </a:r>
            <a:endParaRPr kumimoji="1" lang="ja-JP" altLang="en-US" dirty="0">
              <a:latin typeface="ＭＳ 明朝" panose="02020609040205080304" pitchFamily="17" charset="-128"/>
              <a:ea typeface="ＭＳ 明朝" panose="02020609040205080304" pitchFamily="17" charset="-128"/>
            </a:endParaRPr>
          </a:p>
        </p:txBody>
      </p:sp>
      <p:sp>
        <p:nvSpPr>
          <p:cNvPr id="19" name="正方形/長方形 18"/>
          <p:cNvSpPr/>
          <p:nvPr/>
        </p:nvSpPr>
        <p:spPr>
          <a:xfrm>
            <a:off x="1619672" y="3414976"/>
            <a:ext cx="2713294" cy="4460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t>千葉市</a:t>
            </a:r>
            <a:endParaRPr kumimoji="1" lang="ja-JP" altLang="en-US" b="1" dirty="0"/>
          </a:p>
        </p:txBody>
      </p:sp>
      <p:cxnSp>
        <p:nvCxnSpPr>
          <p:cNvPr id="20" name="直線矢印コネクタ 19"/>
          <p:cNvCxnSpPr/>
          <p:nvPr/>
        </p:nvCxnSpPr>
        <p:spPr>
          <a:xfrm>
            <a:off x="2051720" y="3861048"/>
            <a:ext cx="0" cy="13681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2231740" y="3840388"/>
            <a:ext cx="0" cy="14471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1619672" y="5229200"/>
            <a:ext cx="1224136" cy="5760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市民</a:t>
            </a:r>
            <a:endParaRPr kumimoji="1" lang="ja-JP" altLang="en-US" b="1" dirty="0"/>
          </a:p>
        </p:txBody>
      </p:sp>
      <p:sp>
        <p:nvSpPr>
          <p:cNvPr id="23" name="正方形/長方形 22"/>
          <p:cNvSpPr/>
          <p:nvPr/>
        </p:nvSpPr>
        <p:spPr>
          <a:xfrm>
            <a:off x="3203848" y="5246616"/>
            <a:ext cx="1224136" cy="5760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企業等</a:t>
            </a:r>
            <a:endParaRPr kumimoji="1" lang="ja-JP" altLang="en-US" b="1" dirty="0"/>
          </a:p>
        </p:txBody>
      </p:sp>
      <p:cxnSp>
        <p:nvCxnSpPr>
          <p:cNvPr id="25" name="直線矢印コネクタ 24"/>
          <p:cNvCxnSpPr/>
          <p:nvPr/>
        </p:nvCxnSpPr>
        <p:spPr>
          <a:xfrm>
            <a:off x="3707904" y="3861048"/>
            <a:ext cx="0" cy="13751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flipV="1">
            <a:off x="3851920" y="3847400"/>
            <a:ext cx="0" cy="1440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1331640" y="4099719"/>
            <a:ext cx="769078" cy="769441"/>
          </a:xfrm>
          <a:prstGeom prst="rect">
            <a:avLst/>
          </a:prstGeom>
          <a:noFill/>
        </p:spPr>
        <p:txBody>
          <a:bodyPr wrap="square" rtlCol="0">
            <a:spAutoFit/>
          </a:bodyPr>
          <a:lstStyle/>
          <a:p>
            <a:r>
              <a:rPr kumimoji="1" lang="ja-JP" altLang="en-US" sz="1100" dirty="0" smtClean="0"/>
              <a:t>①ホームページによるデータの提供</a:t>
            </a:r>
            <a:endParaRPr kumimoji="1" lang="en-US" altLang="ja-JP" sz="1100" dirty="0" smtClean="0"/>
          </a:p>
        </p:txBody>
      </p:sp>
      <p:sp>
        <p:nvSpPr>
          <p:cNvPr id="29" name="テキスト ボックス 28"/>
          <p:cNvSpPr txBox="1"/>
          <p:nvPr/>
        </p:nvSpPr>
        <p:spPr>
          <a:xfrm>
            <a:off x="3024482" y="4113367"/>
            <a:ext cx="769078" cy="769441"/>
          </a:xfrm>
          <a:prstGeom prst="rect">
            <a:avLst/>
          </a:prstGeom>
          <a:noFill/>
        </p:spPr>
        <p:txBody>
          <a:bodyPr wrap="square" rtlCol="0">
            <a:spAutoFit/>
          </a:bodyPr>
          <a:lstStyle/>
          <a:p>
            <a:r>
              <a:rPr kumimoji="1" lang="ja-JP" altLang="en-US" sz="1100" dirty="0" smtClean="0"/>
              <a:t>①ホームページによるデータの提供</a:t>
            </a:r>
            <a:endParaRPr kumimoji="1" lang="en-US" altLang="ja-JP" sz="1100" dirty="0" smtClean="0"/>
          </a:p>
        </p:txBody>
      </p:sp>
      <p:sp>
        <p:nvSpPr>
          <p:cNvPr id="31" name="テキスト ボックス 30"/>
          <p:cNvSpPr txBox="1"/>
          <p:nvPr/>
        </p:nvSpPr>
        <p:spPr>
          <a:xfrm>
            <a:off x="2218746" y="4319518"/>
            <a:ext cx="769078" cy="261610"/>
          </a:xfrm>
          <a:prstGeom prst="rect">
            <a:avLst/>
          </a:prstGeom>
          <a:noFill/>
        </p:spPr>
        <p:txBody>
          <a:bodyPr wrap="square" rtlCol="0">
            <a:spAutoFit/>
          </a:bodyPr>
          <a:lstStyle/>
          <a:p>
            <a:r>
              <a:rPr lang="ja-JP" altLang="en-US" sz="1100" dirty="0" smtClean="0"/>
              <a:t>②閲覧</a:t>
            </a:r>
            <a:endParaRPr kumimoji="1" lang="en-US" altLang="ja-JP" sz="1100" dirty="0" smtClean="0"/>
          </a:p>
        </p:txBody>
      </p:sp>
      <p:sp>
        <p:nvSpPr>
          <p:cNvPr id="34" name="テキスト ボックス 33"/>
          <p:cNvSpPr txBox="1"/>
          <p:nvPr/>
        </p:nvSpPr>
        <p:spPr>
          <a:xfrm>
            <a:off x="3793560" y="4305870"/>
            <a:ext cx="769078" cy="261610"/>
          </a:xfrm>
          <a:prstGeom prst="rect">
            <a:avLst/>
          </a:prstGeom>
          <a:noFill/>
        </p:spPr>
        <p:txBody>
          <a:bodyPr wrap="square" rtlCol="0">
            <a:spAutoFit/>
          </a:bodyPr>
          <a:lstStyle/>
          <a:p>
            <a:r>
              <a:rPr lang="ja-JP" altLang="en-US" sz="1100" dirty="0" smtClean="0"/>
              <a:t>②閲覧</a:t>
            </a:r>
            <a:endParaRPr kumimoji="1" lang="en-US" altLang="ja-JP" sz="1100" dirty="0" smtClean="0"/>
          </a:p>
        </p:txBody>
      </p:sp>
      <p:cxnSp>
        <p:nvCxnSpPr>
          <p:cNvPr id="55" name="直線矢印コネクタ 54"/>
          <p:cNvCxnSpPr/>
          <p:nvPr/>
        </p:nvCxnSpPr>
        <p:spPr>
          <a:xfrm flipH="1">
            <a:off x="6516217" y="5560722"/>
            <a:ext cx="93610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4932040" y="3933056"/>
            <a:ext cx="769078" cy="1277273"/>
          </a:xfrm>
          <a:prstGeom prst="rect">
            <a:avLst/>
          </a:prstGeom>
          <a:noFill/>
        </p:spPr>
        <p:txBody>
          <a:bodyPr wrap="square" rtlCol="0">
            <a:spAutoFit/>
          </a:bodyPr>
          <a:lstStyle/>
          <a:p>
            <a:r>
              <a:rPr kumimoji="1" lang="ja-JP" altLang="en-US" sz="1100" dirty="0" smtClean="0"/>
              <a:t>①ホームページによるデータの提供</a:t>
            </a:r>
            <a:endParaRPr kumimoji="1" lang="en-US" altLang="ja-JP" sz="1100" dirty="0" smtClean="0"/>
          </a:p>
          <a:p>
            <a:r>
              <a:rPr lang="ja-JP" altLang="en-US" sz="1100" dirty="0" smtClean="0"/>
              <a:t>（二次利用可能な形式）</a:t>
            </a:r>
            <a:endParaRPr kumimoji="1" lang="en-US" altLang="ja-JP" sz="1100" dirty="0" smtClean="0"/>
          </a:p>
        </p:txBody>
      </p:sp>
      <p:sp>
        <p:nvSpPr>
          <p:cNvPr id="60" name="テキスト ボックス 59"/>
          <p:cNvSpPr txBox="1"/>
          <p:nvPr/>
        </p:nvSpPr>
        <p:spPr>
          <a:xfrm>
            <a:off x="8104008" y="4074457"/>
            <a:ext cx="788471" cy="938719"/>
          </a:xfrm>
          <a:prstGeom prst="rect">
            <a:avLst/>
          </a:prstGeom>
          <a:noFill/>
        </p:spPr>
        <p:txBody>
          <a:bodyPr wrap="square" rtlCol="0">
            <a:spAutoFit/>
          </a:bodyPr>
          <a:lstStyle/>
          <a:p>
            <a:r>
              <a:rPr lang="ja-JP" altLang="en-US" sz="1100" dirty="0" smtClean="0"/>
              <a:t>②閲覧・</a:t>
            </a:r>
            <a:endParaRPr lang="en-US" altLang="ja-JP" sz="1100" dirty="0" smtClean="0"/>
          </a:p>
          <a:p>
            <a:r>
              <a:rPr lang="ja-JP" altLang="en-US" sz="1100" dirty="0" smtClean="0"/>
              <a:t>二次利用・</a:t>
            </a:r>
            <a:endParaRPr lang="en-US" altLang="ja-JP" sz="1100" dirty="0" smtClean="0"/>
          </a:p>
          <a:p>
            <a:r>
              <a:rPr kumimoji="1" lang="ja-JP" altLang="en-US" sz="1100" dirty="0" smtClean="0"/>
              <a:t>アプリ開発</a:t>
            </a:r>
            <a:endParaRPr kumimoji="1" lang="en-US" altLang="ja-JP" sz="1100" dirty="0" smtClean="0"/>
          </a:p>
        </p:txBody>
      </p:sp>
      <p:sp>
        <p:nvSpPr>
          <p:cNvPr id="61" name="テキスト ボックス 60"/>
          <p:cNvSpPr txBox="1"/>
          <p:nvPr/>
        </p:nvSpPr>
        <p:spPr>
          <a:xfrm>
            <a:off x="6482211" y="5129835"/>
            <a:ext cx="1042117" cy="430887"/>
          </a:xfrm>
          <a:prstGeom prst="rect">
            <a:avLst/>
          </a:prstGeom>
          <a:noFill/>
        </p:spPr>
        <p:txBody>
          <a:bodyPr wrap="square" rtlCol="0">
            <a:spAutoFit/>
          </a:bodyPr>
          <a:lstStyle/>
          <a:p>
            <a:r>
              <a:rPr lang="ja-JP" altLang="en-US" sz="1100" dirty="0" smtClean="0"/>
              <a:t>③新サービス</a:t>
            </a:r>
            <a:endParaRPr lang="en-US" altLang="ja-JP" sz="1100" dirty="0" smtClean="0"/>
          </a:p>
          <a:p>
            <a:r>
              <a:rPr lang="ja-JP" altLang="en-US" sz="1100" dirty="0" smtClean="0"/>
              <a:t>提供</a:t>
            </a:r>
            <a:endParaRPr kumimoji="1" lang="en-US" altLang="ja-JP" sz="1100" dirty="0" smtClean="0"/>
          </a:p>
        </p:txBody>
      </p:sp>
      <p:sp>
        <p:nvSpPr>
          <p:cNvPr id="33" name="ホームベース 32"/>
          <p:cNvSpPr/>
          <p:nvPr/>
        </p:nvSpPr>
        <p:spPr>
          <a:xfrm>
            <a:off x="8291702" y="91918"/>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solidFill>
                  <a:schemeClr val="tx1"/>
                </a:solidFill>
              </a:rPr>
              <a:t>達成</a:t>
            </a:r>
            <a:endParaRPr lang="en-US" altLang="ja-JP" sz="1100" dirty="0">
              <a:solidFill>
                <a:schemeClr val="tx1"/>
              </a:solidFill>
            </a:endParaRPr>
          </a:p>
          <a:p>
            <a:pPr algn="ctr"/>
            <a:r>
              <a:rPr lang="ja-JP" altLang="en-US" sz="1100" dirty="0">
                <a:solidFill>
                  <a:schemeClr val="tx1"/>
                </a:solidFill>
              </a:rPr>
              <a:t>状況</a:t>
            </a:r>
          </a:p>
        </p:txBody>
      </p:sp>
      <p:sp>
        <p:nvSpPr>
          <p:cNvPr id="36" name="ホームベース 35"/>
          <p:cNvSpPr/>
          <p:nvPr/>
        </p:nvSpPr>
        <p:spPr>
          <a:xfrm>
            <a:off x="7647603" y="91220"/>
            <a:ext cx="783704" cy="456762"/>
          </a:xfrm>
          <a:prstGeom prst="homePlate">
            <a:avLst>
              <a:gd name="adj" fmla="val 25652"/>
            </a:avLst>
          </a:prstGeom>
          <a:solidFill>
            <a:schemeClr val="accent6">
              <a:lumMod val="40000"/>
              <a:lumOff val="60000"/>
            </a:schemeClr>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smtClean="0">
                <a:solidFill>
                  <a:schemeClr val="tx1"/>
                </a:solidFill>
              </a:rPr>
              <a:t>改善</a:t>
            </a:r>
            <a:endParaRPr lang="en-US" altLang="ja-JP" sz="1400" b="1" dirty="0" smtClean="0">
              <a:solidFill>
                <a:schemeClr val="tx1"/>
              </a:solidFill>
            </a:endParaRPr>
          </a:p>
          <a:p>
            <a:pPr algn="ctr"/>
            <a:r>
              <a:rPr lang="ja-JP" altLang="en-US" sz="1400" b="1" dirty="0" smtClean="0">
                <a:solidFill>
                  <a:schemeClr val="tx1"/>
                </a:solidFill>
              </a:rPr>
              <a:t>事例</a:t>
            </a:r>
            <a:endParaRPr lang="ja-JP" altLang="en-US" sz="1400" b="1" dirty="0">
              <a:solidFill>
                <a:schemeClr val="tx1"/>
              </a:solidFill>
            </a:endParaRPr>
          </a:p>
        </p:txBody>
      </p:sp>
      <p:sp>
        <p:nvSpPr>
          <p:cNvPr id="37" name="ホームベース 36"/>
          <p:cNvSpPr/>
          <p:nvPr/>
        </p:nvSpPr>
        <p:spPr>
          <a:xfrm>
            <a:off x="7020272" y="91918"/>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solidFill>
                  <a:schemeClr val="tx1"/>
                </a:solidFill>
              </a:rPr>
              <a:t>取組後の変化</a:t>
            </a:r>
          </a:p>
        </p:txBody>
      </p:sp>
      <p:sp>
        <p:nvSpPr>
          <p:cNvPr id="39" name="ホームベース 38"/>
          <p:cNvSpPr/>
          <p:nvPr/>
        </p:nvSpPr>
        <p:spPr>
          <a:xfrm>
            <a:off x="6372200" y="91220"/>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schemeClr val="tx1"/>
                </a:solidFill>
              </a:rPr>
              <a:t>取組</a:t>
            </a:r>
            <a:endParaRPr lang="en-US" altLang="ja-JP" sz="1100" dirty="0" smtClean="0">
              <a:solidFill>
                <a:schemeClr val="tx1"/>
              </a:solidFill>
            </a:endParaRPr>
          </a:p>
          <a:p>
            <a:pPr algn="ctr"/>
            <a:r>
              <a:rPr lang="ja-JP" altLang="en-US" sz="1100" dirty="0">
                <a:solidFill>
                  <a:schemeClr val="tx1"/>
                </a:solidFill>
              </a:rPr>
              <a:t>結果</a:t>
            </a:r>
          </a:p>
        </p:txBody>
      </p:sp>
      <p:sp>
        <p:nvSpPr>
          <p:cNvPr id="48" name="テキスト ボックス 47"/>
          <p:cNvSpPr txBox="1"/>
          <p:nvPr/>
        </p:nvSpPr>
        <p:spPr>
          <a:xfrm>
            <a:off x="7187298" y="3847400"/>
            <a:ext cx="769078" cy="1277273"/>
          </a:xfrm>
          <a:prstGeom prst="rect">
            <a:avLst/>
          </a:prstGeom>
          <a:noFill/>
        </p:spPr>
        <p:txBody>
          <a:bodyPr wrap="square" rtlCol="0">
            <a:spAutoFit/>
          </a:bodyPr>
          <a:lstStyle/>
          <a:p>
            <a:r>
              <a:rPr kumimoji="1" lang="ja-JP" altLang="en-US" sz="1100" dirty="0" smtClean="0"/>
              <a:t>①ホームページによるデータの提供</a:t>
            </a:r>
            <a:endParaRPr kumimoji="1" lang="en-US" altLang="ja-JP" sz="1100" dirty="0" smtClean="0"/>
          </a:p>
          <a:p>
            <a:r>
              <a:rPr lang="ja-JP" altLang="en-US" sz="1100" dirty="0" smtClean="0"/>
              <a:t>（二次利用可能な形式）</a:t>
            </a:r>
            <a:endParaRPr kumimoji="1" lang="en-US" altLang="ja-JP" sz="1100" dirty="0" smtClean="0"/>
          </a:p>
        </p:txBody>
      </p:sp>
      <p:sp>
        <p:nvSpPr>
          <p:cNvPr id="56" name="正方形/長方形 55"/>
          <p:cNvSpPr/>
          <p:nvPr/>
        </p:nvSpPr>
        <p:spPr>
          <a:xfrm>
            <a:off x="5580112" y="3429000"/>
            <a:ext cx="2713294" cy="4460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t>千葉市</a:t>
            </a:r>
            <a:endParaRPr kumimoji="1" lang="ja-JP" altLang="en-US" b="1" dirty="0"/>
          </a:p>
        </p:txBody>
      </p:sp>
      <p:cxnSp>
        <p:nvCxnSpPr>
          <p:cNvPr id="62" name="直線矢印コネクタ 61"/>
          <p:cNvCxnSpPr/>
          <p:nvPr/>
        </p:nvCxnSpPr>
        <p:spPr>
          <a:xfrm>
            <a:off x="5724128" y="3875072"/>
            <a:ext cx="0" cy="13681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flipV="1">
            <a:off x="5904148" y="3854412"/>
            <a:ext cx="0" cy="14471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4" name="正方形/長方形 63"/>
          <p:cNvSpPr/>
          <p:nvPr/>
        </p:nvSpPr>
        <p:spPr>
          <a:xfrm>
            <a:off x="5292080" y="5243224"/>
            <a:ext cx="1224136" cy="5760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市民</a:t>
            </a:r>
            <a:endParaRPr kumimoji="1" lang="ja-JP" altLang="en-US" b="1" dirty="0"/>
          </a:p>
        </p:txBody>
      </p:sp>
      <p:sp>
        <p:nvSpPr>
          <p:cNvPr id="65" name="正方形/長方形 64"/>
          <p:cNvSpPr/>
          <p:nvPr/>
        </p:nvSpPr>
        <p:spPr>
          <a:xfrm>
            <a:off x="7452320" y="5260640"/>
            <a:ext cx="1224136" cy="5760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企業等</a:t>
            </a:r>
            <a:endParaRPr kumimoji="1" lang="ja-JP" altLang="en-US" b="1" dirty="0"/>
          </a:p>
        </p:txBody>
      </p:sp>
      <p:cxnSp>
        <p:nvCxnSpPr>
          <p:cNvPr id="66" name="直線矢印コネクタ 65"/>
          <p:cNvCxnSpPr/>
          <p:nvPr/>
        </p:nvCxnSpPr>
        <p:spPr>
          <a:xfrm>
            <a:off x="7956376" y="3875072"/>
            <a:ext cx="0" cy="13751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flipV="1">
            <a:off x="8100392" y="3861424"/>
            <a:ext cx="0" cy="1440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0" name="テキスト ボックス 69"/>
          <p:cNvSpPr txBox="1"/>
          <p:nvPr/>
        </p:nvSpPr>
        <p:spPr>
          <a:xfrm>
            <a:off x="5940152" y="4333542"/>
            <a:ext cx="769078" cy="261610"/>
          </a:xfrm>
          <a:prstGeom prst="rect">
            <a:avLst/>
          </a:prstGeom>
          <a:noFill/>
        </p:spPr>
        <p:txBody>
          <a:bodyPr wrap="square" rtlCol="0">
            <a:spAutoFit/>
          </a:bodyPr>
          <a:lstStyle/>
          <a:p>
            <a:r>
              <a:rPr lang="ja-JP" altLang="en-US" sz="1100" dirty="0" smtClean="0"/>
              <a:t>②閲覧</a:t>
            </a:r>
            <a:endParaRPr kumimoji="1" lang="en-US" altLang="ja-JP" sz="1100" dirty="0" smtClean="0"/>
          </a:p>
        </p:txBody>
      </p:sp>
    </p:spTree>
    <p:extLst>
      <p:ext uri="{BB962C8B-B14F-4D97-AF65-F5344CB8AC3E}">
        <p14:creationId xmlns:p14="http://schemas.microsoft.com/office/powerpoint/2010/main" val="39035687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0" y="620688"/>
            <a:ext cx="9144000"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テキスト ボックス 2"/>
          <p:cNvSpPr txBox="1"/>
          <p:nvPr/>
        </p:nvSpPr>
        <p:spPr>
          <a:xfrm>
            <a:off x="3557" y="0"/>
            <a:ext cx="2105063" cy="523220"/>
          </a:xfrm>
          <a:prstGeom prst="rect">
            <a:avLst/>
          </a:prstGeom>
          <a:noFill/>
        </p:spPr>
        <p:txBody>
          <a:bodyPr wrap="none" rtlCol="0">
            <a:spAutoFit/>
          </a:bodyPr>
          <a:lstStyle/>
          <a:p>
            <a:r>
              <a:rPr lang="ja-JP" altLang="en-US" sz="2800" dirty="0"/>
              <a:t>５</a:t>
            </a:r>
            <a:r>
              <a:rPr kumimoji="1" lang="ja-JP" altLang="en-US" sz="2800" dirty="0" smtClean="0"/>
              <a:t>　</a:t>
            </a:r>
            <a:r>
              <a:rPr lang="ja-JP" altLang="en-US" sz="2800" dirty="0" smtClean="0"/>
              <a:t>達成</a:t>
            </a:r>
            <a:r>
              <a:rPr lang="ja-JP" altLang="en-US" sz="2800" dirty="0"/>
              <a:t>状況</a:t>
            </a:r>
            <a:endParaRPr lang="en-US" altLang="ja-JP" sz="2800" dirty="0"/>
          </a:p>
        </p:txBody>
      </p:sp>
      <p:sp>
        <p:nvSpPr>
          <p:cNvPr id="5" name="スライド番号プレースホルダー 4"/>
          <p:cNvSpPr>
            <a:spLocks noGrp="1"/>
          </p:cNvSpPr>
          <p:nvPr>
            <p:ph type="sldNum" sz="quarter" idx="12"/>
          </p:nvPr>
        </p:nvSpPr>
        <p:spPr>
          <a:xfrm>
            <a:off x="7020272" y="6482962"/>
            <a:ext cx="2133600" cy="365125"/>
          </a:xfrm>
        </p:spPr>
        <p:txBody>
          <a:bodyPr/>
          <a:lstStyle/>
          <a:p>
            <a:fld id="{D2D8002D-B5B0-4BAC-B1F6-782DDCCE6D9C}" type="slidenum">
              <a:rPr kumimoji="1" lang="ja-JP" altLang="en-US" smtClean="0"/>
              <a:t>11</a:t>
            </a:fld>
            <a:endParaRPr kumimoji="1" lang="ja-JP" altLang="en-US" dirty="0"/>
          </a:p>
        </p:txBody>
      </p:sp>
      <p:sp>
        <p:nvSpPr>
          <p:cNvPr id="6" name="ホームベース 5"/>
          <p:cNvSpPr/>
          <p:nvPr/>
        </p:nvSpPr>
        <p:spPr>
          <a:xfrm>
            <a:off x="8291702" y="58970"/>
            <a:ext cx="783704" cy="456762"/>
          </a:xfrm>
          <a:prstGeom prst="homePlate">
            <a:avLst>
              <a:gd name="adj" fmla="val 25652"/>
            </a:avLst>
          </a:prstGeom>
          <a:solidFill>
            <a:schemeClr val="accent6">
              <a:lumMod val="40000"/>
              <a:lumOff val="60000"/>
            </a:schemeClr>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smtClean="0">
                <a:solidFill>
                  <a:schemeClr val="tx1"/>
                </a:solidFill>
              </a:rPr>
              <a:t>達成</a:t>
            </a:r>
            <a:endParaRPr lang="en-US" altLang="ja-JP" sz="1400" b="1" dirty="0" smtClean="0">
              <a:solidFill>
                <a:schemeClr val="tx1"/>
              </a:solidFill>
            </a:endParaRPr>
          </a:p>
          <a:p>
            <a:pPr algn="ctr"/>
            <a:r>
              <a:rPr lang="ja-JP" altLang="en-US" sz="1400" b="1" dirty="0">
                <a:solidFill>
                  <a:schemeClr val="tx1"/>
                </a:solidFill>
              </a:rPr>
              <a:t>状況</a:t>
            </a:r>
          </a:p>
        </p:txBody>
      </p:sp>
      <p:sp>
        <p:nvSpPr>
          <p:cNvPr id="7" name="ホームベース 6"/>
          <p:cNvSpPr/>
          <p:nvPr/>
        </p:nvSpPr>
        <p:spPr>
          <a:xfrm>
            <a:off x="7647603" y="58272"/>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schemeClr val="tx1"/>
                </a:solidFill>
              </a:rPr>
              <a:t>改善</a:t>
            </a:r>
            <a:endParaRPr lang="en-US" altLang="ja-JP" sz="1100" dirty="0" smtClean="0">
              <a:solidFill>
                <a:schemeClr val="tx1"/>
              </a:solidFill>
            </a:endParaRPr>
          </a:p>
          <a:p>
            <a:pPr algn="ctr"/>
            <a:r>
              <a:rPr lang="ja-JP" altLang="en-US" sz="1100" dirty="0" smtClean="0">
                <a:solidFill>
                  <a:schemeClr val="tx1"/>
                </a:solidFill>
              </a:rPr>
              <a:t>事例</a:t>
            </a:r>
            <a:endParaRPr lang="ja-JP" altLang="en-US" sz="1100" dirty="0">
              <a:solidFill>
                <a:schemeClr val="tx1"/>
              </a:solidFill>
            </a:endParaRPr>
          </a:p>
        </p:txBody>
      </p:sp>
      <p:sp>
        <p:nvSpPr>
          <p:cNvPr id="8" name="ホームベース 7"/>
          <p:cNvSpPr/>
          <p:nvPr/>
        </p:nvSpPr>
        <p:spPr>
          <a:xfrm>
            <a:off x="7020272" y="58970"/>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solidFill>
                  <a:schemeClr val="tx1"/>
                </a:solidFill>
              </a:rPr>
              <a:t>取組前後比較</a:t>
            </a:r>
          </a:p>
        </p:txBody>
      </p:sp>
      <p:sp>
        <p:nvSpPr>
          <p:cNvPr id="9" name="ホームベース 8"/>
          <p:cNvSpPr/>
          <p:nvPr/>
        </p:nvSpPr>
        <p:spPr>
          <a:xfrm>
            <a:off x="6372200" y="58272"/>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schemeClr val="tx1"/>
                </a:solidFill>
              </a:rPr>
              <a:t>取組</a:t>
            </a:r>
            <a:endParaRPr lang="en-US" altLang="ja-JP" sz="1100" dirty="0" smtClean="0">
              <a:solidFill>
                <a:schemeClr val="tx1"/>
              </a:solidFill>
            </a:endParaRPr>
          </a:p>
          <a:p>
            <a:pPr algn="ctr"/>
            <a:r>
              <a:rPr lang="ja-JP" altLang="en-US" sz="1100" dirty="0">
                <a:solidFill>
                  <a:schemeClr val="tx1"/>
                </a:solidFill>
              </a:rPr>
              <a:t>結果</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163" y="654893"/>
            <a:ext cx="8067675" cy="608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06164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0" y="620688"/>
            <a:ext cx="9144000"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テキスト ボックス 2"/>
          <p:cNvSpPr txBox="1"/>
          <p:nvPr/>
        </p:nvSpPr>
        <p:spPr>
          <a:xfrm>
            <a:off x="3557" y="0"/>
            <a:ext cx="5182829" cy="523220"/>
          </a:xfrm>
          <a:prstGeom prst="rect">
            <a:avLst/>
          </a:prstGeom>
          <a:noFill/>
        </p:spPr>
        <p:txBody>
          <a:bodyPr wrap="none" rtlCol="0">
            <a:spAutoFit/>
          </a:bodyPr>
          <a:lstStyle/>
          <a:p>
            <a:r>
              <a:rPr lang="ja-JP" altLang="en-US" sz="2800" dirty="0"/>
              <a:t>６</a:t>
            </a:r>
            <a:r>
              <a:rPr kumimoji="1" lang="ja-JP" altLang="en-US" sz="2800" dirty="0" smtClean="0"/>
              <a:t>　未達成に終わった主な取組み</a:t>
            </a:r>
            <a:endParaRPr kumimoji="1" lang="en-US" altLang="ja-JP" sz="2800" dirty="0" smtClean="0"/>
          </a:p>
        </p:txBody>
      </p:sp>
      <p:graphicFrame>
        <p:nvGraphicFramePr>
          <p:cNvPr id="4" name="表 3"/>
          <p:cNvGraphicFramePr>
            <a:graphicFrameLocks noGrp="1"/>
          </p:cNvGraphicFramePr>
          <p:nvPr>
            <p:extLst>
              <p:ext uri="{D42A27DB-BD31-4B8C-83A1-F6EECF244321}">
                <p14:modId xmlns:p14="http://schemas.microsoft.com/office/powerpoint/2010/main" val="192860328"/>
              </p:ext>
            </p:extLst>
          </p:nvPr>
        </p:nvGraphicFramePr>
        <p:xfrm>
          <a:off x="251520" y="764706"/>
          <a:ext cx="8640960" cy="5832646"/>
        </p:xfrm>
        <a:graphic>
          <a:graphicData uri="http://schemas.openxmlformats.org/drawingml/2006/table">
            <a:tbl>
              <a:tblPr firstRow="1" bandRow="1">
                <a:tableStyleId>{5940675A-B579-460E-94D1-54222C63F5DA}</a:tableStyleId>
              </a:tblPr>
              <a:tblGrid>
                <a:gridCol w="1944216"/>
                <a:gridCol w="3672408"/>
                <a:gridCol w="3024336"/>
              </a:tblGrid>
              <a:tr h="50275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取組項目</a:t>
                      </a:r>
                      <a:endParaRPr kumimoji="1" lang="ja-JP" altLang="en-US" dirty="0"/>
                    </a:p>
                  </a:txBody>
                  <a:tcPr anchor="ctr">
                    <a:solidFill>
                      <a:schemeClr val="accent1">
                        <a:lumMod val="20000"/>
                        <a:lumOff val="80000"/>
                      </a:schemeClr>
                    </a:solidFill>
                  </a:tcPr>
                </a:tc>
                <a:tc>
                  <a:txBody>
                    <a:bodyPr/>
                    <a:lstStyle/>
                    <a:p>
                      <a:pPr algn="ctr"/>
                      <a:r>
                        <a:rPr kumimoji="1" lang="ja-JP" altLang="en-US" dirty="0" smtClean="0"/>
                        <a:t>取組内容</a:t>
                      </a:r>
                      <a:endParaRPr kumimoji="1" lang="ja-JP" altLang="en-US" dirty="0"/>
                    </a:p>
                  </a:txBody>
                  <a:tcPr anchor="ctr">
                    <a:solidFill>
                      <a:schemeClr val="accent1">
                        <a:lumMod val="20000"/>
                        <a:lumOff val="80000"/>
                      </a:schemeClr>
                    </a:solidFill>
                  </a:tcPr>
                </a:tc>
                <a:tc>
                  <a:txBody>
                    <a:bodyPr/>
                    <a:lstStyle/>
                    <a:p>
                      <a:pPr algn="ctr"/>
                      <a:r>
                        <a:rPr kumimoji="1" lang="ja-JP" altLang="en-US" dirty="0" smtClean="0"/>
                        <a:t>今後の対応</a:t>
                      </a:r>
                      <a:endParaRPr kumimoji="1" lang="ja-JP" altLang="en-US" dirty="0"/>
                    </a:p>
                  </a:txBody>
                  <a:tcPr anchor="ctr">
                    <a:solidFill>
                      <a:schemeClr val="accent1">
                        <a:lumMod val="20000"/>
                        <a:lumOff val="80000"/>
                      </a:schemeClr>
                    </a:solidFill>
                  </a:tcPr>
                </a:tc>
              </a:tr>
              <a:tr h="1266987">
                <a:tc>
                  <a:txBody>
                    <a:bodyPr/>
                    <a:lstStyle/>
                    <a:p>
                      <a:r>
                        <a:rPr kumimoji="1" lang="ja-JP" altLang="en-US" sz="1400" u="none" dirty="0" smtClean="0">
                          <a:solidFill>
                            <a:schemeClr val="tx1"/>
                          </a:solidFill>
                          <a:latin typeface="ＭＳ 明朝" panose="02020609040205080304" pitchFamily="17" charset="-128"/>
                          <a:ea typeface="ＭＳ 明朝" panose="02020609040205080304" pitchFamily="17" charset="-128"/>
                        </a:rPr>
                        <a:t>投票管理システムの導入</a:t>
                      </a:r>
                      <a:endParaRPr kumimoji="1" lang="ja-JP" altLang="en-US" sz="1400" u="none"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r>
                        <a:rPr kumimoji="1" lang="ja-JP" altLang="en-US" sz="1400" u="none" dirty="0" smtClean="0">
                          <a:solidFill>
                            <a:schemeClr val="tx1"/>
                          </a:solidFill>
                          <a:latin typeface="ＭＳ 明朝" panose="02020609040205080304" pitchFamily="17" charset="-128"/>
                          <a:ea typeface="ＭＳ 明朝" panose="02020609040205080304" pitchFamily="17" charset="-128"/>
                        </a:rPr>
                        <a:t>　投票日当日の投票所に選挙管理システムを導入し、待ち時間の短縮を図ります。</a:t>
                      </a:r>
                      <a:endParaRPr kumimoji="1" lang="ja-JP" altLang="en-US" sz="1400" u="none"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r>
                        <a:rPr kumimoji="1" lang="ja-JP" altLang="en-US" sz="1400" u="none" dirty="0" smtClean="0">
                          <a:solidFill>
                            <a:schemeClr val="tx1"/>
                          </a:solidFill>
                          <a:latin typeface="ＭＳ 明朝" panose="02020609040205080304" pitchFamily="17" charset="-128"/>
                          <a:ea typeface="ＭＳ 明朝" panose="02020609040205080304" pitchFamily="17" charset="-128"/>
                        </a:rPr>
                        <a:t>　多額の費用がかかるため、計画期間中の実施は見送り、費用対効果を踏まえた検討を継続します。</a:t>
                      </a:r>
                      <a:endParaRPr kumimoji="1" lang="ja-JP" altLang="en-US" sz="1400" u="none" dirty="0">
                        <a:solidFill>
                          <a:schemeClr val="tx1"/>
                        </a:solidFill>
                        <a:latin typeface="ＭＳ 明朝" panose="02020609040205080304" pitchFamily="17" charset="-128"/>
                        <a:ea typeface="ＭＳ 明朝" panose="02020609040205080304" pitchFamily="17" charset="-128"/>
                      </a:endParaRPr>
                    </a:p>
                  </a:txBody>
                  <a:tcPr anchor="ctr"/>
                </a:tc>
              </a:tr>
              <a:tr h="1769742">
                <a:tc>
                  <a:txBody>
                    <a:bodyPr/>
                    <a:lstStyle/>
                    <a:p>
                      <a:r>
                        <a:rPr kumimoji="1" lang="ja-JP" altLang="en-US" sz="1400" u="none" dirty="0" smtClean="0">
                          <a:solidFill>
                            <a:schemeClr val="tx1"/>
                          </a:solidFill>
                          <a:latin typeface="ＭＳ 明朝" panose="02020609040205080304" pitchFamily="17" charset="-128"/>
                          <a:ea typeface="ＭＳ 明朝" panose="02020609040205080304" pitchFamily="17" charset="-128"/>
                        </a:rPr>
                        <a:t>行政サービスの受益と税等の負担の関係を表示するサービスの導入</a:t>
                      </a:r>
                      <a:endParaRPr kumimoji="1" lang="ja-JP" altLang="en-US" sz="1400" u="none"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r>
                        <a:rPr kumimoji="1" lang="ja-JP" altLang="en-US" sz="1400" u="none" dirty="0" smtClean="0">
                          <a:solidFill>
                            <a:schemeClr val="tx1"/>
                          </a:solidFill>
                          <a:latin typeface="ＭＳ 明朝" panose="02020609040205080304" pitchFamily="17" charset="-128"/>
                          <a:ea typeface="ＭＳ 明朝" panose="02020609040205080304" pitchFamily="17" charset="-128"/>
                        </a:rPr>
                        <a:t>　市民が自分の受けている行政サービスについて、市税・保育料などの自己負担とともに、サービスに要している行政コストが示されるなど、サービスと負担の相関関係を把握できる仕組みを実施します。</a:t>
                      </a:r>
                      <a:endParaRPr kumimoji="1" lang="ja-JP" altLang="en-US" sz="1400" u="none"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r>
                        <a:rPr kumimoji="1" lang="ja-JP" altLang="en-US" sz="1400" u="none" dirty="0" smtClean="0">
                          <a:solidFill>
                            <a:schemeClr val="tx1"/>
                          </a:solidFill>
                          <a:latin typeface="ＭＳ 明朝" panose="02020609040205080304" pitchFamily="17" charset="-128"/>
                          <a:ea typeface="ＭＳ 明朝" panose="02020609040205080304" pitchFamily="17" charset="-128"/>
                        </a:rPr>
                        <a:t>　平成２６年度はサービス提供の元となるデータの選定、サービスの仕様等の検討を行い、平成２７年度にシステムの開発を行います。</a:t>
                      </a:r>
                      <a:endParaRPr kumimoji="1" lang="ja-JP" altLang="en-US" sz="1400" u="none" dirty="0">
                        <a:solidFill>
                          <a:schemeClr val="tx1"/>
                        </a:solidFill>
                        <a:latin typeface="ＭＳ 明朝" panose="02020609040205080304" pitchFamily="17" charset="-128"/>
                        <a:ea typeface="ＭＳ 明朝" panose="02020609040205080304" pitchFamily="17" charset="-128"/>
                      </a:endParaRPr>
                    </a:p>
                  </a:txBody>
                  <a:tcPr anchor="ctr"/>
                </a:tc>
              </a:tr>
              <a:tr h="2293164">
                <a:tc>
                  <a:txBody>
                    <a:bodyPr/>
                    <a:lstStyle/>
                    <a:p>
                      <a:r>
                        <a:rPr kumimoji="1" lang="ja-JP" altLang="en-US" sz="1400" u="none" dirty="0" smtClean="0">
                          <a:solidFill>
                            <a:schemeClr val="tx1"/>
                          </a:solidFill>
                          <a:latin typeface="ＭＳ 明朝" panose="02020609040205080304" pitchFamily="17" charset="-128"/>
                          <a:ea typeface="ＭＳ 明朝" panose="02020609040205080304" pitchFamily="17" charset="-128"/>
                        </a:rPr>
                        <a:t>外郭団体への財政的関与の見直し</a:t>
                      </a:r>
                      <a:endParaRPr kumimoji="1" lang="ja-JP" altLang="en-US" sz="1400" u="none"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r>
                        <a:rPr kumimoji="1" lang="ja-JP" altLang="en-US" sz="1400" u="none" dirty="0" smtClean="0">
                          <a:solidFill>
                            <a:schemeClr val="tx1"/>
                          </a:solidFill>
                          <a:latin typeface="ＭＳ 明朝" panose="02020609040205080304" pitchFamily="17" charset="-128"/>
                          <a:ea typeface="ＭＳ 明朝" panose="02020609040205080304" pitchFamily="17" charset="-128"/>
                        </a:rPr>
                        <a:t>　</a:t>
                      </a:r>
                      <a:r>
                        <a:rPr kumimoji="1" lang="ja-JP" altLang="en-US" sz="1400" u="none" dirty="0" smtClean="0">
                          <a:solidFill>
                            <a:schemeClr val="tx1"/>
                          </a:solidFill>
                          <a:latin typeface="ＭＳ 明朝" panose="02020609040205080304" pitchFamily="17" charset="-128"/>
                          <a:ea typeface="ＭＳ 明朝" panose="02020609040205080304" pitchFamily="17" charset="-128"/>
                        </a:rPr>
                        <a:t>外郭団体の経営努力を促進し、自主性・自立性を高めるため、競争性のない随意契約による事業や再委託率の高い事業については、委託のあり方を見直します。</a:t>
                      </a:r>
                    </a:p>
                    <a:p>
                      <a:r>
                        <a:rPr kumimoji="1" lang="ja-JP" altLang="en-US" sz="1400" u="none" dirty="0" smtClean="0">
                          <a:solidFill>
                            <a:schemeClr val="tx1"/>
                          </a:solidFill>
                          <a:latin typeface="ＭＳ 明朝" panose="02020609040205080304" pitchFamily="17" charset="-128"/>
                          <a:ea typeface="ＭＳ 明朝" panose="02020609040205080304" pitchFamily="17" charset="-128"/>
                        </a:rPr>
                        <a:t>　また外郭団体への補助金についても、公益性等から補助の必要性を精査するとともに、平成</a:t>
                      </a:r>
                      <a:r>
                        <a:rPr kumimoji="1" lang="en-US" altLang="ja-JP" sz="1400" u="none" dirty="0" smtClean="0">
                          <a:solidFill>
                            <a:schemeClr val="tx1"/>
                          </a:solidFill>
                          <a:latin typeface="ＭＳ 明朝" panose="02020609040205080304" pitchFamily="17" charset="-128"/>
                          <a:ea typeface="ＭＳ 明朝" panose="02020609040205080304" pitchFamily="17" charset="-128"/>
                        </a:rPr>
                        <a:t>26</a:t>
                      </a:r>
                      <a:r>
                        <a:rPr kumimoji="1" lang="ja-JP" altLang="en-US" sz="1400" u="none" dirty="0" smtClean="0">
                          <a:solidFill>
                            <a:schemeClr val="tx1"/>
                          </a:solidFill>
                          <a:latin typeface="ＭＳ 明朝" panose="02020609040205080304" pitchFamily="17" charset="-128"/>
                          <a:ea typeface="ＭＳ 明朝" panose="02020609040205080304" pitchFamily="17" charset="-128"/>
                        </a:rPr>
                        <a:t>年度までに、平成</a:t>
                      </a:r>
                      <a:r>
                        <a:rPr kumimoji="1" lang="en-US" altLang="ja-JP" sz="1400" u="none" dirty="0" smtClean="0">
                          <a:solidFill>
                            <a:schemeClr val="tx1"/>
                          </a:solidFill>
                          <a:latin typeface="ＭＳ 明朝" panose="02020609040205080304" pitchFamily="17" charset="-128"/>
                          <a:ea typeface="ＭＳ 明朝" panose="02020609040205080304" pitchFamily="17" charset="-128"/>
                        </a:rPr>
                        <a:t>21</a:t>
                      </a:r>
                      <a:r>
                        <a:rPr kumimoji="1" lang="ja-JP" altLang="en-US" sz="1400" u="none" dirty="0" smtClean="0">
                          <a:solidFill>
                            <a:schemeClr val="tx1"/>
                          </a:solidFill>
                          <a:latin typeface="ＭＳ 明朝" panose="02020609040205080304" pitchFamily="17" charset="-128"/>
                          <a:ea typeface="ＭＳ 明朝" panose="02020609040205080304" pitchFamily="17" charset="-128"/>
                        </a:rPr>
                        <a:t>年度補助金額から</a:t>
                      </a:r>
                      <a:r>
                        <a:rPr kumimoji="1" lang="en-US" altLang="ja-JP" sz="1400" u="none" dirty="0" smtClean="0">
                          <a:solidFill>
                            <a:schemeClr val="tx1"/>
                          </a:solidFill>
                          <a:latin typeface="ＭＳ 明朝" panose="02020609040205080304" pitchFamily="17" charset="-128"/>
                          <a:ea typeface="ＭＳ 明朝" panose="02020609040205080304" pitchFamily="17" charset="-128"/>
                        </a:rPr>
                        <a:t>4</a:t>
                      </a:r>
                      <a:r>
                        <a:rPr kumimoji="1" lang="ja-JP" altLang="en-US" sz="1400" u="none" dirty="0" smtClean="0">
                          <a:solidFill>
                            <a:schemeClr val="tx1"/>
                          </a:solidFill>
                          <a:latin typeface="ＭＳ 明朝" panose="02020609040205080304" pitchFamily="17" charset="-128"/>
                          <a:ea typeface="ＭＳ 明朝" panose="02020609040205080304" pitchFamily="17" charset="-128"/>
                        </a:rPr>
                        <a:t>億円以上削減します。</a:t>
                      </a:r>
                      <a:endParaRPr kumimoji="1" lang="ja-JP" altLang="en-US" sz="1400" u="none"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r>
                        <a:rPr kumimoji="1" lang="ja-JP" altLang="en-US" sz="1400" u="none" dirty="0" smtClean="0">
                          <a:solidFill>
                            <a:schemeClr val="tx1"/>
                          </a:solidFill>
                          <a:latin typeface="ＭＳ 明朝" panose="02020609040205080304" pitchFamily="17" charset="-128"/>
                          <a:ea typeface="ＭＳ 明朝" panose="02020609040205080304" pitchFamily="17" charset="-128"/>
                        </a:rPr>
                        <a:t>　</a:t>
                      </a:r>
                      <a:r>
                        <a:rPr kumimoji="1" lang="ja-JP" altLang="en-US" sz="1400" u="none" dirty="0" smtClean="0">
                          <a:solidFill>
                            <a:schemeClr val="tx1"/>
                          </a:solidFill>
                          <a:latin typeface="ＭＳ 明朝" panose="02020609040205080304" pitchFamily="17" charset="-128"/>
                          <a:ea typeface="ＭＳ 明朝" panose="02020609040205080304" pitchFamily="17" charset="-128"/>
                        </a:rPr>
                        <a:t>引き続き、経営改善等を通じて経費の縮減を促すとともに、外郭団体への事業委託の適否の検討、補助対象経費の精査等により、委託料の抑制及び補助金の削減に取り組んでいきます。</a:t>
                      </a:r>
                      <a:endParaRPr kumimoji="1" lang="ja-JP" altLang="en-US" sz="1400" u="none" dirty="0">
                        <a:solidFill>
                          <a:schemeClr val="tx1"/>
                        </a:solidFill>
                        <a:latin typeface="ＭＳ 明朝" panose="02020609040205080304" pitchFamily="17" charset="-128"/>
                        <a:ea typeface="ＭＳ 明朝" panose="02020609040205080304" pitchFamily="17" charset="-128"/>
                      </a:endParaRPr>
                    </a:p>
                  </a:txBody>
                  <a:tcPr anchor="ctr"/>
                </a:tc>
              </a:tr>
            </a:tbl>
          </a:graphicData>
        </a:graphic>
      </p:graphicFrame>
      <p:sp>
        <p:nvSpPr>
          <p:cNvPr id="6" name="スライド番号プレースホルダー 5"/>
          <p:cNvSpPr>
            <a:spLocks noGrp="1"/>
          </p:cNvSpPr>
          <p:nvPr>
            <p:ph type="sldNum" sz="quarter" idx="12"/>
          </p:nvPr>
        </p:nvSpPr>
        <p:spPr>
          <a:xfrm>
            <a:off x="7046912" y="6506191"/>
            <a:ext cx="2133600" cy="365125"/>
          </a:xfrm>
        </p:spPr>
        <p:txBody>
          <a:bodyPr/>
          <a:lstStyle/>
          <a:p>
            <a:fld id="{D2D8002D-B5B0-4BAC-B1F6-782DDCCE6D9C}" type="slidenum">
              <a:rPr kumimoji="1" lang="ja-JP" altLang="en-US" smtClean="0"/>
              <a:t>12</a:t>
            </a:fld>
            <a:endParaRPr kumimoji="1" lang="ja-JP" altLang="en-US"/>
          </a:p>
        </p:txBody>
      </p:sp>
      <p:sp>
        <p:nvSpPr>
          <p:cNvPr id="11" name="ホームベース 10"/>
          <p:cNvSpPr/>
          <p:nvPr/>
        </p:nvSpPr>
        <p:spPr>
          <a:xfrm>
            <a:off x="8291702" y="58970"/>
            <a:ext cx="783704" cy="456762"/>
          </a:xfrm>
          <a:prstGeom prst="homePlate">
            <a:avLst>
              <a:gd name="adj" fmla="val 25652"/>
            </a:avLst>
          </a:prstGeom>
          <a:solidFill>
            <a:schemeClr val="accent6">
              <a:lumMod val="40000"/>
              <a:lumOff val="60000"/>
            </a:schemeClr>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smtClean="0">
                <a:solidFill>
                  <a:schemeClr val="tx1"/>
                </a:solidFill>
              </a:rPr>
              <a:t>達成</a:t>
            </a:r>
            <a:endParaRPr lang="en-US" altLang="ja-JP" sz="1400" b="1" dirty="0" smtClean="0">
              <a:solidFill>
                <a:schemeClr val="tx1"/>
              </a:solidFill>
            </a:endParaRPr>
          </a:p>
          <a:p>
            <a:pPr algn="ctr"/>
            <a:r>
              <a:rPr lang="ja-JP" altLang="en-US" sz="1400" b="1" dirty="0">
                <a:solidFill>
                  <a:schemeClr val="tx1"/>
                </a:solidFill>
              </a:rPr>
              <a:t>状況</a:t>
            </a:r>
          </a:p>
        </p:txBody>
      </p:sp>
      <p:sp>
        <p:nvSpPr>
          <p:cNvPr id="12" name="ホームベース 11"/>
          <p:cNvSpPr/>
          <p:nvPr/>
        </p:nvSpPr>
        <p:spPr>
          <a:xfrm>
            <a:off x="7647603" y="58272"/>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schemeClr val="tx1"/>
                </a:solidFill>
              </a:rPr>
              <a:t>改善</a:t>
            </a:r>
            <a:endParaRPr lang="en-US" altLang="ja-JP" sz="1100" dirty="0" smtClean="0">
              <a:solidFill>
                <a:schemeClr val="tx1"/>
              </a:solidFill>
            </a:endParaRPr>
          </a:p>
          <a:p>
            <a:pPr algn="ctr"/>
            <a:r>
              <a:rPr lang="ja-JP" altLang="en-US" sz="1100" dirty="0" smtClean="0">
                <a:solidFill>
                  <a:schemeClr val="tx1"/>
                </a:solidFill>
              </a:rPr>
              <a:t>事例</a:t>
            </a:r>
            <a:endParaRPr lang="ja-JP" altLang="en-US" sz="1100" dirty="0">
              <a:solidFill>
                <a:schemeClr val="tx1"/>
              </a:solidFill>
            </a:endParaRPr>
          </a:p>
        </p:txBody>
      </p:sp>
      <p:sp>
        <p:nvSpPr>
          <p:cNvPr id="13" name="ホームベース 12"/>
          <p:cNvSpPr/>
          <p:nvPr/>
        </p:nvSpPr>
        <p:spPr>
          <a:xfrm>
            <a:off x="7020272" y="58970"/>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solidFill>
                  <a:schemeClr val="tx1"/>
                </a:solidFill>
              </a:rPr>
              <a:t>取組前後比較</a:t>
            </a:r>
          </a:p>
        </p:txBody>
      </p:sp>
      <p:sp>
        <p:nvSpPr>
          <p:cNvPr id="14" name="ホームベース 13"/>
          <p:cNvSpPr/>
          <p:nvPr/>
        </p:nvSpPr>
        <p:spPr>
          <a:xfrm>
            <a:off x="6372200" y="58272"/>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schemeClr val="tx1"/>
                </a:solidFill>
              </a:rPr>
              <a:t>取組</a:t>
            </a:r>
            <a:endParaRPr lang="en-US" altLang="ja-JP" sz="1100" dirty="0" smtClean="0">
              <a:solidFill>
                <a:schemeClr val="tx1"/>
              </a:solidFill>
            </a:endParaRPr>
          </a:p>
          <a:p>
            <a:pPr algn="ctr"/>
            <a:r>
              <a:rPr lang="ja-JP" altLang="en-US" sz="1100" dirty="0">
                <a:solidFill>
                  <a:schemeClr val="tx1"/>
                </a:solidFill>
              </a:rPr>
              <a:t>結果</a:t>
            </a:r>
          </a:p>
        </p:txBody>
      </p:sp>
    </p:spTree>
    <p:extLst>
      <p:ext uri="{BB962C8B-B14F-4D97-AF65-F5344CB8AC3E}">
        <p14:creationId xmlns:p14="http://schemas.microsoft.com/office/powerpoint/2010/main" val="77436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5496" y="35913"/>
            <a:ext cx="902811" cy="523220"/>
          </a:xfrm>
          <a:prstGeom prst="rect">
            <a:avLst/>
          </a:prstGeom>
          <a:noFill/>
        </p:spPr>
        <p:txBody>
          <a:bodyPr wrap="none" rtlCol="0">
            <a:spAutoFit/>
          </a:bodyPr>
          <a:lstStyle/>
          <a:p>
            <a:r>
              <a:rPr kumimoji="1" lang="ja-JP" altLang="en-US" sz="2800" dirty="0" smtClean="0"/>
              <a:t>目次</a:t>
            </a:r>
            <a:endParaRPr kumimoji="1" lang="ja-JP" altLang="en-US" sz="2800" dirty="0"/>
          </a:p>
        </p:txBody>
      </p:sp>
      <p:sp>
        <p:nvSpPr>
          <p:cNvPr id="5" name="テキスト ボックス 4"/>
          <p:cNvSpPr txBox="1"/>
          <p:nvPr/>
        </p:nvSpPr>
        <p:spPr>
          <a:xfrm>
            <a:off x="899592" y="1208941"/>
            <a:ext cx="6425566" cy="4524315"/>
          </a:xfrm>
          <a:prstGeom prst="rect">
            <a:avLst/>
          </a:prstGeom>
          <a:noFill/>
        </p:spPr>
        <p:txBody>
          <a:bodyPr wrap="square" rtlCol="0">
            <a:spAutoFit/>
          </a:bodyPr>
          <a:lstStyle/>
          <a:p>
            <a:r>
              <a:rPr kumimoji="1" lang="ja-JP" altLang="en-US" sz="2400" dirty="0" smtClean="0"/>
              <a:t>１　</a:t>
            </a:r>
            <a:r>
              <a:rPr lang="ja-JP" altLang="en-US" sz="2400" dirty="0" smtClean="0"/>
              <a:t>概況</a:t>
            </a:r>
            <a:endParaRPr kumimoji="1" lang="en-US" altLang="ja-JP" sz="2400" dirty="0" smtClean="0"/>
          </a:p>
          <a:p>
            <a:endParaRPr lang="en-US" altLang="ja-JP" sz="2400" dirty="0"/>
          </a:p>
          <a:p>
            <a:r>
              <a:rPr kumimoji="1" lang="ja-JP" altLang="en-US" sz="2400" dirty="0" smtClean="0"/>
              <a:t>２　</a:t>
            </a:r>
            <a:r>
              <a:rPr lang="ja-JP" altLang="en-US" sz="2400" dirty="0"/>
              <a:t>重点的に推進すべき項目の取組結果</a:t>
            </a:r>
          </a:p>
          <a:p>
            <a:endParaRPr lang="en-US" altLang="ja-JP" sz="2400" dirty="0"/>
          </a:p>
          <a:p>
            <a:r>
              <a:rPr kumimoji="1" lang="ja-JP" altLang="en-US" sz="2400" dirty="0" smtClean="0"/>
              <a:t>３　推進項目別の主</a:t>
            </a:r>
            <a:r>
              <a:rPr lang="ja-JP" altLang="en-US" sz="2400" dirty="0" smtClean="0"/>
              <a:t>な取組み</a:t>
            </a:r>
            <a:endParaRPr kumimoji="1" lang="en-US" altLang="ja-JP" sz="2400" dirty="0" smtClean="0"/>
          </a:p>
          <a:p>
            <a:endParaRPr lang="en-US" altLang="ja-JP" sz="2400" dirty="0" smtClean="0"/>
          </a:p>
          <a:p>
            <a:r>
              <a:rPr lang="ja-JP" altLang="en-US" sz="2400" dirty="0" smtClean="0"/>
              <a:t>４　行政サービスの改善例</a:t>
            </a:r>
            <a:endParaRPr lang="en-US" altLang="ja-JP" sz="2400" dirty="0" smtClean="0"/>
          </a:p>
          <a:p>
            <a:endParaRPr kumimoji="1" lang="en-US" altLang="ja-JP" sz="2400" dirty="0" smtClean="0"/>
          </a:p>
          <a:p>
            <a:r>
              <a:rPr lang="ja-JP" altLang="en-US" sz="2400" dirty="0"/>
              <a:t>５</a:t>
            </a:r>
            <a:r>
              <a:rPr lang="ja-JP" altLang="en-US" sz="2400" dirty="0" smtClean="0"/>
              <a:t>　</a:t>
            </a:r>
            <a:r>
              <a:rPr kumimoji="1" lang="ja-JP" altLang="en-US" sz="2400" dirty="0" smtClean="0"/>
              <a:t>達成状況</a:t>
            </a:r>
            <a:endParaRPr kumimoji="1" lang="en-US" altLang="ja-JP" sz="2400" dirty="0" smtClean="0"/>
          </a:p>
          <a:p>
            <a:endParaRPr lang="en-US" altLang="ja-JP" sz="2400" dirty="0"/>
          </a:p>
          <a:p>
            <a:r>
              <a:rPr lang="ja-JP" altLang="en-US" sz="2400" dirty="0"/>
              <a:t>６</a:t>
            </a:r>
            <a:r>
              <a:rPr kumimoji="1" lang="ja-JP" altLang="en-US" sz="2400" dirty="0" smtClean="0"/>
              <a:t>　未達成に終わった主な取組み</a:t>
            </a:r>
            <a:endParaRPr kumimoji="1" lang="en-US" altLang="ja-JP" sz="2400" dirty="0" smtClean="0"/>
          </a:p>
          <a:p>
            <a:endParaRPr lang="en-US" altLang="ja-JP" sz="2400" dirty="0"/>
          </a:p>
        </p:txBody>
      </p:sp>
      <p:cxnSp>
        <p:nvCxnSpPr>
          <p:cNvPr id="6" name="直線コネクタ 5"/>
          <p:cNvCxnSpPr/>
          <p:nvPr/>
        </p:nvCxnSpPr>
        <p:spPr>
          <a:xfrm>
            <a:off x="0" y="620688"/>
            <a:ext cx="9144000" cy="0"/>
          </a:xfrm>
          <a:prstGeom prst="line">
            <a:avLst/>
          </a:prstGeom>
        </p:spPr>
        <p:style>
          <a:lnRef idx="3">
            <a:schemeClr val="accent1"/>
          </a:lnRef>
          <a:fillRef idx="0">
            <a:schemeClr val="accent1"/>
          </a:fillRef>
          <a:effectRef idx="2">
            <a:schemeClr val="accent1"/>
          </a:effectRef>
          <a:fontRef idx="minor">
            <a:schemeClr val="tx1"/>
          </a:fontRef>
        </p:style>
      </p:cxnSp>
      <p:sp>
        <p:nvSpPr>
          <p:cNvPr id="2" name="スライド番号プレースホルダー 1"/>
          <p:cNvSpPr>
            <a:spLocks noGrp="1"/>
          </p:cNvSpPr>
          <p:nvPr>
            <p:ph type="sldNum" sz="quarter" idx="12"/>
          </p:nvPr>
        </p:nvSpPr>
        <p:spPr>
          <a:xfrm>
            <a:off x="7020272" y="6520259"/>
            <a:ext cx="2133600" cy="365125"/>
          </a:xfrm>
        </p:spPr>
        <p:txBody>
          <a:bodyPr/>
          <a:lstStyle/>
          <a:p>
            <a:fld id="{D2D8002D-B5B0-4BAC-B1F6-782DDCCE6D9C}" type="slidenum">
              <a:rPr kumimoji="1" lang="ja-JP" altLang="en-US" smtClean="0"/>
              <a:t>2</a:t>
            </a:fld>
            <a:endParaRPr kumimoji="1" lang="ja-JP" altLang="en-US" dirty="0"/>
          </a:p>
        </p:txBody>
      </p:sp>
    </p:spTree>
    <p:extLst>
      <p:ext uri="{BB962C8B-B14F-4D97-AF65-F5344CB8AC3E}">
        <p14:creationId xmlns:p14="http://schemas.microsoft.com/office/powerpoint/2010/main" val="9333439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0" y="620688"/>
            <a:ext cx="9144000"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テキスト ボックス 2"/>
          <p:cNvSpPr txBox="1"/>
          <p:nvPr/>
        </p:nvSpPr>
        <p:spPr>
          <a:xfrm>
            <a:off x="-37256" y="0"/>
            <a:ext cx="1386918" cy="523220"/>
          </a:xfrm>
          <a:prstGeom prst="rect">
            <a:avLst/>
          </a:prstGeom>
          <a:noFill/>
        </p:spPr>
        <p:txBody>
          <a:bodyPr wrap="none" rtlCol="0">
            <a:spAutoFit/>
          </a:bodyPr>
          <a:lstStyle/>
          <a:p>
            <a:r>
              <a:rPr kumimoji="1" lang="ja-JP" altLang="en-US" sz="2800" dirty="0" smtClean="0"/>
              <a:t>１　概況</a:t>
            </a:r>
            <a:endParaRPr kumimoji="1" lang="ja-JP" altLang="en-US" sz="2800" dirty="0"/>
          </a:p>
        </p:txBody>
      </p:sp>
      <p:sp>
        <p:nvSpPr>
          <p:cNvPr id="5" name="テキスト ボックス 4"/>
          <p:cNvSpPr txBox="1"/>
          <p:nvPr/>
        </p:nvSpPr>
        <p:spPr>
          <a:xfrm>
            <a:off x="298423" y="750183"/>
            <a:ext cx="8522049" cy="2246769"/>
          </a:xfrm>
          <a:prstGeom prst="rect">
            <a:avLst/>
          </a:prstGeom>
          <a:noFill/>
        </p:spPr>
        <p:txBody>
          <a:bodyPr wrap="square" rtlCol="0">
            <a:spAutoFit/>
          </a:bodyPr>
          <a:lstStyle/>
          <a:p>
            <a:r>
              <a:rPr lang="ja-JP" altLang="en-US" sz="1400" dirty="0" smtClean="0">
                <a:latin typeface="ＭＳ 明朝" panose="02020609040205080304" pitchFamily="17" charset="-128"/>
                <a:ea typeface="ＭＳ 明朝" panose="02020609040205080304" pitchFamily="17" charset="-128"/>
              </a:rPr>
              <a:t>　本市</a:t>
            </a:r>
            <a:r>
              <a:rPr lang="ja-JP" altLang="en-US" sz="1400" dirty="0">
                <a:latin typeface="ＭＳ 明朝" panose="02020609040205080304" pitchFamily="17" charset="-128"/>
                <a:ea typeface="ＭＳ 明朝" panose="02020609040205080304" pitchFamily="17" charset="-128"/>
              </a:rPr>
              <a:t>では、限られた行政資源を有効に活用しながら、市民の皆さんに期待される行政サービスを提供するため</a:t>
            </a:r>
            <a:r>
              <a:rPr lang="ja-JP" altLang="en-US" sz="1400" dirty="0" smtClean="0">
                <a:latin typeface="ＭＳ 明朝" panose="02020609040205080304" pitchFamily="17" charset="-128"/>
                <a:ea typeface="ＭＳ 明朝" panose="02020609040205080304" pitchFamily="17" charset="-128"/>
              </a:rPr>
              <a:t>、「千葉市行政</a:t>
            </a:r>
            <a:r>
              <a:rPr lang="ja-JP" altLang="en-US" sz="1400" dirty="0">
                <a:latin typeface="ＭＳ 明朝" panose="02020609040205080304" pitchFamily="17" charset="-128"/>
                <a:ea typeface="ＭＳ 明朝" panose="02020609040205080304" pitchFamily="17" charset="-128"/>
              </a:rPr>
              <a:t>改革推進</a:t>
            </a:r>
            <a:r>
              <a:rPr lang="ja-JP" altLang="en-US" sz="1400" dirty="0" smtClean="0">
                <a:latin typeface="ＭＳ 明朝" panose="02020609040205080304" pitchFamily="17" charset="-128"/>
                <a:ea typeface="ＭＳ 明朝" panose="02020609040205080304" pitchFamily="17" charset="-128"/>
              </a:rPr>
              <a:t>プラン（平成２２年度～２６年度）」に基づき、</a:t>
            </a:r>
            <a:r>
              <a:rPr lang="ja-JP" altLang="en-US" sz="1400" u="sng" dirty="0" smtClean="0">
                <a:latin typeface="ＭＳ 明朝" panose="02020609040205080304" pitchFamily="17" charset="-128"/>
                <a:ea typeface="ＭＳ 明朝" panose="02020609040205080304" pitchFamily="17" charset="-128"/>
              </a:rPr>
              <a:t>計画的に行政</a:t>
            </a:r>
            <a:r>
              <a:rPr lang="ja-JP" altLang="en-US" sz="1400" u="sng" dirty="0">
                <a:latin typeface="ＭＳ 明朝" panose="02020609040205080304" pitchFamily="17" charset="-128"/>
                <a:ea typeface="ＭＳ 明朝" panose="02020609040205080304" pitchFamily="17" charset="-128"/>
              </a:rPr>
              <a:t>改革に</a:t>
            </a:r>
            <a:r>
              <a:rPr lang="ja-JP" altLang="en-US" sz="1400" u="sng" dirty="0" smtClean="0">
                <a:latin typeface="ＭＳ 明朝" panose="02020609040205080304" pitchFamily="17" charset="-128"/>
                <a:ea typeface="ＭＳ 明朝" panose="02020609040205080304" pitchFamily="17" charset="-128"/>
              </a:rPr>
              <a:t>取り組</a:t>
            </a:r>
            <a:r>
              <a:rPr lang="ja-JP" altLang="en-US" sz="1400" dirty="0" smtClean="0">
                <a:latin typeface="ＭＳ 明朝" panose="02020609040205080304" pitchFamily="17" charset="-128"/>
                <a:ea typeface="ＭＳ 明朝" panose="02020609040205080304" pitchFamily="17" charset="-128"/>
              </a:rPr>
              <a:t>んできました。</a:t>
            </a:r>
            <a:endParaRPr lang="en-US" altLang="ja-JP" sz="1400" dirty="0" smtClean="0">
              <a:latin typeface="ＭＳ 明朝" panose="02020609040205080304" pitchFamily="17" charset="-128"/>
              <a:ea typeface="ＭＳ 明朝" panose="02020609040205080304" pitchFamily="17" charset="-128"/>
            </a:endParaRPr>
          </a:p>
          <a:p>
            <a:endParaRPr kumimoji="1" lang="en-US" altLang="ja-JP" sz="1400" dirty="0" smtClean="0">
              <a:latin typeface="ＭＳ 明朝" panose="02020609040205080304" pitchFamily="17" charset="-128"/>
              <a:ea typeface="ＭＳ 明朝" panose="02020609040205080304" pitchFamily="17" charset="-128"/>
            </a:endParaRPr>
          </a:p>
          <a:p>
            <a:r>
              <a:rPr kumimoji="1" lang="ja-JP" altLang="en-US" sz="1400" dirty="0" smtClean="0">
                <a:latin typeface="ＭＳ 明朝" panose="02020609040205080304" pitchFamily="17" charset="-128"/>
                <a:ea typeface="ＭＳ 明朝" panose="02020609040205080304" pitchFamily="17" charset="-128"/>
              </a:rPr>
              <a:t>　千葉市行政改革推進プランは、行政改革の基本的事項を定めた「基本方針」と具体的な取組項目を定めた「実施計画」から構成されており、</a:t>
            </a:r>
            <a:r>
              <a:rPr kumimoji="1" lang="ja-JP" altLang="en-US" sz="1400" u="sng" dirty="0" smtClean="0">
                <a:latin typeface="ＭＳ 明朝" panose="02020609040205080304" pitchFamily="17" charset="-128"/>
                <a:ea typeface="ＭＳ 明朝" panose="02020609040205080304" pitchFamily="17" charset="-128"/>
              </a:rPr>
              <a:t>「実施計画」については項目の追加や取組内容の拡充</a:t>
            </a:r>
            <a:r>
              <a:rPr kumimoji="1" lang="ja-JP" altLang="en-US" sz="1400" dirty="0" smtClean="0">
                <a:latin typeface="ＭＳ 明朝" panose="02020609040205080304" pitchFamily="17" charset="-128"/>
                <a:ea typeface="ＭＳ 明朝" panose="02020609040205080304" pitchFamily="17" charset="-128"/>
              </a:rPr>
              <a:t>を毎年度行い、プランを更新してきました。</a:t>
            </a:r>
            <a:endParaRPr kumimoji="1" lang="en-US" altLang="ja-JP" sz="1400" dirty="0" smtClean="0">
              <a:latin typeface="ＭＳ 明朝" panose="02020609040205080304" pitchFamily="17" charset="-128"/>
              <a:ea typeface="ＭＳ 明朝" panose="02020609040205080304" pitchFamily="17" charset="-128"/>
            </a:endParaRPr>
          </a:p>
          <a:p>
            <a:endParaRPr lang="en-US" altLang="ja-JP" sz="1400" dirty="0" smtClean="0">
              <a:latin typeface="ＭＳ 明朝" panose="02020609040205080304" pitchFamily="17" charset="-128"/>
              <a:ea typeface="ＭＳ 明朝" panose="02020609040205080304" pitchFamily="17" charset="-128"/>
            </a:endParaRPr>
          </a:p>
          <a:p>
            <a:r>
              <a:rPr lang="ja-JP" altLang="en-US" sz="1400" dirty="0" smtClean="0">
                <a:latin typeface="ＭＳ 明朝" panose="02020609040205080304" pitchFamily="17" charset="-128"/>
                <a:ea typeface="ＭＳ 明朝" panose="02020609040205080304" pitchFamily="17" charset="-128"/>
              </a:rPr>
              <a:t>　事務</a:t>
            </a:r>
            <a:r>
              <a:rPr lang="ja-JP" altLang="en-US" sz="1400" dirty="0">
                <a:latin typeface="ＭＳ 明朝" panose="02020609040205080304" pitchFamily="17" charset="-128"/>
                <a:ea typeface="ＭＳ 明朝" panose="02020609040205080304" pitchFamily="17" charset="-128"/>
              </a:rPr>
              <a:t>事業の整理合理化、定員管理の適正化、業務プロセス改革の推進などに</a:t>
            </a:r>
            <a:r>
              <a:rPr lang="ja-JP" altLang="en-US" sz="1400" dirty="0" smtClean="0">
                <a:latin typeface="ＭＳ 明朝" panose="02020609040205080304" pitchFamily="17" charset="-128"/>
                <a:ea typeface="ＭＳ 明朝" panose="02020609040205080304" pitchFamily="17" charset="-128"/>
              </a:rPr>
              <a:t>取り組んだ</a:t>
            </a:r>
            <a:r>
              <a:rPr lang="ja-JP" altLang="en-US" sz="1400" dirty="0">
                <a:latin typeface="ＭＳ 明朝" panose="02020609040205080304" pitchFamily="17" charset="-128"/>
                <a:ea typeface="ＭＳ 明朝" panose="02020609040205080304" pitchFamily="17" charset="-128"/>
              </a:rPr>
              <a:t>結果、プランの</a:t>
            </a:r>
            <a:r>
              <a:rPr lang="ja-JP" altLang="en-US" sz="1400" u="sng" dirty="0">
                <a:latin typeface="ＭＳ 明朝" panose="02020609040205080304" pitchFamily="17" charset="-128"/>
                <a:ea typeface="ＭＳ 明朝" panose="02020609040205080304" pitchFamily="17" charset="-128"/>
              </a:rPr>
              <a:t>達成率</a:t>
            </a:r>
            <a:r>
              <a:rPr lang="ja-JP" altLang="en-US" sz="1400" u="sng" dirty="0" smtClean="0">
                <a:latin typeface="ＭＳ 明朝" panose="02020609040205080304" pitchFamily="17" charset="-128"/>
                <a:ea typeface="ＭＳ 明朝" panose="02020609040205080304" pitchFamily="17" charset="-128"/>
              </a:rPr>
              <a:t>は９２．３％（１６７項目</a:t>
            </a:r>
            <a:r>
              <a:rPr lang="ja-JP" altLang="en-US" sz="1400" u="sng" dirty="0">
                <a:latin typeface="ＭＳ 明朝" panose="02020609040205080304" pitchFamily="17" charset="-128"/>
                <a:ea typeface="ＭＳ 明朝" panose="02020609040205080304" pitchFamily="17" charset="-128"/>
              </a:rPr>
              <a:t>／１８１項目）</a:t>
            </a:r>
            <a:r>
              <a:rPr lang="ja-JP" altLang="en-US" sz="1400" dirty="0">
                <a:latin typeface="ＭＳ 明朝" panose="02020609040205080304" pitchFamily="17" charset="-128"/>
                <a:ea typeface="ＭＳ 明朝" panose="02020609040205080304" pitchFamily="17" charset="-128"/>
              </a:rPr>
              <a:t>となりました</a:t>
            </a:r>
            <a:r>
              <a:rPr lang="ja-JP" altLang="en-US" sz="1400" dirty="0" smtClean="0">
                <a:latin typeface="ＭＳ 明朝" panose="02020609040205080304" pitchFamily="17" charset="-128"/>
                <a:ea typeface="ＭＳ 明朝" panose="02020609040205080304" pitchFamily="17" charset="-128"/>
              </a:rPr>
              <a:t>。</a:t>
            </a:r>
            <a:endParaRPr kumimoji="1" lang="ja-JP" altLang="en-US" sz="1400" dirty="0">
              <a:latin typeface="ＭＳ 明朝" panose="02020609040205080304" pitchFamily="17" charset="-128"/>
              <a:ea typeface="ＭＳ 明朝" panose="02020609040205080304" pitchFamily="17"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309165114"/>
              </p:ext>
            </p:extLst>
          </p:nvPr>
        </p:nvGraphicFramePr>
        <p:xfrm>
          <a:off x="334427" y="3654317"/>
          <a:ext cx="4381589" cy="3015044"/>
        </p:xfrm>
        <a:graphic>
          <a:graphicData uri="http://schemas.openxmlformats.org/drawingml/2006/table">
            <a:tbl>
              <a:tblPr firstRow="1" bandRow="1">
                <a:tableStyleId>{5940675A-B579-460E-94D1-54222C63F5DA}</a:tableStyleId>
              </a:tblPr>
              <a:tblGrid>
                <a:gridCol w="956649"/>
                <a:gridCol w="3424940"/>
              </a:tblGrid>
              <a:tr h="3883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800" u="none" strike="noStrike" dirty="0" smtClean="0">
                          <a:effectLst/>
                        </a:rPr>
                        <a:t>年月</a:t>
                      </a:r>
                      <a:endParaRPr kumimoji="1" lang="ja-JP" altLang="en-US" dirty="0"/>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800" u="none" strike="noStrike" dirty="0" smtClean="0">
                          <a:effectLst/>
                        </a:rPr>
                        <a:t>内容</a:t>
                      </a:r>
                      <a:endParaRPr kumimoji="1" lang="ja-JP" altLang="en-US" dirty="0"/>
                    </a:p>
                  </a:txBody>
                  <a:tcPr anchor="ctr">
                    <a:solidFill>
                      <a:schemeClr val="accent1">
                        <a:lumMod val="20000"/>
                        <a:lumOff val="80000"/>
                      </a:schemeClr>
                    </a:solidFill>
                  </a:tcPr>
                </a:tc>
              </a:tr>
              <a:tr h="500451">
                <a:tc>
                  <a:txBody>
                    <a:bodyPr/>
                    <a:lstStyle/>
                    <a:p>
                      <a:pPr algn="ctr"/>
                      <a:r>
                        <a:rPr kumimoji="1" lang="ja-JP" altLang="en-US" sz="1400" dirty="0" smtClean="0">
                          <a:latin typeface="+mn-ea"/>
                          <a:ea typeface="+mn-ea"/>
                        </a:rPr>
                        <a:t>２２年３月</a:t>
                      </a:r>
                      <a:endParaRPr kumimoji="1" lang="ja-JP" altLang="en-US" sz="1400" dirty="0">
                        <a:latin typeface="+mn-ea"/>
                        <a:ea typeface="+mn-ea"/>
                      </a:endParaRPr>
                    </a:p>
                  </a:txBody>
                  <a:tcPr anchor="ctr"/>
                </a:tc>
                <a:tc>
                  <a:txBody>
                    <a:bodyPr/>
                    <a:lstStyle/>
                    <a:p>
                      <a:r>
                        <a:rPr lang="ja-JP" altLang="en-US" sz="1400" u="none" strike="noStrike" dirty="0" smtClean="0">
                          <a:effectLst/>
                          <a:latin typeface="ＭＳ 明朝" panose="02020609040205080304" pitchFamily="17" charset="-128"/>
                          <a:ea typeface="ＭＳ 明朝" panose="02020609040205080304" pitchFamily="17" charset="-128"/>
                        </a:rPr>
                        <a:t>　プラン（平成２２～２５年度）の策定</a:t>
                      </a:r>
                      <a:endParaRPr kumimoji="1" lang="ja-JP" altLang="en-US" sz="1400" dirty="0">
                        <a:latin typeface="ＭＳ 明朝" panose="02020609040205080304" pitchFamily="17" charset="-128"/>
                        <a:ea typeface="ＭＳ 明朝" panose="02020609040205080304" pitchFamily="17" charset="-128"/>
                      </a:endParaRPr>
                    </a:p>
                  </a:txBody>
                  <a:tcPr anchor="ctr"/>
                </a:tc>
              </a:tr>
              <a:tr h="550155">
                <a:tc>
                  <a:txBody>
                    <a:bodyPr/>
                    <a:lstStyle/>
                    <a:p>
                      <a:pPr algn="ctr"/>
                      <a:r>
                        <a:rPr kumimoji="1" lang="ja-JP" altLang="en-US" sz="1400" dirty="0" smtClean="0">
                          <a:latin typeface="+mn-ea"/>
                          <a:ea typeface="+mn-ea"/>
                        </a:rPr>
                        <a:t>２３年３月</a:t>
                      </a:r>
                      <a:endParaRPr kumimoji="1" lang="ja-JP" altLang="en-US" sz="1400" dirty="0">
                        <a:latin typeface="+mn-ea"/>
                        <a:ea typeface="+mn-ea"/>
                      </a:endParaRPr>
                    </a:p>
                  </a:txBody>
                  <a:tcPr anchor="ctr"/>
                </a:tc>
                <a:tc>
                  <a:txBody>
                    <a:bodyPr/>
                    <a:lstStyle/>
                    <a:p>
                      <a:r>
                        <a:rPr lang="ja-JP" altLang="en-US" sz="1400" u="none" strike="noStrike" dirty="0" smtClean="0">
                          <a:effectLst/>
                          <a:latin typeface="ＭＳ 明朝" panose="02020609040205080304" pitchFamily="17" charset="-128"/>
                          <a:ea typeface="ＭＳ 明朝" panose="02020609040205080304" pitchFamily="17" charset="-128"/>
                        </a:rPr>
                        <a:t>　重点的に推進すべき項目の新設</a:t>
                      </a:r>
                      <a:endParaRPr lang="en-US" altLang="ja-JP" sz="1400" u="none" strike="noStrike" dirty="0" smtClean="0">
                        <a:effectLst/>
                        <a:latin typeface="ＭＳ 明朝" panose="02020609040205080304" pitchFamily="17" charset="-128"/>
                        <a:ea typeface="ＭＳ 明朝" panose="02020609040205080304" pitchFamily="17" charset="-128"/>
                      </a:endParaRPr>
                    </a:p>
                    <a:p>
                      <a:r>
                        <a:rPr lang="ja-JP" altLang="en-US" sz="1400" u="none" strike="noStrike" dirty="0" smtClean="0">
                          <a:effectLst/>
                          <a:latin typeface="ＭＳ 明朝" panose="02020609040205080304" pitchFamily="17" charset="-128"/>
                          <a:ea typeface="ＭＳ 明朝" panose="02020609040205080304" pitchFamily="17" charset="-128"/>
                        </a:rPr>
                        <a:t>　プランの更新</a:t>
                      </a:r>
                      <a:endParaRPr kumimoji="1" lang="ja-JP" altLang="en-US" sz="1400" dirty="0">
                        <a:latin typeface="ＭＳ 明朝" panose="02020609040205080304" pitchFamily="17" charset="-128"/>
                        <a:ea typeface="ＭＳ 明朝" panose="02020609040205080304" pitchFamily="17" charset="-128"/>
                      </a:endParaRPr>
                    </a:p>
                  </a:txBody>
                  <a:tcPr anchor="ctr"/>
                </a:tc>
              </a:tr>
              <a:tr h="500451">
                <a:tc>
                  <a:txBody>
                    <a:bodyPr/>
                    <a:lstStyle/>
                    <a:p>
                      <a:pPr algn="ctr"/>
                      <a:r>
                        <a:rPr kumimoji="1" lang="ja-JP" altLang="en-US" sz="1400" dirty="0" smtClean="0">
                          <a:latin typeface="+mn-ea"/>
                          <a:ea typeface="+mn-ea"/>
                        </a:rPr>
                        <a:t>２４年３月</a:t>
                      </a:r>
                      <a:endParaRPr kumimoji="1" lang="ja-JP" altLang="en-US" sz="140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u="none" strike="noStrike" dirty="0" smtClean="0">
                          <a:effectLst/>
                          <a:latin typeface="ＭＳ 明朝" panose="02020609040205080304" pitchFamily="17" charset="-128"/>
                          <a:ea typeface="ＭＳ 明朝" panose="02020609040205080304" pitchFamily="17" charset="-128"/>
                        </a:rPr>
                        <a:t>　プランの更新</a:t>
                      </a:r>
                      <a:endParaRPr kumimoji="1" lang="ja-JP" altLang="en-US" sz="1400" dirty="0">
                        <a:latin typeface="ＭＳ 明朝" panose="02020609040205080304" pitchFamily="17" charset="-128"/>
                        <a:ea typeface="ＭＳ 明朝" panose="02020609040205080304" pitchFamily="17" charset="-128"/>
                      </a:endParaRPr>
                    </a:p>
                  </a:txBody>
                  <a:tcPr anchor="ctr"/>
                </a:tc>
              </a:tr>
              <a:tr h="500451">
                <a:tc>
                  <a:txBody>
                    <a:bodyPr/>
                    <a:lstStyle/>
                    <a:p>
                      <a:pPr algn="ctr"/>
                      <a:r>
                        <a:rPr kumimoji="1" lang="ja-JP" altLang="en-US" sz="1400" dirty="0" smtClean="0">
                          <a:latin typeface="+mn-ea"/>
                          <a:ea typeface="+mn-ea"/>
                        </a:rPr>
                        <a:t>２５年３月</a:t>
                      </a:r>
                      <a:endParaRPr kumimoji="1" lang="ja-JP" altLang="en-US" sz="140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u="none" strike="noStrike" dirty="0" smtClean="0">
                          <a:effectLst/>
                          <a:latin typeface="ＭＳ 明朝" panose="02020609040205080304" pitchFamily="17" charset="-128"/>
                          <a:ea typeface="ＭＳ 明朝" panose="02020609040205080304" pitchFamily="17" charset="-128"/>
                        </a:rPr>
                        <a:t>　プランの更新</a:t>
                      </a:r>
                      <a:endParaRPr kumimoji="1" lang="ja-JP" altLang="en-US" sz="1400" dirty="0">
                        <a:latin typeface="ＭＳ 明朝" panose="02020609040205080304" pitchFamily="17" charset="-128"/>
                        <a:ea typeface="ＭＳ 明朝" panose="02020609040205080304" pitchFamily="17" charset="-128"/>
                      </a:endParaRPr>
                    </a:p>
                  </a:txBody>
                  <a:tcPr anchor="ctr"/>
                </a:tc>
              </a:tr>
              <a:tr h="575191">
                <a:tc>
                  <a:txBody>
                    <a:bodyPr/>
                    <a:lstStyle/>
                    <a:p>
                      <a:pPr algn="ctr"/>
                      <a:r>
                        <a:rPr kumimoji="1" lang="ja-JP" altLang="en-US" sz="1400" dirty="0" smtClean="0">
                          <a:latin typeface="+mn-ea"/>
                          <a:ea typeface="+mn-ea"/>
                        </a:rPr>
                        <a:t>２６年３月</a:t>
                      </a:r>
                      <a:endParaRPr kumimoji="1" lang="ja-JP" altLang="en-US" sz="140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u="none" strike="noStrike" dirty="0" smtClean="0">
                          <a:effectLst/>
                          <a:latin typeface="ＭＳ 明朝" panose="02020609040205080304" pitchFamily="17" charset="-128"/>
                          <a:ea typeface="ＭＳ 明朝" panose="02020609040205080304" pitchFamily="17" charset="-128"/>
                        </a:rPr>
                        <a:t>　計画期間を１年延長</a:t>
                      </a:r>
                      <a:endParaRPr lang="en-US" altLang="ja-JP" sz="1400" u="none" strike="noStrike" dirty="0" smtClean="0">
                        <a:effectLst/>
                        <a:latin typeface="ＭＳ 明朝" panose="02020609040205080304" pitchFamily="17" charset="-128"/>
                        <a:ea typeface="ＭＳ 明朝" panose="02020609040205080304" pitchFamily="17"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u="none" strike="noStrike" dirty="0" smtClean="0">
                          <a:effectLst/>
                          <a:latin typeface="ＭＳ 明朝" panose="02020609040205080304" pitchFamily="17" charset="-128"/>
                          <a:ea typeface="ＭＳ 明朝" panose="02020609040205080304" pitchFamily="17" charset="-128"/>
                        </a:rPr>
                        <a:t>　プランの更新</a:t>
                      </a:r>
                      <a:endParaRPr kumimoji="1" lang="ja-JP" altLang="en-US" sz="1400" dirty="0">
                        <a:latin typeface="ＭＳ 明朝" panose="02020609040205080304" pitchFamily="17" charset="-128"/>
                        <a:ea typeface="ＭＳ 明朝" panose="02020609040205080304" pitchFamily="17" charset="-128"/>
                      </a:endParaRPr>
                    </a:p>
                  </a:txBody>
                  <a:tcPr anchor="ctr"/>
                </a:tc>
              </a:tr>
            </a:tbl>
          </a:graphicData>
        </a:graphic>
      </p:graphicFrame>
      <p:graphicFrame>
        <p:nvGraphicFramePr>
          <p:cNvPr id="4" name="グラフ 3"/>
          <p:cNvGraphicFramePr/>
          <p:nvPr>
            <p:extLst>
              <p:ext uri="{D42A27DB-BD31-4B8C-83A1-F6EECF244321}">
                <p14:modId xmlns:p14="http://schemas.microsoft.com/office/powerpoint/2010/main" val="2818591557"/>
              </p:ext>
            </p:extLst>
          </p:nvPr>
        </p:nvGraphicFramePr>
        <p:xfrm>
          <a:off x="4860032" y="3203684"/>
          <a:ext cx="4104456" cy="3588302"/>
        </p:xfrm>
        <a:graphic>
          <a:graphicData uri="http://schemas.openxmlformats.org/drawingml/2006/chart">
            <c:chart xmlns:c="http://schemas.openxmlformats.org/drawingml/2006/chart" xmlns:r="http://schemas.openxmlformats.org/officeDocument/2006/relationships" r:id="rId2"/>
          </a:graphicData>
        </a:graphic>
      </p:graphicFrame>
      <p:sp>
        <p:nvSpPr>
          <p:cNvPr id="7" name="テキスト ボックス 6"/>
          <p:cNvSpPr txBox="1"/>
          <p:nvPr/>
        </p:nvSpPr>
        <p:spPr>
          <a:xfrm>
            <a:off x="1331640" y="3284984"/>
            <a:ext cx="1927131" cy="369332"/>
          </a:xfrm>
          <a:prstGeom prst="rect">
            <a:avLst/>
          </a:prstGeom>
          <a:noFill/>
        </p:spPr>
        <p:txBody>
          <a:bodyPr wrap="none" rtlCol="0">
            <a:spAutoFit/>
          </a:bodyPr>
          <a:lstStyle/>
          <a:p>
            <a:r>
              <a:rPr kumimoji="1" lang="en-US" altLang="ja-JP" dirty="0" smtClean="0"/>
              <a:t>【</a:t>
            </a:r>
            <a:r>
              <a:rPr kumimoji="1" lang="ja-JP" altLang="en-US" dirty="0" smtClean="0"/>
              <a:t>プランの更新等</a:t>
            </a:r>
            <a:r>
              <a:rPr kumimoji="1" lang="en-US" altLang="ja-JP" dirty="0" smtClean="0"/>
              <a:t>】</a:t>
            </a:r>
            <a:endParaRPr kumimoji="1" lang="ja-JP" altLang="en-US" dirty="0"/>
          </a:p>
        </p:txBody>
      </p:sp>
      <p:sp>
        <p:nvSpPr>
          <p:cNvPr id="8" name="スライド番号プレースホルダー 7"/>
          <p:cNvSpPr>
            <a:spLocks noGrp="1"/>
          </p:cNvSpPr>
          <p:nvPr>
            <p:ph type="sldNum" sz="quarter" idx="12"/>
          </p:nvPr>
        </p:nvSpPr>
        <p:spPr>
          <a:xfrm>
            <a:off x="7020272" y="6520259"/>
            <a:ext cx="2133600" cy="365125"/>
          </a:xfrm>
        </p:spPr>
        <p:txBody>
          <a:bodyPr/>
          <a:lstStyle/>
          <a:p>
            <a:fld id="{D2D8002D-B5B0-4BAC-B1F6-782DDCCE6D9C}" type="slidenum">
              <a:rPr kumimoji="1" lang="ja-JP" altLang="en-US" smtClean="0"/>
              <a:t>3</a:t>
            </a:fld>
            <a:endParaRPr kumimoji="1" lang="ja-JP" altLang="en-US" dirty="0"/>
          </a:p>
        </p:txBody>
      </p:sp>
      <p:sp>
        <p:nvSpPr>
          <p:cNvPr id="14" name="ホームベース 13"/>
          <p:cNvSpPr/>
          <p:nvPr/>
        </p:nvSpPr>
        <p:spPr>
          <a:xfrm>
            <a:off x="8318998" y="78270"/>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schemeClr val="tx1"/>
                </a:solidFill>
              </a:rPr>
              <a:t>達成</a:t>
            </a:r>
            <a:endParaRPr lang="en-US" altLang="ja-JP" sz="1100" dirty="0" smtClean="0">
              <a:solidFill>
                <a:schemeClr val="tx1"/>
              </a:solidFill>
            </a:endParaRPr>
          </a:p>
          <a:p>
            <a:pPr algn="ctr"/>
            <a:r>
              <a:rPr lang="ja-JP" altLang="en-US" sz="1100" dirty="0">
                <a:solidFill>
                  <a:schemeClr val="tx1"/>
                </a:solidFill>
              </a:rPr>
              <a:t>状況</a:t>
            </a:r>
          </a:p>
        </p:txBody>
      </p:sp>
      <p:sp>
        <p:nvSpPr>
          <p:cNvPr id="15" name="ホームベース 14"/>
          <p:cNvSpPr/>
          <p:nvPr/>
        </p:nvSpPr>
        <p:spPr>
          <a:xfrm>
            <a:off x="7674899" y="77572"/>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schemeClr val="tx1"/>
                </a:solidFill>
              </a:rPr>
              <a:t>改善</a:t>
            </a:r>
            <a:endParaRPr lang="en-US" altLang="ja-JP" sz="1100" dirty="0" smtClean="0">
              <a:solidFill>
                <a:schemeClr val="tx1"/>
              </a:solidFill>
            </a:endParaRPr>
          </a:p>
          <a:p>
            <a:pPr algn="ctr"/>
            <a:r>
              <a:rPr lang="ja-JP" altLang="en-US" sz="1100" dirty="0" smtClean="0">
                <a:solidFill>
                  <a:schemeClr val="tx1"/>
                </a:solidFill>
              </a:rPr>
              <a:t>事例</a:t>
            </a:r>
            <a:endParaRPr lang="ja-JP" altLang="en-US" sz="1100" dirty="0">
              <a:solidFill>
                <a:schemeClr val="tx1"/>
              </a:solidFill>
            </a:endParaRPr>
          </a:p>
        </p:txBody>
      </p:sp>
      <p:sp>
        <p:nvSpPr>
          <p:cNvPr id="16" name="ホームベース 15"/>
          <p:cNvSpPr/>
          <p:nvPr/>
        </p:nvSpPr>
        <p:spPr>
          <a:xfrm>
            <a:off x="7047568" y="78270"/>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schemeClr val="tx1"/>
                </a:solidFill>
              </a:rPr>
              <a:t>取組前後比較</a:t>
            </a:r>
            <a:endParaRPr lang="ja-JP" altLang="en-US" sz="1100" dirty="0">
              <a:solidFill>
                <a:schemeClr val="tx1"/>
              </a:solidFill>
            </a:endParaRPr>
          </a:p>
        </p:txBody>
      </p:sp>
      <p:sp>
        <p:nvSpPr>
          <p:cNvPr id="17" name="ホームベース 16"/>
          <p:cNvSpPr/>
          <p:nvPr/>
        </p:nvSpPr>
        <p:spPr>
          <a:xfrm>
            <a:off x="6399496" y="77572"/>
            <a:ext cx="783704" cy="456762"/>
          </a:xfrm>
          <a:prstGeom prst="homePlate">
            <a:avLst>
              <a:gd name="adj" fmla="val 25652"/>
            </a:avLst>
          </a:prstGeom>
          <a:solidFill>
            <a:schemeClr val="accent6">
              <a:lumMod val="40000"/>
              <a:lumOff val="60000"/>
            </a:schemeClr>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smtClean="0">
                <a:solidFill>
                  <a:schemeClr val="tx1"/>
                </a:solidFill>
              </a:rPr>
              <a:t>取組</a:t>
            </a:r>
            <a:endParaRPr lang="en-US" altLang="ja-JP" sz="1400" b="1" dirty="0" smtClean="0">
              <a:solidFill>
                <a:schemeClr val="tx1"/>
              </a:solidFill>
            </a:endParaRPr>
          </a:p>
          <a:p>
            <a:pPr algn="ctr"/>
            <a:r>
              <a:rPr lang="ja-JP" altLang="en-US" sz="1400" b="1" dirty="0" smtClean="0">
                <a:solidFill>
                  <a:schemeClr val="tx1"/>
                </a:solidFill>
              </a:rPr>
              <a:t>結果</a:t>
            </a:r>
            <a:endParaRPr lang="ja-JP" altLang="en-US" sz="1400" b="1" dirty="0">
              <a:solidFill>
                <a:schemeClr val="tx1"/>
              </a:solidFill>
            </a:endParaRPr>
          </a:p>
        </p:txBody>
      </p:sp>
    </p:spTree>
    <p:extLst>
      <p:ext uri="{BB962C8B-B14F-4D97-AF65-F5344CB8AC3E}">
        <p14:creationId xmlns:p14="http://schemas.microsoft.com/office/powerpoint/2010/main" val="12036928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0" y="620688"/>
            <a:ext cx="9144000"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テキスト ボックス 2"/>
          <p:cNvSpPr txBox="1"/>
          <p:nvPr/>
        </p:nvSpPr>
        <p:spPr>
          <a:xfrm>
            <a:off x="3557" y="24714"/>
            <a:ext cx="6322565" cy="523220"/>
          </a:xfrm>
          <a:prstGeom prst="rect">
            <a:avLst/>
          </a:prstGeom>
          <a:noFill/>
        </p:spPr>
        <p:txBody>
          <a:bodyPr wrap="none" rtlCol="0">
            <a:spAutoFit/>
          </a:bodyPr>
          <a:lstStyle/>
          <a:p>
            <a:r>
              <a:rPr kumimoji="1" lang="ja-JP" altLang="en-US" sz="2800" dirty="0" smtClean="0"/>
              <a:t>２　重点的に推進すべき項目の取組結果</a:t>
            </a:r>
            <a:endParaRPr kumimoji="1" lang="en-US" altLang="ja-JP" sz="2800" dirty="0" smtClean="0"/>
          </a:p>
        </p:txBody>
      </p:sp>
      <p:graphicFrame>
        <p:nvGraphicFramePr>
          <p:cNvPr id="5" name="表 4"/>
          <p:cNvGraphicFramePr>
            <a:graphicFrameLocks noGrp="1"/>
          </p:cNvGraphicFramePr>
          <p:nvPr>
            <p:extLst>
              <p:ext uri="{D42A27DB-BD31-4B8C-83A1-F6EECF244321}">
                <p14:modId xmlns:p14="http://schemas.microsoft.com/office/powerpoint/2010/main" val="2607232238"/>
              </p:ext>
            </p:extLst>
          </p:nvPr>
        </p:nvGraphicFramePr>
        <p:xfrm>
          <a:off x="295392" y="692696"/>
          <a:ext cx="8594058" cy="6055578"/>
        </p:xfrm>
        <a:graphic>
          <a:graphicData uri="http://schemas.openxmlformats.org/drawingml/2006/table">
            <a:tbl>
              <a:tblPr firstRow="1" bandRow="1">
                <a:tableStyleId>{5940675A-B579-460E-94D1-54222C63F5DA}</a:tableStyleId>
              </a:tblPr>
              <a:tblGrid>
                <a:gridCol w="966714"/>
                <a:gridCol w="1274980"/>
                <a:gridCol w="6352364"/>
              </a:tblGrid>
              <a:tr h="454723">
                <a:tc gridSpan="2">
                  <a:txBody>
                    <a:bodyPr/>
                    <a:lstStyle/>
                    <a:p>
                      <a:pPr algn="ctr"/>
                      <a:r>
                        <a:rPr kumimoji="1" lang="ja-JP" altLang="en-US" dirty="0" smtClean="0"/>
                        <a:t>重点取組項目</a:t>
                      </a:r>
                      <a:endParaRPr kumimoji="1" lang="ja-JP" altLang="en-US" dirty="0"/>
                    </a:p>
                  </a:txBody>
                  <a:tcPr>
                    <a:solidFill>
                      <a:schemeClr val="accent1">
                        <a:lumMod val="20000"/>
                        <a:lumOff val="80000"/>
                      </a:schemeClr>
                    </a:solidFill>
                  </a:tcPr>
                </a:tc>
                <a:tc hMerge="1">
                  <a:txBody>
                    <a:bodyPr/>
                    <a:lstStyle/>
                    <a:p>
                      <a:endParaRPr kumimoji="1" lang="ja-JP" altLang="en-US" dirty="0"/>
                    </a:p>
                  </a:txBody>
                  <a:tcPr/>
                </a:tc>
                <a:tc>
                  <a:txBody>
                    <a:bodyPr/>
                    <a:lstStyle/>
                    <a:p>
                      <a:pPr algn="ctr"/>
                      <a:r>
                        <a:rPr kumimoji="1" lang="ja-JP" altLang="en-US" dirty="0" smtClean="0"/>
                        <a:t>主な取組結果</a:t>
                      </a:r>
                      <a:endParaRPr kumimoji="1" lang="ja-JP" altLang="en-US" dirty="0"/>
                    </a:p>
                  </a:txBody>
                  <a:tcPr>
                    <a:solidFill>
                      <a:schemeClr val="accent1">
                        <a:lumMod val="20000"/>
                        <a:lumOff val="80000"/>
                      </a:schemeClr>
                    </a:solidFill>
                  </a:tcPr>
                </a:tc>
              </a:tr>
              <a:tr h="929524">
                <a:tc rowSpan="3">
                  <a:txBody>
                    <a:bodyPr/>
                    <a:lstStyle/>
                    <a:p>
                      <a:r>
                        <a:rPr kumimoji="1" lang="ja-JP" altLang="en-US" sz="1400" dirty="0" smtClean="0">
                          <a:latin typeface="+mj-ea"/>
                          <a:ea typeface="+mj-ea"/>
                        </a:rPr>
                        <a:t>事務事業の整理合理化</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事務事業評価の実施</a:t>
                      </a:r>
                      <a:endParaRPr kumimoji="1" lang="ja-JP" altLang="en-US" sz="1400" dirty="0">
                        <a:latin typeface="+mj-ea"/>
                        <a:ea typeface="+mj-ea"/>
                      </a:endParaRPr>
                    </a:p>
                  </a:txBody>
                  <a:tcPr anchor="ctr"/>
                </a:tc>
                <a:tc>
                  <a:txBody>
                    <a:bodyPr/>
                    <a:lstStyle/>
                    <a:p>
                      <a:r>
                        <a:rPr kumimoji="1" lang="ja-JP" altLang="en-US" sz="1400" dirty="0" smtClean="0">
                          <a:solidFill>
                            <a:schemeClr val="tx1"/>
                          </a:solidFill>
                          <a:latin typeface="ＭＳ 明朝" panose="02020609040205080304" pitchFamily="17" charset="-128"/>
                          <a:ea typeface="ＭＳ 明朝" panose="02020609040205080304" pitchFamily="17" charset="-128"/>
                        </a:rPr>
                        <a:t>　事務事業の整理合理化のために、平成２４年度に事務事業の必要性・有効性・効率性等</a:t>
                      </a:r>
                      <a:r>
                        <a:rPr kumimoji="1" lang="ja-JP" altLang="en-US" sz="1400" u="none" dirty="0" smtClean="0">
                          <a:solidFill>
                            <a:schemeClr val="tx1"/>
                          </a:solidFill>
                          <a:latin typeface="ＭＳ 明朝" panose="02020609040205080304" pitchFamily="17" charset="-128"/>
                          <a:ea typeface="ＭＳ 明朝" panose="02020609040205080304" pitchFamily="17" charset="-128"/>
                        </a:rPr>
                        <a:t>の</a:t>
                      </a:r>
                      <a:r>
                        <a:rPr kumimoji="1" lang="ja-JP" altLang="en-US" sz="1400" dirty="0" smtClean="0">
                          <a:solidFill>
                            <a:schemeClr val="tx1"/>
                          </a:solidFill>
                          <a:latin typeface="ＭＳ 明朝" panose="02020609040205080304" pitchFamily="17" charset="-128"/>
                          <a:ea typeface="ＭＳ 明朝" panose="02020609040205080304" pitchFamily="17" charset="-128"/>
                        </a:rPr>
                        <a:t>評価を実施し、事務事業を見直し</a:t>
                      </a:r>
                      <a:r>
                        <a:rPr kumimoji="1" lang="ja-JP" altLang="en-US" sz="1400" u="none" dirty="0" smtClean="0">
                          <a:solidFill>
                            <a:schemeClr val="tx1"/>
                          </a:solidFill>
                          <a:latin typeface="ＭＳ 明朝" panose="02020609040205080304" pitchFamily="17" charset="-128"/>
                          <a:ea typeface="ＭＳ 明朝" panose="02020609040205080304" pitchFamily="17" charset="-128"/>
                        </a:rPr>
                        <a:t>まし</a:t>
                      </a:r>
                      <a:r>
                        <a:rPr kumimoji="1" lang="ja-JP" altLang="en-US" sz="1400" dirty="0" smtClean="0">
                          <a:solidFill>
                            <a:schemeClr val="tx1"/>
                          </a:solidFill>
                          <a:latin typeface="ＭＳ 明朝" panose="02020609040205080304" pitchFamily="17" charset="-128"/>
                          <a:ea typeface="ＭＳ 明朝" panose="02020609040205080304" pitchFamily="17" charset="-128"/>
                        </a:rPr>
                        <a:t>た。</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kern="1200" dirty="0" smtClean="0">
                          <a:solidFill>
                            <a:schemeClr val="tx1"/>
                          </a:solidFill>
                          <a:effectLst/>
                          <a:latin typeface="ＭＳ 明朝" panose="02020609040205080304" pitchFamily="17" charset="-128"/>
                          <a:ea typeface="ＭＳ 明朝" panose="02020609040205080304" pitchFamily="17" charset="-128"/>
                          <a:cs typeface="+mn-cs"/>
                        </a:rPr>
                        <a:t>（主な見直し</a:t>
                      </a:r>
                      <a:r>
                        <a:rPr kumimoji="1" lang="ja-JP" altLang="ja-JP" sz="1400" kern="1200" dirty="0" smtClean="0">
                          <a:solidFill>
                            <a:schemeClr val="tx1"/>
                          </a:solidFill>
                          <a:effectLst/>
                          <a:latin typeface="ＭＳ 明朝" panose="02020609040205080304" pitchFamily="17" charset="-128"/>
                          <a:ea typeface="ＭＳ 明朝" panose="02020609040205080304" pitchFamily="17" charset="-128"/>
                          <a:cs typeface="+mn-cs"/>
                        </a:rPr>
                        <a:t>）・和陽園管理運営事業の廃止</a:t>
                      </a:r>
                      <a:r>
                        <a:rPr kumimoji="1" lang="ja-JP" altLang="en-US" sz="1400" kern="1200" dirty="0" smtClean="0">
                          <a:solidFill>
                            <a:schemeClr val="tx1"/>
                          </a:solidFill>
                          <a:effectLst/>
                          <a:latin typeface="ＭＳ 明朝" panose="02020609040205080304" pitchFamily="17" charset="-128"/>
                          <a:ea typeface="ＭＳ 明朝" panose="02020609040205080304" pitchFamily="17" charset="-128"/>
                          <a:cs typeface="+mn-cs"/>
                        </a:rPr>
                        <a:t>、民営化</a:t>
                      </a:r>
                      <a:endParaRPr kumimoji="1" lang="ja-JP" altLang="ja-JP" sz="1400" kern="1200" dirty="0" smtClean="0">
                        <a:solidFill>
                          <a:schemeClr val="tx1"/>
                        </a:solidFill>
                        <a:effectLst/>
                        <a:latin typeface="ＭＳ 明朝" panose="02020609040205080304" pitchFamily="17" charset="-128"/>
                        <a:ea typeface="ＭＳ 明朝" panose="02020609040205080304" pitchFamily="17" charset="-128"/>
                        <a:cs typeface="+mn-cs"/>
                      </a:endParaRPr>
                    </a:p>
                    <a:p>
                      <a:r>
                        <a:rPr kumimoji="1" lang="ja-JP" altLang="en-US" sz="1400" kern="1200" dirty="0" smtClean="0">
                          <a:solidFill>
                            <a:schemeClr val="tx1"/>
                          </a:solidFill>
                          <a:effectLst/>
                          <a:latin typeface="ＭＳ 明朝" panose="02020609040205080304" pitchFamily="17" charset="-128"/>
                          <a:ea typeface="ＭＳ 明朝" panose="02020609040205080304" pitchFamily="17" charset="-128"/>
                          <a:cs typeface="+mn-cs"/>
                        </a:rPr>
                        <a:t>　　　　　　　</a:t>
                      </a:r>
                      <a:r>
                        <a:rPr kumimoji="1" lang="ja-JP" altLang="ja-JP" sz="1400" kern="1200" dirty="0" smtClean="0">
                          <a:solidFill>
                            <a:schemeClr val="tx1"/>
                          </a:solidFill>
                          <a:effectLst/>
                          <a:latin typeface="ＭＳ 明朝" panose="02020609040205080304" pitchFamily="17" charset="-128"/>
                          <a:ea typeface="ＭＳ 明朝" panose="02020609040205080304" pitchFamily="17" charset="-128"/>
                          <a:cs typeface="+mn-cs"/>
                        </a:rPr>
                        <a:t>・中心市街地活性化支援事業</a:t>
                      </a:r>
                      <a:r>
                        <a:rPr kumimoji="1" lang="ja-JP" altLang="en-US" sz="140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ja-JP" sz="1400" kern="1200" dirty="0" smtClean="0">
                          <a:solidFill>
                            <a:schemeClr val="tx1"/>
                          </a:solidFill>
                          <a:effectLst/>
                          <a:latin typeface="ＭＳ 明朝" panose="02020609040205080304" pitchFamily="17" charset="-128"/>
                          <a:ea typeface="ＭＳ 明朝" panose="02020609040205080304" pitchFamily="17" charset="-128"/>
                          <a:cs typeface="+mn-cs"/>
                        </a:rPr>
                        <a:t>情報発信端末</a:t>
                      </a:r>
                      <a:r>
                        <a:rPr kumimoji="1" lang="ja-JP" altLang="en-US" sz="140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ja-JP" sz="1400" kern="1200" dirty="0" smtClean="0">
                          <a:solidFill>
                            <a:schemeClr val="tx1"/>
                          </a:solidFill>
                          <a:effectLst/>
                          <a:latin typeface="ＭＳ 明朝" panose="02020609040205080304" pitchFamily="17" charset="-128"/>
                          <a:ea typeface="ＭＳ 明朝" panose="02020609040205080304" pitchFamily="17" charset="-128"/>
                          <a:cs typeface="+mn-cs"/>
                        </a:rPr>
                        <a:t>の廃止</a:t>
                      </a:r>
                      <a:r>
                        <a:rPr kumimoji="1" lang="ja-JP" altLang="en-US" sz="1400" dirty="0" smtClean="0">
                          <a:solidFill>
                            <a:schemeClr val="tx1"/>
                          </a:solidFill>
                          <a:latin typeface="ＭＳ 明朝" panose="02020609040205080304" pitchFamily="17" charset="-128"/>
                          <a:ea typeface="ＭＳ 明朝" panose="02020609040205080304" pitchFamily="17" charset="-128"/>
                        </a:rPr>
                        <a:t>　　　　</a:t>
                      </a:r>
                      <a:endParaRPr kumimoji="1" lang="ja-JP" altLang="en-US" sz="1400" dirty="0">
                        <a:solidFill>
                          <a:schemeClr val="tx1"/>
                        </a:solidFill>
                        <a:latin typeface="ＭＳ 明朝" panose="02020609040205080304" pitchFamily="17" charset="-128"/>
                        <a:ea typeface="ＭＳ 明朝" panose="02020609040205080304" pitchFamily="17" charset="-128"/>
                      </a:endParaRPr>
                    </a:p>
                  </a:txBody>
                  <a:tcPr anchor="ctr"/>
                </a:tc>
              </a:tr>
              <a:tr h="712185">
                <a:tc vMerge="1">
                  <a:txBody>
                    <a:bodyPr/>
                    <a:lstStyle/>
                    <a:p>
                      <a:endParaRPr kumimoji="1" lang="ja-JP" altLang="en-US" dirty="0"/>
                    </a:p>
                  </a:txBody>
                  <a:tcPr/>
                </a:tc>
                <a:tc>
                  <a:txBody>
                    <a:bodyPr/>
                    <a:lstStyle/>
                    <a:p>
                      <a:r>
                        <a:rPr kumimoji="1" lang="ja-JP" altLang="en-US" sz="1400" dirty="0" smtClean="0">
                          <a:latin typeface="+mj-ea"/>
                          <a:ea typeface="+mj-ea"/>
                        </a:rPr>
                        <a:t>内部事務の見直し</a:t>
                      </a:r>
                      <a:endParaRPr kumimoji="1" lang="ja-JP" altLang="en-US" sz="1400" dirty="0">
                        <a:latin typeface="+mj-ea"/>
                        <a:ea typeface="+mj-ea"/>
                      </a:endParaRPr>
                    </a:p>
                  </a:txBody>
                  <a:tcPr anchor="ctr"/>
                </a:tc>
                <a:tc>
                  <a:txBody>
                    <a:bodyPr/>
                    <a:lstStyle/>
                    <a:p>
                      <a:r>
                        <a:rPr kumimoji="1" lang="ja-JP" altLang="en-US" sz="1400" dirty="0" smtClean="0">
                          <a:solidFill>
                            <a:schemeClr val="tx1"/>
                          </a:solidFill>
                          <a:latin typeface="ＭＳ 明朝" panose="02020609040205080304" pitchFamily="17" charset="-128"/>
                          <a:ea typeface="ＭＳ 明朝" panose="02020609040205080304" pitchFamily="17" charset="-128"/>
                        </a:rPr>
                        <a:t>　人的コストが多く、成果・効果が低い事務を見直しました。</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　　例：庁内向けの事務概要書の作成業務、庁内における照会業務、</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　　　　成果・効果が低いパンフレット等の作成業務</a:t>
                      </a:r>
                      <a:endParaRPr kumimoji="1" lang="ja-JP" altLang="en-US" sz="1400" dirty="0">
                        <a:solidFill>
                          <a:schemeClr val="tx1"/>
                        </a:solidFill>
                        <a:latin typeface="ＭＳ 明朝" panose="02020609040205080304" pitchFamily="17" charset="-128"/>
                        <a:ea typeface="ＭＳ 明朝" panose="02020609040205080304" pitchFamily="17" charset="-128"/>
                      </a:endParaRPr>
                    </a:p>
                  </a:txBody>
                  <a:tcPr anchor="ctr"/>
                </a:tc>
              </a:tr>
              <a:tr h="644190">
                <a:tc vMerge="1">
                  <a:txBody>
                    <a:bodyPr/>
                    <a:lstStyle/>
                    <a:p>
                      <a:endParaRPr kumimoji="1" lang="ja-JP" altLang="en-US" dirty="0"/>
                    </a:p>
                  </a:txBody>
                  <a:tcPr/>
                </a:tc>
                <a:tc>
                  <a:txBody>
                    <a:bodyPr/>
                    <a:lstStyle/>
                    <a:p>
                      <a:r>
                        <a:rPr kumimoji="1" lang="ja-JP" altLang="en-US" sz="1400" dirty="0" smtClean="0">
                          <a:latin typeface="+mj-ea"/>
                          <a:ea typeface="+mj-ea"/>
                        </a:rPr>
                        <a:t>補助金の見直し</a:t>
                      </a:r>
                      <a:endParaRPr kumimoji="1" lang="ja-JP" altLang="en-US" sz="1400" dirty="0">
                        <a:latin typeface="+mj-ea"/>
                        <a:ea typeface="+mj-ea"/>
                      </a:endParaRPr>
                    </a:p>
                  </a:txBody>
                  <a:tcPr anchor="ctr"/>
                </a:tc>
                <a:tc>
                  <a:txBody>
                    <a:bodyPr/>
                    <a:lstStyle/>
                    <a:p>
                      <a:r>
                        <a:rPr kumimoji="1" lang="ja-JP" altLang="en-US" sz="1400" dirty="0" smtClean="0">
                          <a:solidFill>
                            <a:schemeClr val="tx1"/>
                          </a:solidFill>
                          <a:latin typeface="ＭＳ 明朝" panose="02020609040205080304" pitchFamily="17" charset="-128"/>
                          <a:ea typeface="ＭＳ 明朝" panose="02020609040205080304" pitchFamily="17" charset="-128"/>
                        </a:rPr>
                        <a:t>　「補助金の適性化ガイドライン」を策定し、公益性・有効性・妥当性等の観点から補助金を見直しました。</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txBody>
                  <a:tcPr anchor="ctr"/>
                </a:tc>
              </a:tr>
              <a:tr h="574887">
                <a:tc gridSpan="2">
                  <a:txBody>
                    <a:bodyPr/>
                    <a:lstStyle/>
                    <a:p>
                      <a:r>
                        <a:rPr kumimoji="1" lang="ja-JP" altLang="en-US" sz="1400" dirty="0" smtClean="0">
                          <a:latin typeface="+mj-ea"/>
                          <a:ea typeface="+mj-ea"/>
                        </a:rPr>
                        <a:t>公有財産の適正な管理・活用の推進</a:t>
                      </a:r>
                      <a:endParaRPr kumimoji="1" lang="ja-JP" altLang="en-US" sz="1400" dirty="0">
                        <a:latin typeface="+mj-ea"/>
                        <a:ea typeface="+mj-ea"/>
                      </a:endParaRPr>
                    </a:p>
                  </a:txBody>
                  <a:tcPr anchor="ctr"/>
                </a:tc>
                <a:tc hMerge="1">
                  <a:txBody>
                    <a:bodyPr/>
                    <a:lstStyle/>
                    <a:p>
                      <a:endParaRPr kumimoji="1" lang="ja-JP" altLang="en-US" dirty="0"/>
                    </a:p>
                  </a:txBody>
                  <a:tcPr/>
                </a:tc>
                <a:tc>
                  <a:txBody>
                    <a:bodyPr/>
                    <a:lstStyle/>
                    <a:p>
                      <a:r>
                        <a:rPr kumimoji="1" lang="ja-JP" altLang="en-US" sz="1400" dirty="0" smtClean="0">
                          <a:solidFill>
                            <a:schemeClr val="tx1"/>
                          </a:solidFill>
                          <a:latin typeface="ＭＳ 明朝" panose="02020609040205080304" pitchFamily="17" charset="-128"/>
                          <a:ea typeface="ＭＳ 明朝" panose="02020609040205080304" pitchFamily="17" charset="-128"/>
                        </a:rPr>
                        <a:t>　「千葉市資産経営基本方針」「千葉市公共施設見直し方針」を策定したほか、資産データベースの整備、資産カルテの公表、資産の総合評価を実施しました。</a:t>
                      </a:r>
                      <a:endParaRPr kumimoji="1" lang="ja-JP" altLang="en-US" sz="1400" dirty="0">
                        <a:solidFill>
                          <a:schemeClr val="tx1"/>
                        </a:solidFill>
                        <a:latin typeface="ＭＳ 明朝" panose="02020609040205080304" pitchFamily="17" charset="-128"/>
                        <a:ea typeface="ＭＳ 明朝" panose="02020609040205080304" pitchFamily="17" charset="-128"/>
                      </a:endParaRPr>
                    </a:p>
                  </a:txBody>
                  <a:tcPr anchor="ctr"/>
                </a:tc>
              </a:tr>
              <a:tr h="919906">
                <a:tc gridSpan="2">
                  <a:txBody>
                    <a:bodyPr/>
                    <a:lstStyle/>
                    <a:p>
                      <a:r>
                        <a:rPr kumimoji="1" lang="ja-JP" altLang="en-US" sz="1400" dirty="0" smtClean="0">
                          <a:latin typeface="+mj-ea"/>
                          <a:ea typeface="+mj-ea"/>
                        </a:rPr>
                        <a:t>定員管理の適正化</a:t>
                      </a:r>
                      <a:endParaRPr kumimoji="1" lang="ja-JP" altLang="en-US" sz="1400" dirty="0">
                        <a:latin typeface="+mj-ea"/>
                        <a:ea typeface="+mj-ea"/>
                      </a:endParaRPr>
                    </a:p>
                  </a:txBody>
                  <a:tcPr anchor="ctr"/>
                </a:tc>
                <a:tc hMerge="1">
                  <a:txBody>
                    <a:bodyPr/>
                    <a:lstStyle/>
                    <a:p>
                      <a:endParaRPr kumimoji="1" lang="ja-JP" altLang="en-US" dirty="0"/>
                    </a:p>
                  </a:txBody>
                  <a:tcPr/>
                </a:tc>
                <a:tc>
                  <a:txBody>
                    <a:bodyPr/>
                    <a:lstStyle/>
                    <a:p>
                      <a:r>
                        <a:rPr kumimoji="1" lang="ja-JP" altLang="en-US" sz="1400" dirty="0" smtClean="0">
                          <a:solidFill>
                            <a:schemeClr val="tx1"/>
                          </a:solidFill>
                          <a:latin typeface="ＭＳ 明朝" panose="02020609040205080304" pitchFamily="17" charset="-128"/>
                          <a:ea typeface="ＭＳ 明朝" panose="02020609040205080304" pitchFamily="17" charset="-128"/>
                        </a:rPr>
                        <a:t>　平成２２年４月１日から平成２６年４月１日までを対象期間として、普通会計職員の約４％、２５０人を純減する計画を策定し、４年間で２５６人を純減しました。平成２６年４月時点での職員数は７，２６０人となり、人口当たりで２０政令市中８番目に少ない職員数となっています。</a:t>
                      </a:r>
                      <a:endParaRPr kumimoji="1" lang="ja-JP" altLang="en-US" sz="1400" dirty="0">
                        <a:solidFill>
                          <a:schemeClr val="tx1"/>
                        </a:solidFill>
                        <a:latin typeface="ＭＳ 明朝" panose="02020609040205080304" pitchFamily="17" charset="-128"/>
                        <a:ea typeface="ＭＳ 明朝" panose="02020609040205080304" pitchFamily="17" charset="-128"/>
                      </a:endParaRPr>
                    </a:p>
                  </a:txBody>
                  <a:tcPr anchor="ctr"/>
                </a:tc>
              </a:tr>
              <a:tr h="832713">
                <a:tc gridSpan="2">
                  <a:txBody>
                    <a:bodyPr/>
                    <a:lstStyle/>
                    <a:p>
                      <a:r>
                        <a:rPr kumimoji="1" lang="ja-JP" altLang="en-US" sz="1400" dirty="0" smtClean="0">
                          <a:latin typeface="+mj-ea"/>
                          <a:ea typeface="+mj-ea"/>
                        </a:rPr>
                        <a:t>外郭団体改革の推進</a:t>
                      </a:r>
                      <a:endParaRPr kumimoji="1" lang="ja-JP" altLang="en-US" sz="1400" dirty="0">
                        <a:latin typeface="+mj-ea"/>
                        <a:ea typeface="+mj-ea"/>
                      </a:endParaRPr>
                    </a:p>
                  </a:txBody>
                  <a:tcPr anchor="ctr"/>
                </a:tc>
                <a:tc hMerge="1">
                  <a:txBody>
                    <a:bodyPr/>
                    <a:lstStyle/>
                    <a:p>
                      <a:endParaRPr kumimoji="1" lang="ja-JP" altLang="en-US"/>
                    </a:p>
                  </a:txBody>
                  <a:tcPr/>
                </a:tc>
                <a:tc>
                  <a:txBody>
                    <a:bodyPr/>
                    <a:lstStyle/>
                    <a:p>
                      <a:r>
                        <a:rPr kumimoji="1" lang="ja-JP" altLang="en-US" sz="1400" dirty="0" smtClean="0">
                          <a:solidFill>
                            <a:schemeClr val="tx1"/>
                          </a:solidFill>
                          <a:latin typeface="ＭＳ 明朝" panose="02020609040205080304" pitchFamily="17" charset="-128"/>
                          <a:ea typeface="ＭＳ 明朝" panose="02020609040205080304" pitchFamily="17" charset="-128"/>
                        </a:rPr>
                        <a:t>　「外郭団体経営見直し指針」に基づき</a:t>
                      </a:r>
                      <a:r>
                        <a:rPr kumimoji="1" lang="en-US" altLang="ja-JP" sz="1400" dirty="0" smtClean="0">
                          <a:solidFill>
                            <a:schemeClr val="tx1"/>
                          </a:solidFill>
                          <a:latin typeface="ＭＳ 明朝" panose="02020609040205080304" pitchFamily="17" charset="-128"/>
                          <a:ea typeface="ＭＳ 明朝" panose="02020609040205080304" pitchFamily="17" charset="-128"/>
                        </a:rPr>
                        <a:t>3</a:t>
                      </a:r>
                      <a:r>
                        <a:rPr kumimoji="1" lang="ja-JP" altLang="en-US" sz="1400" dirty="0" smtClean="0">
                          <a:solidFill>
                            <a:schemeClr val="tx1"/>
                          </a:solidFill>
                          <a:latin typeface="ＭＳ 明朝" panose="02020609040205080304" pitchFamily="17" charset="-128"/>
                          <a:ea typeface="ＭＳ 明朝" panose="02020609040205080304" pitchFamily="17" charset="-128"/>
                        </a:rPr>
                        <a:t>団体を廃止したほか、「千葉市外郭団体の組織、運営等のあり方に関する指針」を策定し、今後の方向性について検討しました。</a:t>
                      </a:r>
                      <a:endParaRPr kumimoji="1" lang="ja-JP" altLang="en-US" sz="1400" dirty="0">
                        <a:solidFill>
                          <a:schemeClr val="tx1"/>
                        </a:solidFill>
                        <a:latin typeface="ＭＳ 明朝" panose="02020609040205080304" pitchFamily="17" charset="-128"/>
                        <a:ea typeface="ＭＳ 明朝" panose="02020609040205080304" pitchFamily="17" charset="-128"/>
                      </a:endParaRPr>
                    </a:p>
                  </a:txBody>
                  <a:tcPr anchor="ctr"/>
                </a:tc>
              </a:tr>
              <a:tr h="771152">
                <a:tc gridSpan="2">
                  <a:txBody>
                    <a:bodyPr/>
                    <a:lstStyle/>
                    <a:p>
                      <a:r>
                        <a:rPr kumimoji="1" lang="ja-JP" altLang="en-US" sz="1400" dirty="0" smtClean="0">
                          <a:latin typeface="+mj-ea"/>
                          <a:ea typeface="+mj-ea"/>
                        </a:rPr>
                        <a:t>業務プロセス改革の推進</a:t>
                      </a:r>
                      <a:endParaRPr kumimoji="1" lang="ja-JP" altLang="en-US" sz="1400" dirty="0">
                        <a:latin typeface="+mj-ea"/>
                        <a:ea typeface="+mj-ea"/>
                      </a:endParaRPr>
                    </a:p>
                  </a:txBody>
                  <a:tcPr anchor="ctr"/>
                </a:tc>
                <a:tc hMerge="1">
                  <a:txBody>
                    <a:bodyPr/>
                    <a:lstStyle/>
                    <a:p>
                      <a:endParaRPr kumimoji="1" lang="ja-JP" altLang="en-US" dirty="0"/>
                    </a:p>
                  </a:txBody>
                  <a:tcPr/>
                </a:tc>
                <a:tc>
                  <a:txBody>
                    <a:bodyPr/>
                    <a:lstStyle/>
                    <a:p>
                      <a:r>
                        <a:rPr kumimoji="1" lang="ja-JP" altLang="en-US" sz="1400" dirty="0" smtClean="0">
                          <a:solidFill>
                            <a:schemeClr val="tx1"/>
                          </a:solidFill>
                          <a:latin typeface="ＭＳ 明朝" panose="02020609040205080304" pitchFamily="17" charset="-128"/>
                          <a:ea typeface="ＭＳ 明朝" panose="02020609040205080304" pitchFamily="17" charset="-128"/>
                        </a:rPr>
                        <a:t>　「区役所窓口改革」、「庶務事務改革」、「内部管理システムの導入」の３つを重点分野として改革を進めていくこととしました。平成２８年度から、順次運用開始していきます。</a:t>
                      </a:r>
                      <a:endParaRPr kumimoji="1" lang="ja-JP" altLang="en-US" sz="1400" dirty="0">
                        <a:solidFill>
                          <a:schemeClr val="tx1"/>
                        </a:solidFill>
                        <a:latin typeface="ＭＳ 明朝" panose="02020609040205080304" pitchFamily="17" charset="-128"/>
                        <a:ea typeface="ＭＳ 明朝" panose="02020609040205080304" pitchFamily="17" charset="-128"/>
                      </a:endParaRPr>
                    </a:p>
                  </a:txBody>
                  <a:tcPr anchor="ctr"/>
                </a:tc>
              </a:tr>
            </a:tbl>
          </a:graphicData>
        </a:graphic>
      </p:graphicFrame>
      <p:sp>
        <p:nvSpPr>
          <p:cNvPr id="7" name="スライド番号プレースホルダー 6"/>
          <p:cNvSpPr>
            <a:spLocks noGrp="1"/>
          </p:cNvSpPr>
          <p:nvPr>
            <p:ph type="sldNum" sz="quarter" idx="12"/>
          </p:nvPr>
        </p:nvSpPr>
        <p:spPr>
          <a:xfrm>
            <a:off x="7020272" y="6495540"/>
            <a:ext cx="2133600" cy="365125"/>
          </a:xfrm>
        </p:spPr>
        <p:txBody>
          <a:bodyPr/>
          <a:lstStyle/>
          <a:p>
            <a:fld id="{D2D8002D-B5B0-4BAC-B1F6-782DDCCE6D9C}" type="slidenum">
              <a:rPr kumimoji="1" lang="ja-JP" altLang="en-US" smtClean="0"/>
              <a:t>4</a:t>
            </a:fld>
            <a:endParaRPr kumimoji="1" lang="ja-JP" altLang="en-US" dirty="0"/>
          </a:p>
        </p:txBody>
      </p:sp>
      <p:sp>
        <p:nvSpPr>
          <p:cNvPr id="18" name="ホームベース 17"/>
          <p:cNvSpPr/>
          <p:nvPr/>
        </p:nvSpPr>
        <p:spPr>
          <a:xfrm>
            <a:off x="8318998" y="78270"/>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solidFill>
                  <a:schemeClr val="tx1"/>
                </a:solidFill>
              </a:rPr>
              <a:t>達成</a:t>
            </a:r>
            <a:endParaRPr lang="en-US" altLang="ja-JP" sz="1100" dirty="0">
              <a:solidFill>
                <a:schemeClr val="tx1"/>
              </a:solidFill>
            </a:endParaRPr>
          </a:p>
          <a:p>
            <a:pPr algn="ctr"/>
            <a:r>
              <a:rPr lang="ja-JP" altLang="en-US" sz="1100" dirty="0">
                <a:solidFill>
                  <a:schemeClr val="tx1"/>
                </a:solidFill>
              </a:rPr>
              <a:t>状況</a:t>
            </a:r>
          </a:p>
        </p:txBody>
      </p:sp>
      <p:sp>
        <p:nvSpPr>
          <p:cNvPr id="19" name="ホームベース 18"/>
          <p:cNvSpPr/>
          <p:nvPr/>
        </p:nvSpPr>
        <p:spPr>
          <a:xfrm>
            <a:off x="7674899" y="77572"/>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schemeClr val="tx1"/>
                </a:solidFill>
              </a:rPr>
              <a:t>改善</a:t>
            </a:r>
            <a:endParaRPr lang="en-US" altLang="ja-JP" sz="1100" dirty="0" smtClean="0">
              <a:solidFill>
                <a:schemeClr val="tx1"/>
              </a:solidFill>
            </a:endParaRPr>
          </a:p>
          <a:p>
            <a:pPr algn="ctr"/>
            <a:r>
              <a:rPr lang="ja-JP" altLang="en-US" sz="1100" dirty="0" smtClean="0">
                <a:solidFill>
                  <a:schemeClr val="tx1"/>
                </a:solidFill>
              </a:rPr>
              <a:t>事例</a:t>
            </a:r>
            <a:endParaRPr lang="ja-JP" altLang="en-US" sz="1100" dirty="0">
              <a:solidFill>
                <a:schemeClr val="tx1"/>
              </a:solidFill>
            </a:endParaRPr>
          </a:p>
        </p:txBody>
      </p:sp>
      <p:sp>
        <p:nvSpPr>
          <p:cNvPr id="20" name="ホームベース 19"/>
          <p:cNvSpPr/>
          <p:nvPr/>
        </p:nvSpPr>
        <p:spPr>
          <a:xfrm>
            <a:off x="7047568" y="78270"/>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solidFill>
                  <a:schemeClr val="tx1"/>
                </a:solidFill>
              </a:rPr>
              <a:t>取組前後比較</a:t>
            </a:r>
          </a:p>
        </p:txBody>
      </p:sp>
      <p:sp>
        <p:nvSpPr>
          <p:cNvPr id="21" name="ホームベース 20"/>
          <p:cNvSpPr/>
          <p:nvPr/>
        </p:nvSpPr>
        <p:spPr>
          <a:xfrm>
            <a:off x="6399496" y="77572"/>
            <a:ext cx="783704" cy="456762"/>
          </a:xfrm>
          <a:prstGeom prst="homePlate">
            <a:avLst>
              <a:gd name="adj" fmla="val 25652"/>
            </a:avLst>
          </a:prstGeom>
          <a:solidFill>
            <a:schemeClr val="accent6">
              <a:lumMod val="40000"/>
              <a:lumOff val="60000"/>
            </a:schemeClr>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smtClean="0">
                <a:solidFill>
                  <a:schemeClr val="tx1"/>
                </a:solidFill>
              </a:rPr>
              <a:t>取組</a:t>
            </a:r>
            <a:endParaRPr lang="en-US" altLang="ja-JP" sz="1400" b="1" dirty="0" smtClean="0">
              <a:solidFill>
                <a:schemeClr val="tx1"/>
              </a:solidFill>
            </a:endParaRPr>
          </a:p>
          <a:p>
            <a:pPr algn="ctr"/>
            <a:r>
              <a:rPr lang="ja-JP" altLang="en-US" sz="1400" b="1" dirty="0">
                <a:solidFill>
                  <a:schemeClr val="tx1"/>
                </a:solidFill>
              </a:rPr>
              <a:t>結果</a:t>
            </a:r>
          </a:p>
        </p:txBody>
      </p:sp>
    </p:spTree>
    <p:extLst>
      <p:ext uri="{BB962C8B-B14F-4D97-AF65-F5344CB8AC3E}">
        <p14:creationId xmlns:p14="http://schemas.microsoft.com/office/powerpoint/2010/main" val="37839772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0" y="620688"/>
            <a:ext cx="9144000"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テキスト ボックス 2"/>
          <p:cNvSpPr txBox="1"/>
          <p:nvPr/>
        </p:nvSpPr>
        <p:spPr>
          <a:xfrm>
            <a:off x="3557" y="0"/>
            <a:ext cx="4942379" cy="523220"/>
          </a:xfrm>
          <a:prstGeom prst="rect">
            <a:avLst/>
          </a:prstGeom>
          <a:noFill/>
        </p:spPr>
        <p:txBody>
          <a:bodyPr wrap="none" rtlCol="0">
            <a:spAutoFit/>
          </a:bodyPr>
          <a:lstStyle/>
          <a:p>
            <a:r>
              <a:rPr kumimoji="1" lang="ja-JP" altLang="en-US" sz="2800" dirty="0" smtClean="0"/>
              <a:t>３　</a:t>
            </a:r>
            <a:r>
              <a:rPr lang="ja-JP" altLang="en-US" sz="2800" dirty="0" smtClean="0"/>
              <a:t>推進項目別の</a:t>
            </a:r>
            <a:r>
              <a:rPr kumimoji="1" lang="ja-JP" altLang="en-US" sz="2800" dirty="0" smtClean="0"/>
              <a:t>主な取組み①</a:t>
            </a:r>
            <a:endParaRPr kumimoji="1" lang="en-US" altLang="ja-JP" sz="2800" dirty="0" smtClean="0"/>
          </a:p>
        </p:txBody>
      </p:sp>
      <p:graphicFrame>
        <p:nvGraphicFramePr>
          <p:cNvPr id="4" name="表 3"/>
          <p:cNvGraphicFramePr>
            <a:graphicFrameLocks noGrp="1"/>
          </p:cNvGraphicFramePr>
          <p:nvPr>
            <p:extLst>
              <p:ext uri="{D42A27DB-BD31-4B8C-83A1-F6EECF244321}">
                <p14:modId xmlns:p14="http://schemas.microsoft.com/office/powerpoint/2010/main" val="2731195167"/>
              </p:ext>
            </p:extLst>
          </p:nvPr>
        </p:nvGraphicFramePr>
        <p:xfrm>
          <a:off x="683568" y="1124744"/>
          <a:ext cx="7776864" cy="1897560"/>
        </p:xfrm>
        <a:graphic>
          <a:graphicData uri="http://schemas.openxmlformats.org/drawingml/2006/table">
            <a:tbl>
              <a:tblPr firstRow="1" bandRow="1">
                <a:tableStyleId>{5940675A-B579-460E-94D1-54222C63F5DA}</a:tableStyleId>
              </a:tblPr>
              <a:tblGrid>
                <a:gridCol w="2088232"/>
                <a:gridCol w="2304256"/>
                <a:gridCol w="1656184"/>
                <a:gridCol w="1728192"/>
              </a:tblGrid>
              <a:tr h="368535">
                <a:tc>
                  <a:txBody>
                    <a:bodyPr/>
                    <a:lstStyle/>
                    <a:p>
                      <a:pPr algn="ctr"/>
                      <a:r>
                        <a:rPr kumimoji="1" lang="ja-JP" altLang="en-US" dirty="0" smtClean="0">
                          <a:latin typeface="+mj-ea"/>
                          <a:ea typeface="+mj-ea"/>
                        </a:rPr>
                        <a:t>推進項目</a:t>
                      </a:r>
                      <a:endParaRPr kumimoji="1" lang="ja-JP" altLang="en-US" dirty="0">
                        <a:latin typeface="+mj-ea"/>
                        <a:ea typeface="+mj-ea"/>
                      </a:endParaRPr>
                    </a:p>
                  </a:txBody>
                  <a:tcPr anchor="ctr">
                    <a:solidFill>
                      <a:schemeClr val="accent1">
                        <a:lumMod val="20000"/>
                        <a:lumOff val="80000"/>
                      </a:schemeClr>
                    </a:solidFill>
                  </a:tcPr>
                </a:tc>
                <a:tc>
                  <a:txBody>
                    <a:bodyPr/>
                    <a:lstStyle/>
                    <a:p>
                      <a:pPr algn="ctr"/>
                      <a:r>
                        <a:rPr kumimoji="1" lang="ja-JP" altLang="en-US" dirty="0" smtClean="0">
                          <a:latin typeface="+mj-ea"/>
                          <a:ea typeface="+mj-ea"/>
                        </a:rPr>
                        <a:t>取組項目</a:t>
                      </a:r>
                      <a:endParaRPr kumimoji="1" lang="ja-JP" altLang="en-US" dirty="0">
                        <a:latin typeface="+mj-ea"/>
                        <a:ea typeface="+mj-ea"/>
                      </a:endParaRPr>
                    </a:p>
                  </a:txBody>
                  <a:tcPr anchor="ctr">
                    <a:solidFill>
                      <a:schemeClr val="accent1">
                        <a:lumMod val="20000"/>
                        <a:lumOff val="80000"/>
                      </a:schemeClr>
                    </a:solidFill>
                  </a:tcPr>
                </a:tc>
                <a:tc>
                  <a:txBody>
                    <a:bodyPr/>
                    <a:lstStyle/>
                    <a:p>
                      <a:pPr algn="ctr"/>
                      <a:r>
                        <a:rPr kumimoji="1" lang="ja-JP" altLang="en-US" sz="1800" kern="1200" dirty="0" smtClean="0">
                          <a:solidFill>
                            <a:schemeClr val="tx1"/>
                          </a:solidFill>
                          <a:effectLst/>
                          <a:latin typeface="+mj-ea"/>
                          <a:ea typeface="+mj-ea"/>
                          <a:cs typeface="+mn-cs"/>
                        </a:rPr>
                        <a:t>取組前</a:t>
                      </a:r>
                      <a:r>
                        <a:rPr kumimoji="1" lang="en-US" altLang="ja-JP" sz="1800" kern="1200" dirty="0" smtClean="0">
                          <a:solidFill>
                            <a:schemeClr val="tx1"/>
                          </a:solidFill>
                          <a:effectLst/>
                          <a:latin typeface="+mj-ea"/>
                          <a:ea typeface="+mj-ea"/>
                          <a:cs typeface="+mn-cs"/>
                        </a:rPr>
                        <a:t>(H21)</a:t>
                      </a:r>
                      <a:endParaRPr kumimoji="1" lang="ja-JP" altLang="en-US" dirty="0">
                        <a:latin typeface="+mj-ea"/>
                        <a:ea typeface="+mj-ea"/>
                      </a:endParaRPr>
                    </a:p>
                  </a:txBody>
                  <a:tcPr anchor="ctr">
                    <a:lnR w="28575"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sz="1800" kern="1200" dirty="0" smtClean="0">
                          <a:solidFill>
                            <a:schemeClr val="tx1"/>
                          </a:solidFill>
                          <a:effectLst/>
                          <a:latin typeface="+mj-ea"/>
                          <a:ea typeface="+mj-ea"/>
                          <a:cs typeface="+mn-cs"/>
                        </a:rPr>
                        <a:t>取組後</a:t>
                      </a:r>
                      <a:r>
                        <a:rPr kumimoji="1" lang="en-US" altLang="ja-JP" sz="1800" kern="1200" dirty="0" smtClean="0">
                          <a:solidFill>
                            <a:schemeClr val="tx1"/>
                          </a:solidFill>
                          <a:effectLst/>
                          <a:latin typeface="+mj-ea"/>
                          <a:ea typeface="+mj-ea"/>
                          <a:cs typeface="+mn-cs"/>
                        </a:rPr>
                        <a:t>(H26)</a:t>
                      </a:r>
                      <a:endParaRPr kumimoji="1" lang="ja-JP" altLang="en-US" dirty="0">
                        <a:latin typeface="+mj-ea"/>
                        <a:ea typeface="+mj-ea"/>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1">
                        <a:lumMod val="20000"/>
                        <a:lumOff val="80000"/>
                      </a:schemeClr>
                    </a:solidFill>
                  </a:tcPr>
                </a:tc>
              </a:tr>
              <a:tr h="711585">
                <a:tc>
                  <a:txBody>
                    <a:bodyPr/>
                    <a:lstStyle/>
                    <a:p>
                      <a:pPr algn="just">
                        <a:spcAft>
                          <a:spcPts val="0"/>
                        </a:spcAft>
                      </a:pPr>
                      <a:r>
                        <a:rPr lang="ja-JP" sz="1400" kern="100" dirty="0">
                          <a:effectLst/>
                          <a:latin typeface="ＭＳ 明朝" panose="02020609040205080304" pitchFamily="17" charset="-128"/>
                          <a:ea typeface="ＭＳ 明朝" panose="02020609040205080304" pitchFamily="17" charset="-128"/>
                          <a:cs typeface="Times New Roman"/>
                        </a:rPr>
                        <a:t>市民の活力を生かすまちづくりの推進</a:t>
                      </a:r>
                    </a:p>
                  </a:txBody>
                  <a:tcPr marL="68580" marR="68580" marT="0" marB="0" anchor="ctr"/>
                </a:tc>
                <a:tc>
                  <a:txBody>
                    <a:bodyPr/>
                    <a:lstStyle/>
                    <a:p>
                      <a:pPr algn="just">
                        <a:spcAft>
                          <a:spcPts val="0"/>
                        </a:spcAft>
                      </a:pPr>
                      <a:r>
                        <a:rPr lang="ja-JP" sz="1400" b="0" kern="100" dirty="0">
                          <a:effectLst/>
                          <a:latin typeface="+mj-ea"/>
                          <a:ea typeface="+mj-ea"/>
                          <a:cs typeface="Times New Roman"/>
                        </a:rPr>
                        <a:t>地域課題解決ソリューション（ちばレポ）の導入</a:t>
                      </a:r>
                    </a:p>
                  </a:txBody>
                  <a:tcPr marL="68580" marR="68580" marT="0" marB="0" anchor="ctr"/>
                </a:tc>
                <a:tc>
                  <a:txBody>
                    <a:bodyPr/>
                    <a:lstStyle/>
                    <a:p>
                      <a:pPr algn="ctr">
                        <a:spcAft>
                          <a:spcPts val="0"/>
                        </a:spcAft>
                      </a:pPr>
                      <a:r>
                        <a:rPr lang="ja-JP" sz="1400" kern="100" dirty="0">
                          <a:effectLst/>
                          <a:latin typeface="ＭＳ 明朝" panose="02020609040205080304" pitchFamily="17" charset="-128"/>
                          <a:ea typeface="ＭＳ 明朝" panose="02020609040205080304" pitchFamily="17" charset="-128"/>
                          <a:cs typeface="Times New Roman"/>
                        </a:rPr>
                        <a:t>－</a:t>
                      </a:r>
                    </a:p>
                  </a:txBody>
                  <a:tcPr marL="68580" marR="68580" marT="0" marB="0" anchor="ctr">
                    <a:lnR w="28575" cap="flat" cmpd="sng" algn="ctr">
                      <a:solidFill>
                        <a:schemeClr val="tx1"/>
                      </a:solidFill>
                      <a:prstDash val="solid"/>
                      <a:round/>
                      <a:headEnd type="none" w="med" len="med"/>
                      <a:tailEnd type="none" w="med" len="med"/>
                    </a:lnR>
                  </a:tcPr>
                </a:tc>
                <a:tc>
                  <a:txBody>
                    <a:bodyPr/>
                    <a:lstStyle/>
                    <a:p>
                      <a:pPr algn="ctr">
                        <a:spcAft>
                          <a:spcPts val="0"/>
                        </a:spcAft>
                      </a:pPr>
                      <a:r>
                        <a:rPr lang="ja-JP"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レポーター</a:t>
                      </a:r>
                      <a:r>
                        <a:rPr lang="en-US" altLang="ja-JP"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2,784</a:t>
                      </a:r>
                      <a:r>
                        <a:rPr lang="ja-JP"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人</a:t>
                      </a:r>
                      <a:endParaRPr lang="ja-JP" sz="1400" b="0" u="none" kern="100" dirty="0">
                        <a:solidFill>
                          <a:schemeClr val="tx1"/>
                        </a:solidFill>
                        <a:effectLst/>
                        <a:latin typeface="ＭＳ 明朝" panose="02020609040205080304" pitchFamily="17" charset="-128"/>
                        <a:ea typeface="ＭＳ 明朝" panose="02020609040205080304" pitchFamily="17" charset="-128"/>
                        <a:cs typeface="Times New Roman"/>
                      </a:endParaRPr>
                    </a:p>
                    <a:p>
                      <a:pPr algn="ctr">
                        <a:spcAft>
                          <a:spcPts val="0"/>
                        </a:spcAft>
                      </a:pPr>
                      <a:r>
                        <a:rPr lang="ja-JP"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サポーター</a:t>
                      </a:r>
                      <a:r>
                        <a:rPr lang="en-US" altLang="ja-JP"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663</a:t>
                      </a:r>
                      <a:r>
                        <a:rPr lang="ja-JP"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人</a:t>
                      </a:r>
                      <a:endParaRPr lang="ja-JP" sz="1400" b="0" u="none" kern="100" dirty="0">
                        <a:solidFill>
                          <a:schemeClr val="tx1"/>
                        </a:solidFill>
                        <a:effectLst/>
                        <a:latin typeface="ＭＳ 明朝" panose="02020609040205080304" pitchFamily="17" charset="-128"/>
                        <a:ea typeface="ＭＳ 明朝" panose="02020609040205080304" pitchFamily="17" charset="-128"/>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r>
              <a:tr h="817440">
                <a:tc>
                  <a:txBody>
                    <a:bodyPr/>
                    <a:lstStyle/>
                    <a:p>
                      <a:pPr algn="just">
                        <a:spcAft>
                          <a:spcPts val="0"/>
                        </a:spcAft>
                      </a:pPr>
                      <a:r>
                        <a:rPr lang="ja-JP" sz="1400" kern="100" dirty="0">
                          <a:effectLst/>
                          <a:latin typeface="ＭＳ 明朝" panose="02020609040205080304" pitchFamily="17" charset="-128"/>
                          <a:ea typeface="ＭＳ 明朝" panose="02020609040205080304" pitchFamily="17" charset="-128"/>
                          <a:cs typeface="Times New Roman"/>
                        </a:rPr>
                        <a:t>広報・広聴機能の充実と</a:t>
                      </a:r>
                      <a:r>
                        <a:rPr lang="ja-JP" sz="1400" kern="100" dirty="0" smtClean="0">
                          <a:effectLst/>
                          <a:latin typeface="ＭＳ 明朝" panose="02020609040205080304" pitchFamily="17" charset="-128"/>
                          <a:ea typeface="ＭＳ 明朝" panose="02020609040205080304" pitchFamily="17" charset="-128"/>
                          <a:cs typeface="Times New Roman"/>
                        </a:rPr>
                        <a:t>市民</a:t>
                      </a:r>
                      <a:r>
                        <a:rPr lang="ja-JP" altLang="en-US" sz="1400" kern="100" dirty="0" smtClean="0">
                          <a:effectLst/>
                          <a:latin typeface="ＭＳ 明朝" panose="02020609040205080304" pitchFamily="17" charset="-128"/>
                          <a:ea typeface="ＭＳ 明朝" panose="02020609040205080304" pitchFamily="17" charset="-128"/>
                          <a:cs typeface="Times New Roman"/>
                        </a:rPr>
                        <a:t>との</a:t>
                      </a:r>
                      <a:r>
                        <a:rPr lang="ja-JP" sz="1400" kern="100" dirty="0" smtClean="0">
                          <a:effectLst/>
                          <a:latin typeface="ＭＳ 明朝" panose="02020609040205080304" pitchFamily="17" charset="-128"/>
                          <a:ea typeface="ＭＳ 明朝" panose="02020609040205080304" pitchFamily="17" charset="-128"/>
                          <a:cs typeface="Times New Roman"/>
                        </a:rPr>
                        <a:t>対話</a:t>
                      </a:r>
                      <a:r>
                        <a:rPr lang="ja-JP" sz="1400" kern="100" dirty="0">
                          <a:effectLst/>
                          <a:latin typeface="ＭＳ 明朝" panose="02020609040205080304" pitchFamily="17" charset="-128"/>
                          <a:ea typeface="ＭＳ 明朝" panose="02020609040205080304" pitchFamily="17" charset="-128"/>
                          <a:cs typeface="Times New Roman"/>
                        </a:rPr>
                        <a:t>の推進</a:t>
                      </a:r>
                    </a:p>
                  </a:txBody>
                  <a:tcPr marL="68580" marR="68580" marT="0" marB="0" anchor="ctr"/>
                </a:tc>
                <a:tc>
                  <a:txBody>
                    <a:bodyPr/>
                    <a:lstStyle/>
                    <a:p>
                      <a:pPr algn="just">
                        <a:spcAft>
                          <a:spcPts val="0"/>
                        </a:spcAft>
                      </a:pPr>
                      <a:r>
                        <a:rPr lang="ja-JP" sz="1400" b="0" kern="100" dirty="0">
                          <a:effectLst/>
                          <a:latin typeface="+mj-ea"/>
                          <a:ea typeface="+mj-ea"/>
                          <a:cs typeface="Times New Roman"/>
                        </a:rPr>
                        <a:t>市長と市民との対話機会の拡充</a:t>
                      </a:r>
                    </a:p>
                  </a:txBody>
                  <a:tcPr marL="68580" marR="68580" marT="0" marB="0" anchor="ctr"/>
                </a:tc>
                <a:tc>
                  <a:txBody>
                    <a:bodyPr/>
                    <a:lstStyle/>
                    <a:p>
                      <a:pPr algn="ctr">
                        <a:spcAft>
                          <a:spcPts val="0"/>
                        </a:spcAft>
                      </a:pPr>
                      <a:r>
                        <a:rPr lang="ja-JP" sz="1400" kern="100" dirty="0">
                          <a:effectLst/>
                          <a:latin typeface="ＭＳ 明朝" panose="02020609040205080304" pitchFamily="17" charset="-128"/>
                          <a:ea typeface="ＭＳ 明朝" panose="02020609040205080304" pitchFamily="17" charset="-128"/>
                          <a:cs typeface="Times New Roman"/>
                        </a:rPr>
                        <a:t>１３回</a:t>
                      </a:r>
                    </a:p>
                  </a:txBody>
                  <a:tcPr marL="68580" marR="68580" marT="0" marB="0" anchor="ctr">
                    <a:lnR w="28575" cap="flat" cmpd="sng" algn="ctr">
                      <a:solidFill>
                        <a:schemeClr val="tx1"/>
                      </a:solidFill>
                      <a:prstDash val="solid"/>
                      <a:round/>
                      <a:headEnd type="none" w="med" len="med"/>
                      <a:tailEnd type="none" w="med" len="med"/>
                    </a:lnR>
                  </a:tcPr>
                </a:tc>
                <a:tc>
                  <a:txBody>
                    <a:bodyPr/>
                    <a:lstStyle/>
                    <a:p>
                      <a:pPr algn="ctr">
                        <a:spcAft>
                          <a:spcPts val="0"/>
                        </a:spcAft>
                      </a:pPr>
                      <a:r>
                        <a:rPr lang="ja-JP" altLang="en-US"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３０</a:t>
                      </a:r>
                      <a:r>
                        <a:rPr lang="ja-JP"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回</a:t>
                      </a:r>
                      <a:endParaRPr lang="ja-JP" sz="1400" b="0" u="none" kern="100" dirty="0">
                        <a:solidFill>
                          <a:schemeClr val="tx1"/>
                        </a:solidFill>
                        <a:effectLst/>
                        <a:latin typeface="ＭＳ 明朝" panose="02020609040205080304" pitchFamily="17" charset="-128"/>
                        <a:ea typeface="ＭＳ 明朝" panose="02020609040205080304" pitchFamily="17" charset="-128"/>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r>
            </a:tbl>
          </a:graphicData>
        </a:graphic>
      </p:graphicFrame>
      <p:sp>
        <p:nvSpPr>
          <p:cNvPr id="5" name="スライド番号プレースホルダー 4"/>
          <p:cNvSpPr>
            <a:spLocks noGrp="1"/>
          </p:cNvSpPr>
          <p:nvPr>
            <p:ph type="sldNum" sz="quarter" idx="12"/>
          </p:nvPr>
        </p:nvSpPr>
        <p:spPr>
          <a:xfrm>
            <a:off x="7020272" y="6492123"/>
            <a:ext cx="2133600" cy="365125"/>
          </a:xfrm>
        </p:spPr>
        <p:txBody>
          <a:bodyPr/>
          <a:lstStyle/>
          <a:p>
            <a:fld id="{D2D8002D-B5B0-4BAC-B1F6-782DDCCE6D9C}" type="slidenum">
              <a:rPr kumimoji="1" lang="ja-JP" altLang="en-US" smtClean="0"/>
              <a:t>5</a:t>
            </a:fld>
            <a:endParaRPr kumimoji="1" lang="ja-JP" altLang="en-US" dirty="0"/>
          </a:p>
        </p:txBody>
      </p:sp>
      <p:sp>
        <p:nvSpPr>
          <p:cNvPr id="6" name="ホームベース 5"/>
          <p:cNvSpPr/>
          <p:nvPr/>
        </p:nvSpPr>
        <p:spPr>
          <a:xfrm>
            <a:off x="8324800" y="45322"/>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solidFill>
                  <a:schemeClr val="tx1"/>
                </a:solidFill>
              </a:rPr>
              <a:t>達成</a:t>
            </a:r>
            <a:endParaRPr lang="en-US" altLang="ja-JP" sz="1100" dirty="0">
              <a:solidFill>
                <a:schemeClr val="tx1"/>
              </a:solidFill>
            </a:endParaRPr>
          </a:p>
          <a:p>
            <a:pPr algn="ctr"/>
            <a:r>
              <a:rPr lang="ja-JP" altLang="en-US" sz="1100" dirty="0">
                <a:solidFill>
                  <a:schemeClr val="tx1"/>
                </a:solidFill>
              </a:rPr>
              <a:t>状況</a:t>
            </a:r>
          </a:p>
        </p:txBody>
      </p:sp>
      <p:sp>
        <p:nvSpPr>
          <p:cNvPr id="7" name="ホームベース 6"/>
          <p:cNvSpPr/>
          <p:nvPr/>
        </p:nvSpPr>
        <p:spPr>
          <a:xfrm>
            <a:off x="7680701" y="44624"/>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schemeClr val="tx1"/>
                </a:solidFill>
              </a:rPr>
              <a:t>改善</a:t>
            </a:r>
            <a:endParaRPr lang="en-US" altLang="ja-JP" sz="1100" dirty="0" smtClean="0">
              <a:solidFill>
                <a:schemeClr val="tx1"/>
              </a:solidFill>
            </a:endParaRPr>
          </a:p>
          <a:p>
            <a:pPr algn="ctr"/>
            <a:r>
              <a:rPr lang="ja-JP" altLang="en-US" sz="1100" dirty="0" smtClean="0">
                <a:solidFill>
                  <a:schemeClr val="tx1"/>
                </a:solidFill>
              </a:rPr>
              <a:t>事例</a:t>
            </a:r>
            <a:endParaRPr lang="ja-JP" altLang="en-US" sz="1100" dirty="0">
              <a:solidFill>
                <a:schemeClr val="tx1"/>
              </a:solidFill>
            </a:endParaRPr>
          </a:p>
        </p:txBody>
      </p:sp>
      <p:sp>
        <p:nvSpPr>
          <p:cNvPr id="8" name="ホームベース 7"/>
          <p:cNvSpPr/>
          <p:nvPr/>
        </p:nvSpPr>
        <p:spPr>
          <a:xfrm>
            <a:off x="7053370" y="45322"/>
            <a:ext cx="783704" cy="456762"/>
          </a:xfrm>
          <a:prstGeom prst="homePlate">
            <a:avLst>
              <a:gd name="adj" fmla="val 25652"/>
            </a:avLst>
          </a:prstGeom>
          <a:solidFill>
            <a:schemeClr val="accent6">
              <a:lumMod val="40000"/>
              <a:lumOff val="60000"/>
            </a:schemeClr>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smtClean="0">
                <a:solidFill>
                  <a:schemeClr val="tx1"/>
                </a:solidFill>
              </a:rPr>
              <a:t>取組前後比較</a:t>
            </a:r>
            <a:endParaRPr lang="ja-JP" altLang="en-US" sz="1400" b="1" dirty="0">
              <a:solidFill>
                <a:schemeClr val="tx1"/>
              </a:solidFill>
            </a:endParaRPr>
          </a:p>
        </p:txBody>
      </p:sp>
      <p:sp>
        <p:nvSpPr>
          <p:cNvPr id="9" name="ホームベース 8"/>
          <p:cNvSpPr/>
          <p:nvPr/>
        </p:nvSpPr>
        <p:spPr>
          <a:xfrm>
            <a:off x="6405298" y="44624"/>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schemeClr val="tx1"/>
                </a:solidFill>
              </a:rPr>
              <a:t>取組</a:t>
            </a:r>
            <a:endParaRPr lang="en-US" altLang="ja-JP" sz="1100" dirty="0" smtClean="0">
              <a:solidFill>
                <a:schemeClr val="tx1"/>
              </a:solidFill>
            </a:endParaRPr>
          </a:p>
          <a:p>
            <a:pPr algn="ctr"/>
            <a:r>
              <a:rPr lang="ja-JP" altLang="en-US" sz="1100" dirty="0">
                <a:solidFill>
                  <a:schemeClr val="tx1"/>
                </a:solidFill>
              </a:rPr>
              <a:t>結果</a:t>
            </a:r>
          </a:p>
        </p:txBody>
      </p:sp>
      <p:sp>
        <p:nvSpPr>
          <p:cNvPr id="11" name="テキスト ボックス 10"/>
          <p:cNvSpPr txBox="1"/>
          <p:nvPr/>
        </p:nvSpPr>
        <p:spPr>
          <a:xfrm flipH="1">
            <a:off x="35496" y="692696"/>
            <a:ext cx="5760640" cy="646331"/>
          </a:xfrm>
          <a:prstGeom prst="rect">
            <a:avLst/>
          </a:prstGeom>
          <a:noFill/>
        </p:spPr>
        <p:txBody>
          <a:bodyPr wrap="square" rtlCol="0">
            <a:spAutoFit/>
          </a:bodyPr>
          <a:lstStyle/>
          <a:p>
            <a:r>
              <a:rPr lang="ja-JP" altLang="en-US" dirty="0" smtClean="0">
                <a:latin typeface="ＭＳ 明朝" panose="02020609040205080304" pitchFamily="17" charset="-128"/>
                <a:ea typeface="ＭＳ 明朝" panose="02020609040205080304" pitchFamily="17" charset="-128"/>
              </a:rPr>
              <a:t>（１）市民</a:t>
            </a:r>
            <a:r>
              <a:rPr lang="ja-JP" altLang="en-US" dirty="0">
                <a:latin typeface="ＭＳ 明朝" panose="02020609040205080304" pitchFamily="17" charset="-128"/>
                <a:ea typeface="ＭＳ 明朝" panose="02020609040205080304" pitchFamily="17" charset="-128"/>
              </a:rPr>
              <a:t>と共に構築し、市民が主役</a:t>
            </a:r>
            <a:r>
              <a:rPr lang="ja-JP" altLang="en-US" dirty="0" smtClean="0">
                <a:latin typeface="ＭＳ 明朝" panose="02020609040205080304" pitchFamily="17" charset="-128"/>
                <a:ea typeface="ＭＳ 明朝" panose="02020609040205080304" pitchFamily="17" charset="-128"/>
              </a:rPr>
              <a:t>のまちづくり</a:t>
            </a:r>
            <a:endParaRPr lang="ja-JP" altLang="en-US" dirty="0">
              <a:latin typeface="ＭＳ 明朝" panose="02020609040205080304" pitchFamily="17" charset="-128"/>
              <a:ea typeface="ＭＳ 明朝" panose="02020609040205080304" pitchFamily="17" charset="-128"/>
            </a:endParaRPr>
          </a:p>
          <a:p>
            <a:endParaRPr kumimoji="1" lang="ja-JP" altLang="en-US" dirty="0"/>
          </a:p>
        </p:txBody>
      </p:sp>
      <p:sp>
        <p:nvSpPr>
          <p:cNvPr id="12" name="テキスト ボックス 11"/>
          <p:cNvSpPr txBox="1"/>
          <p:nvPr/>
        </p:nvSpPr>
        <p:spPr>
          <a:xfrm flipH="1">
            <a:off x="-36512" y="3190007"/>
            <a:ext cx="5832648" cy="646331"/>
          </a:xfrm>
          <a:prstGeom prst="rect">
            <a:avLst/>
          </a:prstGeom>
          <a:noFill/>
        </p:spPr>
        <p:txBody>
          <a:bodyPr wrap="square" rtlCol="0">
            <a:spAutoFit/>
          </a:bodyPr>
          <a:lstStyle/>
          <a:p>
            <a:r>
              <a:rPr lang="ja-JP" altLang="en-US" dirty="0" smtClean="0">
                <a:latin typeface="ＭＳ 明朝" panose="02020609040205080304" pitchFamily="17" charset="-128"/>
                <a:ea typeface="ＭＳ 明朝" panose="02020609040205080304" pitchFamily="17" charset="-128"/>
              </a:rPr>
              <a:t>（２）市民</a:t>
            </a:r>
            <a:r>
              <a:rPr lang="ja-JP" altLang="en-US" dirty="0">
                <a:latin typeface="ＭＳ 明朝" panose="02020609040205080304" pitchFamily="17" charset="-128"/>
                <a:ea typeface="ＭＳ 明朝" panose="02020609040205080304" pitchFamily="17" charset="-128"/>
              </a:rPr>
              <a:t>視点に</a:t>
            </a:r>
            <a:r>
              <a:rPr lang="ja-JP" altLang="en-US" dirty="0" smtClean="0">
                <a:latin typeface="ＭＳ 明朝" panose="02020609040205080304" pitchFamily="17" charset="-128"/>
                <a:ea typeface="ＭＳ 明朝" panose="02020609040205080304" pitchFamily="17" charset="-128"/>
              </a:rPr>
              <a:t>よる行政</a:t>
            </a:r>
            <a:r>
              <a:rPr lang="ja-JP" altLang="en-US" dirty="0">
                <a:latin typeface="ＭＳ 明朝" panose="02020609040205080304" pitchFamily="17" charset="-128"/>
                <a:ea typeface="ＭＳ 明朝" panose="02020609040205080304" pitchFamily="17" charset="-128"/>
              </a:rPr>
              <a:t>サービス</a:t>
            </a:r>
            <a:r>
              <a:rPr lang="ja-JP" altLang="en-US" dirty="0" smtClean="0">
                <a:latin typeface="ＭＳ 明朝" panose="02020609040205080304" pitchFamily="17" charset="-128"/>
                <a:ea typeface="ＭＳ 明朝" panose="02020609040205080304" pitchFamily="17" charset="-128"/>
              </a:rPr>
              <a:t>と透明性</a:t>
            </a:r>
            <a:r>
              <a:rPr lang="ja-JP" altLang="en-US" dirty="0">
                <a:latin typeface="ＭＳ 明朝" panose="02020609040205080304" pitchFamily="17" charset="-128"/>
                <a:ea typeface="ＭＳ 明朝" panose="02020609040205080304" pitchFamily="17" charset="-128"/>
              </a:rPr>
              <a:t>の向上</a:t>
            </a:r>
          </a:p>
          <a:p>
            <a:endParaRPr kumimoji="1" lang="ja-JP" altLang="en-US" dirty="0"/>
          </a:p>
        </p:txBody>
      </p:sp>
      <p:graphicFrame>
        <p:nvGraphicFramePr>
          <p:cNvPr id="13" name="表 12"/>
          <p:cNvGraphicFramePr>
            <a:graphicFrameLocks noGrp="1"/>
          </p:cNvGraphicFramePr>
          <p:nvPr>
            <p:extLst>
              <p:ext uri="{D42A27DB-BD31-4B8C-83A1-F6EECF244321}">
                <p14:modId xmlns:p14="http://schemas.microsoft.com/office/powerpoint/2010/main" val="2095218596"/>
              </p:ext>
            </p:extLst>
          </p:nvPr>
        </p:nvGraphicFramePr>
        <p:xfrm>
          <a:off x="683568" y="3625895"/>
          <a:ext cx="7776864" cy="3043465"/>
        </p:xfrm>
        <a:graphic>
          <a:graphicData uri="http://schemas.openxmlformats.org/drawingml/2006/table">
            <a:tbl>
              <a:tblPr firstRow="1" bandRow="1">
                <a:tableStyleId>{5940675A-B579-460E-94D1-54222C63F5DA}</a:tableStyleId>
              </a:tblPr>
              <a:tblGrid>
                <a:gridCol w="2088232"/>
                <a:gridCol w="2304256"/>
                <a:gridCol w="1656184"/>
                <a:gridCol w="1728192"/>
              </a:tblGrid>
              <a:tr h="333831">
                <a:tc>
                  <a:txBody>
                    <a:bodyPr/>
                    <a:lstStyle/>
                    <a:p>
                      <a:pPr algn="ctr"/>
                      <a:r>
                        <a:rPr kumimoji="1" lang="ja-JP" altLang="en-US" dirty="0" smtClean="0">
                          <a:latin typeface="+mj-ea"/>
                          <a:ea typeface="+mj-ea"/>
                        </a:rPr>
                        <a:t>推進項目</a:t>
                      </a:r>
                      <a:endParaRPr kumimoji="1" lang="ja-JP" altLang="en-US" dirty="0">
                        <a:latin typeface="+mj-ea"/>
                        <a:ea typeface="+mj-ea"/>
                      </a:endParaRPr>
                    </a:p>
                  </a:txBody>
                  <a:tcPr anchor="ctr">
                    <a:solidFill>
                      <a:schemeClr val="accent1">
                        <a:lumMod val="20000"/>
                        <a:lumOff val="80000"/>
                      </a:schemeClr>
                    </a:solidFill>
                  </a:tcPr>
                </a:tc>
                <a:tc>
                  <a:txBody>
                    <a:bodyPr/>
                    <a:lstStyle/>
                    <a:p>
                      <a:pPr algn="ctr"/>
                      <a:r>
                        <a:rPr kumimoji="1" lang="ja-JP" altLang="en-US" dirty="0" smtClean="0">
                          <a:latin typeface="+mj-ea"/>
                          <a:ea typeface="+mj-ea"/>
                        </a:rPr>
                        <a:t>取組項目</a:t>
                      </a:r>
                      <a:endParaRPr kumimoji="1" lang="ja-JP" altLang="en-US" dirty="0">
                        <a:latin typeface="+mj-ea"/>
                        <a:ea typeface="+mj-ea"/>
                      </a:endParaRPr>
                    </a:p>
                  </a:txBody>
                  <a:tcPr anchor="ctr">
                    <a:solidFill>
                      <a:schemeClr val="accent1">
                        <a:lumMod val="20000"/>
                        <a:lumOff val="80000"/>
                      </a:schemeClr>
                    </a:solidFill>
                  </a:tcPr>
                </a:tc>
                <a:tc>
                  <a:txBody>
                    <a:bodyPr/>
                    <a:lstStyle/>
                    <a:p>
                      <a:pPr algn="ctr"/>
                      <a:r>
                        <a:rPr kumimoji="1" lang="ja-JP" altLang="en-US" sz="1800" kern="1200" dirty="0" smtClean="0">
                          <a:solidFill>
                            <a:schemeClr val="tx1"/>
                          </a:solidFill>
                          <a:effectLst/>
                          <a:latin typeface="+mj-ea"/>
                          <a:ea typeface="+mj-ea"/>
                          <a:cs typeface="+mn-cs"/>
                        </a:rPr>
                        <a:t>取組前</a:t>
                      </a:r>
                      <a:r>
                        <a:rPr kumimoji="1" lang="en-US" altLang="ja-JP" sz="1800" kern="1200" dirty="0" smtClean="0">
                          <a:solidFill>
                            <a:schemeClr val="tx1"/>
                          </a:solidFill>
                          <a:effectLst/>
                          <a:latin typeface="+mj-ea"/>
                          <a:ea typeface="+mj-ea"/>
                          <a:cs typeface="+mn-cs"/>
                        </a:rPr>
                        <a:t>(H21)</a:t>
                      </a:r>
                      <a:endParaRPr kumimoji="1" lang="ja-JP" altLang="en-US" dirty="0">
                        <a:latin typeface="+mj-ea"/>
                        <a:ea typeface="+mj-ea"/>
                      </a:endParaRPr>
                    </a:p>
                  </a:txBody>
                  <a:tcPr anchor="ctr">
                    <a:lnR w="28575"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sz="1800" kern="1200" dirty="0" smtClean="0">
                          <a:solidFill>
                            <a:schemeClr val="tx1"/>
                          </a:solidFill>
                          <a:effectLst/>
                          <a:latin typeface="+mj-ea"/>
                          <a:ea typeface="+mj-ea"/>
                          <a:cs typeface="+mn-cs"/>
                        </a:rPr>
                        <a:t>取組後</a:t>
                      </a:r>
                      <a:r>
                        <a:rPr kumimoji="1" lang="en-US" altLang="ja-JP" sz="1800" kern="1200" dirty="0" smtClean="0">
                          <a:solidFill>
                            <a:schemeClr val="tx1"/>
                          </a:solidFill>
                          <a:effectLst/>
                          <a:latin typeface="+mj-ea"/>
                          <a:ea typeface="+mj-ea"/>
                          <a:cs typeface="+mn-cs"/>
                        </a:rPr>
                        <a:t>(H26)</a:t>
                      </a:r>
                      <a:endParaRPr kumimoji="1" lang="ja-JP" altLang="en-US" dirty="0">
                        <a:latin typeface="+mj-ea"/>
                        <a:ea typeface="+mj-ea"/>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1">
                        <a:lumMod val="20000"/>
                        <a:lumOff val="80000"/>
                      </a:schemeClr>
                    </a:solidFill>
                  </a:tcPr>
                </a:tc>
              </a:tr>
              <a:tr h="457604">
                <a:tc rowSpan="2">
                  <a:txBody>
                    <a:bodyPr/>
                    <a:lstStyle/>
                    <a:p>
                      <a:pPr algn="just">
                        <a:spcAft>
                          <a:spcPts val="0"/>
                        </a:spcAft>
                      </a:pPr>
                      <a:r>
                        <a:rPr lang="ja-JP" sz="1400" kern="100" dirty="0">
                          <a:effectLst/>
                          <a:latin typeface="ＭＳ 明朝" panose="02020609040205080304" pitchFamily="17" charset="-128"/>
                          <a:ea typeface="ＭＳ 明朝" panose="02020609040205080304" pitchFamily="17" charset="-128"/>
                          <a:cs typeface="Times New Roman"/>
                        </a:rPr>
                        <a:t>窓口サービスの向上</a:t>
                      </a:r>
                    </a:p>
                  </a:txBody>
                  <a:tcPr marL="68580" marR="68580" marT="0" marB="0" anchor="ctr"/>
                </a:tc>
                <a:tc>
                  <a:txBody>
                    <a:bodyPr/>
                    <a:lstStyle/>
                    <a:p>
                      <a:pPr algn="just">
                        <a:spcAft>
                          <a:spcPts val="0"/>
                        </a:spcAft>
                      </a:pPr>
                      <a:r>
                        <a:rPr lang="ja-JP" sz="1400" b="0" kern="100" dirty="0">
                          <a:effectLst/>
                          <a:latin typeface="+mj-ea"/>
                          <a:ea typeface="+mj-ea"/>
                          <a:cs typeface="Times New Roman"/>
                        </a:rPr>
                        <a:t>戸籍の電子化</a:t>
                      </a:r>
                    </a:p>
                  </a:txBody>
                  <a:tcPr marL="68580" marR="68580" marT="0" marB="0" anchor="ctr"/>
                </a:tc>
                <a:tc>
                  <a:txBody>
                    <a:bodyPr/>
                    <a:lstStyle/>
                    <a:p>
                      <a:pPr algn="ctr">
                        <a:spcAft>
                          <a:spcPts val="0"/>
                        </a:spcAft>
                      </a:pPr>
                      <a:r>
                        <a:rPr lang="ja-JP" sz="1400" kern="100" dirty="0">
                          <a:effectLst/>
                          <a:latin typeface="ＭＳ 明朝" panose="02020609040205080304" pitchFamily="17" charset="-128"/>
                          <a:ea typeface="ＭＳ 明朝" panose="02020609040205080304" pitchFamily="17" charset="-128"/>
                          <a:cs typeface="Times New Roman"/>
                        </a:rPr>
                        <a:t>２週間</a:t>
                      </a:r>
                    </a:p>
                  </a:txBody>
                  <a:tcPr marL="68580" marR="68580" marT="0" marB="0" anchor="ctr">
                    <a:lnR w="28575" cap="flat" cmpd="sng" algn="ctr">
                      <a:solidFill>
                        <a:schemeClr val="tx1"/>
                      </a:solidFill>
                      <a:prstDash val="solid"/>
                      <a:round/>
                      <a:headEnd type="none" w="med" len="med"/>
                      <a:tailEnd type="none" w="med" len="med"/>
                    </a:lnR>
                  </a:tcPr>
                </a:tc>
                <a:tc>
                  <a:txBody>
                    <a:bodyPr/>
                    <a:lstStyle/>
                    <a:p>
                      <a:pPr algn="ctr">
                        <a:spcAft>
                          <a:spcPts val="0"/>
                        </a:spcAft>
                      </a:pPr>
                      <a:r>
                        <a:rPr lang="ja-JP" altLang="en-US"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最短</a:t>
                      </a:r>
                      <a:r>
                        <a:rPr lang="ja-JP"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２日間</a:t>
                      </a:r>
                      <a:endParaRPr lang="ja-JP" sz="1400" b="0" u="none" kern="100" dirty="0">
                        <a:solidFill>
                          <a:schemeClr val="tx1"/>
                        </a:solidFill>
                        <a:effectLst/>
                        <a:latin typeface="ＭＳ 明朝" panose="02020609040205080304" pitchFamily="17" charset="-128"/>
                        <a:ea typeface="ＭＳ 明朝" panose="02020609040205080304" pitchFamily="17" charset="-128"/>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r>
              <a:tr h="352008">
                <a:tc vMerge="1">
                  <a:txBody>
                    <a:bodyPr/>
                    <a:lstStyle/>
                    <a:p>
                      <a:endParaRPr kumimoji="1" lang="ja-JP" altLang="en-US"/>
                    </a:p>
                  </a:txBody>
                  <a:tcPr/>
                </a:tc>
                <a:tc>
                  <a:txBody>
                    <a:bodyPr/>
                    <a:lstStyle/>
                    <a:p>
                      <a:pPr algn="just">
                        <a:spcAft>
                          <a:spcPts val="0"/>
                        </a:spcAft>
                      </a:pPr>
                      <a:r>
                        <a:rPr lang="ja-JP" sz="1400" b="0" kern="100" dirty="0">
                          <a:effectLst/>
                          <a:latin typeface="+mj-ea"/>
                          <a:ea typeface="+mj-ea"/>
                          <a:cs typeface="Times New Roman"/>
                        </a:rPr>
                        <a:t>申請書等の押印の見直し</a:t>
                      </a:r>
                    </a:p>
                  </a:txBody>
                  <a:tcPr marL="68580" marR="68580" marT="0" marB="0" anchor="ctr"/>
                </a:tc>
                <a:tc>
                  <a:txBody>
                    <a:bodyPr/>
                    <a:lstStyle/>
                    <a:p>
                      <a:pPr algn="ctr">
                        <a:spcAft>
                          <a:spcPts val="0"/>
                        </a:spcAft>
                      </a:pPr>
                      <a:r>
                        <a:rPr lang="ja-JP" sz="1400" kern="100" dirty="0">
                          <a:effectLst/>
                          <a:latin typeface="ＭＳ 明朝" panose="02020609040205080304" pitchFamily="17" charset="-128"/>
                          <a:ea typeface="ＭＳ 明朝" panose="02020609040205080304" pitchFamily="17" charset="-128"/>
                          <a:cs typeface="Times New Roman"/>
                        </a:rPr>
                        <a:t>－</a:t>
                      </a:r>
                    </a:p>
                  </a:txBody>
                  <a:tcPr marL="68580" marR="68580" marT="0" marB="0" anchor="ctr">
                    <a:lnR w="28575" cap="flat" cmpd="sng" algn="ctr">
                      <a:solidFill>
                        <a:schemeClr val="tx1"/>
                      </a:solidFill>
                      <a:prstDash val="solid"/>
                      <a:round/>
                      <a:headEnd type="none" w="med" len="med"/>
                      <a:tailEnd type="none" w="med" len="med"/>
                    </a:lnR>
                  </a:tcPr>
                </a:tc>
                <a:tc>
                  <a:txBody>
                    <a:bodyPr/>
                    <a:lstStyle/>
                    <a:p>
                      <a:pPr algn="dist">
                        <a:spcAft>
                          <a:spcPts val="0"/>
                        </a:spcAft>
                      </a:pPr>
                      <a:r>
                        <a:rPr lang="ja-JP" sz="1400" b="0" u="none" kern="100" dirty="0">
                          <a:solidFill>
                            <a:schemeClr val="tx1"/>
                          </a:solidFill>
                          <a:effectLst/>
                          <a:latin typeface="ＭＳ 明朝" panose="02020609040205080304" pitchFamily="17" charset="-128"/>
                          <a:ea typeface="ＭＳ 明朝" panose="02020609040205080304" pitchFamily="17" charset="-128"/>
                          <a:cs typeface="Times New Roman"/>
                        </a:rPr>
                        <a:t>押印</a:t>
                      </a:r>
                      <a:r>
                        <a:rPr lang="ja-JP"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不要</a:t>
                      </a:r>
                      <a:r>
                        <a:rPr lang="en-US"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2,0</a:t>
                      </a:r>
                      <a:r>
                        <a:rPr lang="en-US" altLang="ja-JP"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4</a:t>
                      </a:r>
                      <a:r>
                        <a:rPr lang="en-US"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9</a:t>
                      </a:r>
                      <a:r>
                        <a:rPr lang="ja-JP"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手続</a:t>
                      </a:r>
                      <a:endParaRPr lang="ja-JP" sz="1400" b="0" u="none" kern="100" dirty="0">
                        <a:solidFill>
                          <a:schemeClr val="tx1"/>
                        </a:solidFill>
                        <a:effectLst/>
                        <a:latin typeface="ＭＳ 明朝" panose="02020609040205080304" pitchFamily="17" charset="-128"/>
                        <a:ea typeface="ＭＳ 明朝" panose="02020609040205080304" pitchFamily="17" charset="-128"/>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r>
              <a:tr h="435236">
                <a:tc>
                  <a:txBody>
                    <a:bodyPr/>
                    <a:lstStyle/>
                    <a:p>
                      <a:pPr algn="just">
                        <a:spcAft>
                          <a:spcPts val="0"/>
                        </a:spcAft>
                      </a:pPr>
                      <a:r>
                        <a:rPr lang="ja-JP" sz="1400" kern="100" dirty="0">
                          <a:effectLst/>
                          <a:latin typeface="ＭＳ 明朝" panose="02020609040205080304" pitchFamily="17" charset="-128"/>
                          <a:ea typeface="ＭＳ 明朝" panose="02020609040205080304" pitchFamily="17" charset="-128"/>
                          <a:cs typeface="Times New Roman"/>
                        </a:rPr>
                        <a:t>電子市役所の推進</a:t>
                      </a:r>
                    </a:p>
                  </a:txBody>
                  <a:tcPr marL="68580" marR="68580" marT="0" marB="0" anchor="ctr"/>
                </a:tc>
                <a:tc>
                  <a:txBody>
                    <a:bodyPr/>
                    <a:lstStyle/>
                    <a:p>
                      <a:pPr algn="just">
                        <a:spcAft>
                          <a:spcPts val="0"/>
                        </a:spcAft>
                      </a:pPr>
                      <a:r>
                        <a:rPr lang="ja-JP" sz="1400" b="0" kern="100" dirty="0">
                          <a:effectLst/>
                          <a:latin typeface="+mj-ea"/>
                          <a:ea typeface="+mj-ea"/>
                          <a:cs typeface="Times New Roman"/>
                        </a:rPr>
                        <a:t>電子申請サービスの拡大</a:t>
                      </a:r>
                    </a:p>
                  </a:txBody>
                  <a:tcPr marL="68580" marR="68580" marT="0" marB="0" anchor="ctr"/>
                </a:tc>
                <a:tc>
                  <a:txBody>
                    <a:bodyPr/>
                    <a:lstStyle/>
                    <a:p>
                      <a:pPr algn="ctr">
                        <a:spcAft>
                          <a:spcPts val="0"/>
                        </a:spcAft>
                      </a:pPr>
                      <a:r>
                        <a:rPr lang="ja-JP" sz="1400" kern="100" dirty="0">
                          <a:effectLst/>
                          <a:latin typeface="ＭＳ 明朝" panose="02020609040205080304" pitchFamily="17" charset="-128"/>
                          <a:ea typeface="ＭＳ 明朝" panose="02020609040205080304" pitchFamily="17" charset="-128"/>
                          <a:cs typeface="Times New Roman"/>
                        </a:rPr>
                        <a:t>３５手続</a:t>
                      </a:r>
                    </a:p>
                  </a:txBody>
                  <a:tcPr marL="68580" marR="68580" marT="0" marB="0" anchor="ctr">
                    <a:lnR w="28575" cap="flat" cmpd="sng" algn="ctr">
                      <a:solidFill>
                        <a:schemeClr val="tx1"/>
                      </a:solidFill>
                      <a:prstDash val="solid"/>
                      <a:round/>
                      <a:headEnd type="none" w="med" len="med"/>
                      <a:tailEnd type="none" w="med" len="med"/>
                    </a:lnR>
                  </a:tcPr>
                </a:tc>
                <a:tc>
                  <a:txBody>
                    <a:bodyPr/>
                    <a:lstStyle/>
                    <a:p>
                      <a:pPr algn="ctr">
                        <a:spcAft>
                          <a:spcPts val="0"/>
                        </a:spcAft>
                      </a:pPr>
                      <a:r>
                        <a:rPr lang="ja-JP" altLang="en-US"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２９６</a:t>
                      </a:r>
                      <a:r>
                        <a:rPr lang="ja-JP"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手続</a:t>
                      </a:r>
                      <a:endParaRPr lang="ja-JP" sz="1400" b="0" u="none" kern="100" dirty="0">
                        <a:solidFill>
                          <a:schemeClr val="tx1"/>
                        </a:solidFill>
                        <a:effectLst/>
                        <a:latin typeface="ＭＳ 明朝" panose="02020609040205080304" pitchFamily="17" charset="-128"/>
                        <a:ea typeface="ＭＳ 明朝" panose="02020609040205080304" pitchFamily="17" charset="-128"/>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r>
              <a:tr h="517649">
                <a:tc>
                  <a:txBody>
                    <a:bodyPr/>
                    <a:lstStyle/>
                    <a:p>
                      <a:pPr algn="just">
                        <a:spcAft>
                          <a:spcPts val="0"/>
                        </a:spcAft>
                      </a:pPr>
                      <a:r>
                        <a:rPr lang="ja-JP" sz="1400" kern="100" dirty="0">
                          <a:effectLst/>
                          <a:latin typeface="ＭＳ 明朝" panose="02020609040205080304" pitchFamily="17" charset="-128"/>
                          <a:ea typeface="ＭＳ 明朝" panose="02020609040205080304" pitchFamily="17" charset="-128"/>
                          <a:cs typeface="Times New Roman"/>
                        </a:rPr>
                        <a:t>情報公開の推進</a:t>
                      </a:r>
                    </a:p>
                  </a:txBody>
                  <a:tcPr marL="68580" marR="68580" marT="0" marB="0" anchor="ctr"/>
                </a:tc>
                <a:tc>
                  <a:txBody>
                    <a:bodyPr/>
                    <a:lstStyle/>
                    <a:p>
                      <a:pPr algn="just">
                        <a:spcAft>
                          <a:spcPts val="0"/>
                        </a:spcAft>
                      </a:pPr>
                      <a:r>
                        <a:rPr lang="ja-JP" sz="1400" b="0" kern="100" dirty="0">
                          <a:effectLst/>
                          <a:latin typeface="+mj-ea"/>
                          <a:ea typeface="+mj-ea"/>
                          <a:cs typeface="Times New Roman"/>
                        </a:rPr>
                        <a:t>附属機関議事録のＨＰ公開</a:t>
                      </a:r>
                    </a:p>
                  </a:txBody>
                  <a:tcPr marL="68580" marR="68580" marT="0" marB="0" anchor="ctr"/>
                </a:tc>
                <a:tc>
                  <a:txBody>
                    <a:bodyPr/>
                    <a:lstStyle/>
                    <a:p>
                      <a:pPr algn="ctr">
                        <a:spcAft>
                          <a:spcPts val="0"/>
                        </a:spcAft>
                      </a:pPr>
                      <a:r>
                        <a:rPr lang="ja-JP" sz="1400" kern="100" dirty="0">
                          <a:effectLst/>
                          <a:latin typeface="ＭＳ 明朝" panose="02020609040205080304" pitchFamily="17" charset="-128"/>
                          <a:ea typeface="ＭＳ 明朝" panose="02020609040205080304" pitchFamily="17" charset="-128"/>
                          <a:cs typeface="Times New Roman"/>
                        </a:rPr>
                        <a:t>８０．６％</a:t>
                      </a:r>
                    </a:p>
                  </a:txBody>
                  <a:tcPr marL="68580" marR="68580" marT="0" marB="0" anchor="ctr">
                    <a:lnR w="28575" cap="flat" cmpd="sng" algn="ctr">
                      <a:solidFill>
                        <a:schemeClr val="tx1"/>
                      </a:solidFill>
                      <a:prstDash val="solid"/>
                      <a:round/>
                      <a:headEnd type="none" w="med" len="med"/>
                      <a:tailEnd type="none" w="med" len="med"/>
                    </a:lnR>
                  </a:tcPr>
                </a:tc>
                <a:tc>
                  <a:txBody>
                    <a:bodyPr/>
                    <a:lstStyle/>
                    <a:p>
                      <a:pPr algn="ctr">
                        <a:spcAft>
                          <a:spcPts val="0"/>
                        </a:spcAft>
                      </a:pPr>
                      <a:r>
                        <a:rPr lang="ja-JP" sz="1400" b="0" u="none" kern="100" dirty="0">
                          <a:solidFill>
                            <a:schemeClr val="tx1"/>
                          </a:solidFill>
                          <a:effectLst/>
                          <a:latin typeface="ＭＳ 明朝" panose="02020609040205080304" pitchFamily="17" charset="-128"/>
                          <a:ea typeface="ＭＳ 明朝" panose="02020609040205080304" pitchFamily="17" charset="-128"/>
                          <a:cs typeface="Times New Roman"/>
                        </a:rPr>
                        <a:t>１００％</a:t>
                      </a: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r>
              <a:tr h="915208">
                <a:tc>
                  <a:txBody>
                    <a:bodyPr/>
                    <a:lstStyle/>
                    <a:p>
                      <a:pPr algn="just">
                        <a:spcAft>
                          <a:spcPts val="0"/>
                        </a:spcAft>
                      </a:pPr>
                      <a:r>
                        <a:rPr lang="ja-JP" sz="1400" kern="100" dirty="0">
                          <a:effectLst/>
                          <a:latin typeface="ＭＳ 明朝" panose="02020609040205080304" pitchFamily="17" charset="-128"/>
                          <a:ea typeface="ＭＳ 明朝" panose="02020609040205080304" pitchFamily="17" charset="-128"/>
                          <a:cs typeface="Times New Roman"/>
                        </a:rPr>
                        <a:t>法令遵守・公正確保の仕組みづくり</a:t>
                      </a:r>
                    </a:p>
                  </a:txBody>
                  <a:tcPr marL="68580" marR="68580" marT="0" marB="0" anchor="ctr"/>
                </a:tc>
                <a:tc>
                  <a:txBody>
                    <a:bodyPr/>
                    <a:lstStyle/>
                    <a:p>
                      <a:pPr algn="just">
                        <a:spcAft>
                          <a:spcPts val="0"/>
                        </a:spcAft>
                      </a:pPr>
                      <a:r>
                        <a:rPr lang="ja-JP" sz="1400" b="0" kern="100" dirty="0">
                          <a:effectLst/>
                          <a:latin typeface="+mj-ea"/>
                          <a:ea typeface="+mj-ea"/>
                          <a:cs typeface="Times New Roman"/>
                        </a:rPr>
                        <a:t>市長政治倫理条例、職員倫理条例の制定</a:t>
                      </a:r>
                    </a:p>
                  </a:txBody>
                  <a:tcPr marL="68580" marR="68580" marT="0" marB="0" anchor="ctr"/>
                </a:tc>
                <a:tc>
                  <a:txBody>
                    <a:bodyPr/>
                    <a:lstStyle/>
                    <a:p>
                      <a:pPr algn="ctr">
                        <a:spcAft>
                          <a:spcPts val="0"/>
                        </a:spcAft>
                      </a:pPr>
                      <a:r>
                        <a:rPr lang="ja-JP" sz="1400" kern="100" dirty="0">
                          <a:effectLst/>
                          <a:latin typeface="ＭＳ 明朝" panose="02020609040205080304" pitchFamily="17" charset="-128"/>
                          <a:ea typeface="ＭＳ 明朝" panose="02020609040205080304" pitchFamily="17" charset="-128"/>
                          <a:cs typeface="Times New Roman"/>
                        </a:rPr>
                        <a:t>－</a:t>
                      </a:r>
                    </a:p>
                  </a:txBody>
                  <a:tcPr marL="68580" marR="68580" marT="0" marB="0" anchor="ctr">
                    <a:lnR w="28575" cap="flat" cmpd="sng" algn="ctr">
                      <a:solidFill>
                        <a:schemeClr val="tx1"/>
                      </a:solidFill>
                      <a:prstDash val="solid"/>
                      <a:round/>
                      <a:headEnd type="none" w="med" len="med"/>
                      <a:tailEnd type="none" w="med" len="med"/>
                    </a:lnR>
                  </a:tcPr>
                </a:tc>
                <a:tc>
                  <a:txBody>
                    <a:bodyPr/>
                    <a:lstStyle/>
                    <a:p>
                      <a:pPr algn="ctr">
                        <a:spcAft>
                          <a:spcPts val="0"/>
                        </a:spcAft>
                      </a:pPr>
                      <a:r>
                        <a:rPr lang="ja-JP" sz="1400" b="0" u="none" kern="100" dirty="0">
                          <a:solidFill>
                            <a:schemeClr val="tx1"/>
                          </a:solidFill>
                          <a:effectLst/>
                          <a:latin typeface="ＭＳ 明朝" panose="02020609040205080304" pitchFamily="17" charset="-128"/>
                          <a:ea typeface="ＭＳ 明朝" panose="02020609040205080304" pitchFamily="17" charset="-128"/>
                          <a:cs typeface="Times New Roman"/>
                        </a:rPr>
                        <a:t>制定、施行</a:t>
                      </a: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797633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0" y="620688"/>
            <a:ext cx="9144000"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テキスト ボックス 2"/>
          <p:cNvSpPr txBox="1"/>
          <p:nvPr/>
        </p:nvSpPr>
        <p:spPr>
          <a:xfrm>
            <a:off x="3557" y="0"/>
            <a:ext cx="4942379" cy="523220"/>
          </a:xfrm>
          <a:prstGeom prst="rect">
            <a:avLst/>
          </a:prstGeom>
          <a:noFill/>
        </p:spPr>
        <p:txBody>
          <a:bodyPr wrap="none" rtlCol="0">
            <a:spAutoFit/>
          </a:bodyPr>
          <a:lstStyle/>
          <a:p>
            <a:r>
              <a:rPr kumimoji="1" lang="ja-JP" altLang="en-US" sz="2800" dirty="0" smtClean="0"/>
              <a:t>３　</a:t>
            </a:r>
            <a:r>
              <a:rPr lang="ja-JP" altLang="en-US" sz="2800" dirty="0" smtClean="0"/>
              <a:t>推進項目別の</a:t>
            </a:r>
            <a:r>
              <a:rPr kumimoji="1" lang="ja-JP" altLang="en-US" sz="2800" dirty="0" smtClean="0"/>
              <a:t>主な取組み②</a:t>
            </a:r>
            <a:endParaRPr kumimoji="1" lang="en-US" altLang="ja-JP" sz="2800" dirty="0" smtClean="0"/>
          </a:p>
        </p:txBody>
      </p:sp>
      <p:graphicFrame>
        <p:nvGraphicFramePr>
          <p:cNvPr id="4" name="表 3"/>
          <p:cNvGraphicFramePr>
            <a:graphicFrameLocks noGrp="1"/>
          </p:cNvGraphicFramePr>
          <p:nvPr>
            <p:extLst>
              <p:ext uri="{D42A27DB-BD31-4B8C-83A1-F6EECF244321}">
                <p14:modId xmlns:p14="http://schemas.microsoft.com/office/powerpoint/2010/main" val="3503623870"/>
              </p:ext>
            </p:extLst>
          </p:nvPr>
        </p:nvGraphicFramePr>
        <p:xfrm>
          <a:off x="611560" y="1196752"/>
          <a:ext cx="7848872" cy="5348959"/>
        </p:xfrm>
        <a:graphic>
          <a:graphicData uri="http://schemas.openxmlformats.org/drawingml/2006/table">
            <a:tbl>
              <a:tblPr firstRow="1" bandRow="1">
                <a:tableStyleId>{5940675A-B579-460E-94D1-54222C63F5DA}</a:tableStyleId>
              </a:tblPr>
              <a:tblGrid>
                <a:gridCol w="1800200"/>
                <a:gridCol w="2376264"/>
                <a:gridCol w="1728192"/>
                <a:gridCol w="1944216"/>
              </a:tblGrid>
              <a:tr h="468922">
                <a:tc>
                  <a:txBody>
                    <a:bodyPr/>
                    <a:lstStyle/>
                    <a:p>
                      <a:pPr algn="ctr"/>
                      <a:r>
                        <a:rPr kumimoji="1" lang="ja-JP" altLang="en-US" dirty="0" smtClean="0">
                          <a:latin typeface="+mj-ea"/>
                          <a:ea typeface="+mj-ea"/>
                        </a:rPr>
                        <a:t>推進項目</a:t>
                      </a:r>
                      <a:endParaRPr kumimoji="1" lang="ja-JP" altLang="en-US" dirty="0">
                        <a:latin typeface="+mj-ea"/>
                        <a:ea typeface="+mj-ea"/>
                      </a:endParaRPr>
                    </a:p>
                  </a:txBody>
                  <a:tcPr anchor="ctr">
                    <a:solidFill>
                      <a:schemeClr val="accent1">
                        <a:lumMod val="20000"/>
                        <a:lumOff val="80000"/>
                      </a:schemeClr>
                    </a:solidFill>
                  </a:tcPr>
                </a:tc>
                <a:tc>
                  <a:txBody>
                    <a:bodyPr/>
                    <a:lstStyle/>
                    <a:p>
                      <a:pPr algn="ctr"/>
                      <a:r>
                        <a:rPr kumimoji="1" lang="ja-JP" altLang="en-US" dirty="0" smtClean="0">
                          <a:latin typeface="+mj-ea"/>
                          <a:ea typeface="+mj-ea"/>
                        </a:rPr>
                        <a:t>取組項目</a:t>
                      </a:r>
                      <a:endParaRPr kumimoji="1" lang="ja-JP" altLang="en-US" dirty="0">
                        <a:latin typeface="+mj-ea"/>
                        <a:ea typeface="+mj-ea"/>
                      </a:endParaRPr>
                    </a:p>
                  </a:txBody>
                  <a:tcPr anchor="ctr">
                    <a:solidFill>
                      <a:schemeClr val="accent1">
                        <a:lumMod val="20000"/>
                        <a:lumOff val="80000"/>
                      </a:schemeClr>
                    </a:solidFill>
                  </a:tcPr>
                </a:tc>
                <a:tc>
                  <a:txBody>
                    <a:bodyPr/>
                    <a:lstStyle/>
                    <a:p>
                      <a:pPr algn="ctr"/>
                      <a:r>
                        <a:rPr kumimoji="1" lang="ja-JP" altLang="en-US" sz="1800" kern="1200" dirty="0" smtClean="0">
                          <a:solidFill>
                            <a:schemeClr val="tx1"/>
                          </a:solidFill>
                          <a:effectLst/>
                          <a:latin typeface="+mj-ea"/>
                          <a:ea typeface="+mj-ea"/>
                          <a:cs typeface="+mn-cs"/>
                        </a:rPr>
                        <a:t>取組前</a:t>
                      </a:r>
                      <a:r>
                        <a:rPr kumimoji="1" lang="en-US" altLang="ja-JP" sz="1800" kern="1200" dirty="0" smtClean="0">
                          <a:solidFill>
                            <a:schemeClr val="tx1"/>
                          </a:solidFill>
                          <a:effectLst/>
                          <a:latin typeface="+mj-ea"/>
                          <a:ea typeface="+mj-ea"/>
                          <a:cs typeface="+mn-cs"/>
                        </a:rPr>
                        <a:t>(H21)</a:t>
                      </a:r>
                      <a:endParaRPr kumimoji="1" lang="ja-JP" altLang="en-US" dirty="0">
                        <a:latin typeface="+mj-ea"/>
                        <a:ea typeface="+mj-ea"/>
                      </a:endParaRPr>
                    </a:p>
                  </a:txBody>
                  <a:tcPr anchor="ctr">
                    <a:lnR w="28575"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sz="1800" kern="1200" dirty="0" smtClean="0">
                          <a:solidFill>
                            <a:schemeClr val="tx1"/>
                          </a:solidFill>
                          <a:effectLst/>
                          <a:latin typeface="+mj-ea"/>
                          <a:ea typeface="+mj-ea"/>
                          <a:cs typeface="+mn-cs"/>
                        </a:rPr>
                        <a:t>取組後</a:t>
                      </a:r>
                      <a:r>
                        <a:rPr kumimoji="1" lang="en-US" altLang="ja-JP" sz="1800" kern="1200" dirty="0" smtClean="0">
                          <a:solidFill>
                            <a:schemeClr val="tx1"/>
                          </a:solidFill>
                          <a:effectLst/>
                          <a:latin typeface="+mj-ea"/>
                          <a:ea typeface="+mj-ea"/>
                          <a:cs typeface="+mn-cs"/>
                        </a:rPr>
                        <a:t>(H26)</a:t>
                      </a:r>
                      <a:endParaRPr kumimoji="1" lang="ja-JP" altLang="en-US" dirty="0">
                        <a:latin typeface="+mj-ea"/>
                        <a:ea typeface="+mj-ea"/>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1">
                        <a:lumMod val="20000"/>
                        <a:lumOff val="80000"/>
                      </a:schemeClr>
                    </a:solidFill>
                  </a:tcPr>
                </a:tc>
              </a:tr>
              <a:tr h="734352">
                <a:tc>
                  <a:txBody>
                    <a:bodyPr/>
                    <a:lstStyle/>
                    <a:p>
                      <a:pPr algn="just">
                        <a:spcAft>
                          <a:spcPts val="0"/>
                        </a:spcAft>
                      </a:pPr>
                      <a:r>
                        <a:rPr lang="ja-JP" sz="1400" b="0" kern="100" dirty="0">
                          <a:effectLst/>
                          <a:latin typeface="ＭＳ 明朝" panose="02020609040205080304" pitchFamily="17" charset="-128"/>
                          <a:ea typeface="ＭＳ 明朝" panose="02020609040205080304" pitchFamily="17" charset="-128"/>
                          <a:cs typeface="Times New Roman"/>
                        </a:rPr>
                        <a:t>事務事業の整理合理化</a:t>
                      </a:r>
                    </a:p>
                  </a:txBody>
                  <a:tcPr marL="68580" marR="68580" marT="0" marB="0" anchor="ctr"/>
                </a:tc>
                <a:tc>
                  <a:txBody>
                    <a:bodyPr/>
                    <a:lstStyle/>
                    <a:p>
                      <a:pPr algn="just">
                        <a:spcAft>
                          <a:spcPts val="0"/>
                        </a:spcAft>
                      </a:pPr>
                      <a:r>
                        <a:rPr lang="ja-JP" sz="1400" b="0" kern="100" dirty="0">
                          <a:effectLst/>
                          <a:latin typeface="+mj-ea"/>
                          <a:ea typeface="+mj-ea"/>
                          <a:cs typeface="Times New Roman"/>
                        </a:rPr>
                        <a:t>上水道（市給水区域）と下水道の料金徴収一元化</a:t>
                      </a:r>
                    </a:p>
                  </a:txBody>
                  <a:tcPr marL="68580" marR="68580" marT="0" marB="0" anchor="ctr"/>
                </a:tc>
                <a:tc>
                  <a:txBody>
                    <a:bodyPr/>
                    <a:lstStyle/>
                    <a:p>
                      <a:pPr algn="ctr">
                        <a:spcAft>
                          <a:spcPts val="0"/>
                        </a:spcAft>
                      </a:pPr>
                      <a:r>
                        <a:rPr lang="ja-JP" sz="1400" b="0" kern="100" dirty="0">
                          <a:effectLst/>
                          <a:latin typeface="ＭＳ 明朝" panose="02020609040205080304" pitchFamily="17" charset="-128"/>
                          <a:ea typeface="ＭＳ 明朝" panose="02020609040205080304" pitchFamily="17" charset="-128"/>
                          <a:cs typeface="Times New Roman"/>
                        </a:rPr>
                        <a:t>－</a:t>
                      </a:r>
                    </a:p>
                  </a:txBody>
                  <a:tcPr marL="68580" marR="68580" marT="0" marB="0" anchor="ctr">
                    <a:lnR w="28575" cap="flat" cmpd="sng" algn="ctr">
                      <a:solidFill>
                        <a:schemeClr val="tx1"/>
                      </a:solidFill>
                      <a:prstDash val="solid"/>
                      <a:round/>
                      <a:headEnd type="none" w="med" len="med"/>
                      <a:tailEnd type="none" w="med" len="med"/>
                    </a:lnR>
                  </a:tcPr>
                </a:tc>
                <a:tc>
                  <a:txBody>
                    <a:bodyPr/>
                    <a:lstStyle/>
                    <a:p>
                      <a:pPr algn="ctr">
                        <a:spcAft>
                          <a:spcPts val="0"/>
                        </a:spcAft>
                      </a:pPr>
                      <a:r>
                        <a:rPr lang="ja-JP" sz="1400" b="0" kern="100" dirty="0">
                          <a:effectLst/>
                          <a:latin typeface="ＭＳ 明朝" panose="02020609040205080304" pitchFamily="17" charset="-128"/>
                          <a:ea typeface="ＭＳ 明朝" panose="02020609040205080304" pitchFamily="17" charset="-128"/>
                          <a:cs typeface="Times New Roman"/>
                        </a:rPr>
                        <a:t>実施</a:t>
                      </a: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r>
              <a:tr h="865598">
                <a:tc>
                  <a:txBody>
                    <a:bodyPr/>
                    <a:lstStyle/>
                    <a:p>
                      <a:pPr algn="just">
                        <a:spcAft>
                          <a:spcPts val="0"/>
                        </a:spcAft>
                      </a:pPr>
                      <a:r>
                        <a:rPr lang="ja-JP" sz="1400" b="0" kern="100" dirty="0">
                          <a:effectLst/>
                          <a:latin typeface="ＭＳ 明朝" panose="02020609040205080304" pitchFamily="17" charset="-128"/>
                          <a:ea typeface="ＭＳ 明朝" panose="02020609040205080304" pitchFamily="17" charset="-128"/>
                          <a:cs typeface="Times New Roman"/>
                        </a:rPr>
                        <a:t>民間機能の活用</a:t>
                      </a:r>
                    </a:p>
                  </a:txBody>
                  <a:tcPr marL="68580" marR="68580" marT="0" marB="0" anchor="ctr"/>
                </a:tc>
                <a:tc>
                  <a:txBody>
                    <a:bodyPr/>
                    <a:lstStyle/>
                    <a:p>
                      <a:pPr algn="just">
                        <a:spcAft>
                          <a:spcPts val="0"/>
                        </a:spcAft>
                      </a:pPr>
                      <a:r>
                        <a:rPr lang="ja-JP" sz="1400" b="0" kern="100" dirty="0">
                          <a:effectLst/>
                          <a:latin typeface="+mj-ea"/>
                          <a:ea typeface="+mj-ea"/>
                          <a:cs typeface="Times New Roman"/>
                        </a:rPr>
                        <a:t>新港清掃工場、最終処分場、粗大ごみ収集運搬業務、市民課業務、介護保険室業務</a:t>
                      </a:r>
                    </a:p>
                  </a:txBody>
                  <a:tcPr marL="68580" marR="68580" marT="0" marB="0" anchor="ctr"/>
                </a:tc>
                <a:tc>
                  <a:txBody>
                    <a:bodyPr/>
                    <a:lstStyle/>
                    <a:p>
                      <a:pPr algn="ctr">
                        <a:spcAft>
                          <a:spcPts val="0"/>
                        </a:spcAft>
                      </a:pPr>
                      <a:r>
                        <a:rPr lang="ja-JP" sz="1400" b="0" kern="100" dirty="0">
                          <a:effectLst/>
                          <a:latin typeface="ＭＳ 明朝" panose="02020609040205080304" pitchFamily="17" charset="-128"/>
                          <a:ea typeface="ＭＳ 明朝" panose="02020609040205080304" pitchFamily="17" charset="-128"/>
                          <a:cs typeface="Times New Roman"/>
                        </a:rPr>
                        <a:t>直営</a:t>
                      </a:r>
                    </a:p>
                  </a:txBody>
                  <a:tcPr marL="68580" marR="68580" marT="0" marB="0" anchor="ctr">
                    <a:lnR w="28575" cap="flat" cmpd="sng" algn="ctr">
                      <a:solidFill>
                        <a:schemeClr val="tx1"/>
                      </a:solidFill>
                      <a:prstDash val="solid"/>
                      <a:round/>
                      <a:headEnd type="none" w="med" len="med"/>
                      <a:tailEnd type="none" w="med" len="med"/>
                    </a:lnR>
                  </a:tcPr>
                </a:tc>
                <a:tc>
                  <a:txBody>
                    <a:bodyPr/>
                    <a:lstStyle/>
                    <a:p>
                      <a:pPr algn="ctr">
                        <a:spcAft>
                          <a:spcPts val="0"/>
                        </a:spcAft>
                      </a:pPr>
                      <a:r>
                        <a:rPr lang="ja-JP" sz="1400" b="0" kern="100" dirty="0">
                          <a:effectLst/>
                          <a:latin typeface="ＭＳ 明朝" panose="02020609040205080304" pitchFamily="17" charset="-128"/>
                          <a:ea typeface="ＭＳ 明朝" panose="02020609040205080304" pitchFamily="17" charset="-128"/>
                          <a:cs typeface="Times New Roman"/>
                        </a:rPr>
                        <a:t>委託化</a:t>
                      </a:r>
                    </a:p>
                    <a:p>
                      <a:pPr algn="ctr">
                        <a:spcAft>
                          <a:spcPts val="0"/>
                        </a:spcAft>
                      </a:pPr>
                      <a:r>
                        <a:rPr lang="ja-JP" sz="1400" b="0" kern="100" dirty="0">
                          <a:effectLst/>
                          <a:latin typeface="ＭＳ 明朝" panose="02020609040205080304" pitchFamily="17" charset="-128"/>
                          <a:ea typeface="ＭＳ 明朝" panose="02020609040205080304" pitchFamily="17" charset="-128"/>
                          <a:cs typeface="Times New Roman"/>
                        </a:rPr>
                        <a:t>（一部委託を含む）</a:t>
                      </a: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r>
              <a:tr h="809099">
                <a:tc>
                  <a:txBody>
                    <a:bodyPr/>
                    <a:lstStyle/>
                    <a:p>
                      <a:pPr algn="just">
                        <a:spcAft>
                          <a:spcPts val="0"/>
                        </a:spcAft>
                      </a:pPr>
                      <a:r>
                        <a:rPr lang="ja-JP" sz="1400" b="0" kern="100" dirty="0">
                          <a:effectLst/>
                          <a:latin typeface="ＭＳ 明朝" panose="02020609040205080304" pitchFamily="17" charset="-128"/>
                          <a:ea typeface="ＭＳ 明朝" panose="02020609040205080304" pitchFamily="17" charset="-128"/>
                          <a:cs typeface="Times New Roman"/>
                        </a:rPr>
                        <a:t>公共施設等の設置及び管理運営の合理化</a:t>
                      </a:r>
                    </a:p>
                  </a:txBody>
                  <a:tcPr marL="68580" marR="68580" marT="0" marB="0" anchor="ctr"/>
                </a:tc>
                <a:tc>
                  <a:txBody>
                    <a:bodyPr/>
                    <a:lstStyle/>
                    <a:p>
                      <a:pPr algn="just">
                        <a:spcAft>
                          <a:spcPts val="0"/>
                        </a:spcAft>
                      </a:pPr>
                      <a:r>
                        <a:rPr lang="ja-JP" sz="1400" b="0" kern="100" dirty="0">
                          <a:effectLst/>
                          <a:latin typeface="+mj-ea"/>
                          <a:ea typeface="+mj-ea"/>
                          <a:cs typeface="Times New Roman"/>
                        </a:rPr>
                        <a:t>健康増進センター、昭和の森ユース・ホステル、南部児童文化センターの廃止</a:t>
                      </a:r>
                    </a:p>
                  </a:txBody>
                  <a:tcPr marL="68580" marR="68580" marT="0" marB="0" anchor="ctr"/>
                </a:tc>
                <a:tc>
                  <a:txBody>
                    <a:bodyPr/>
                    <a:lstStyle/>
                    <a:p>
                      <a:pPr algn="ctr">
                        <a:spcAft>
                          <a:spcPts val="0"/>
                        </a:spcAft>
                      </a:pPr>
                      <a:r>
                        <a:rPr lang="ja-JP" sz="1400" b="0" kern="100" dirty="0">
                          <a:effectLst/>
                          <a:latin typeface="ＭＳ 明朝" panose="02020609040205080304" pitchFamily="17" charset="-128"/>
                          <a:ea typeface="ＭＳ 明朝" panose="02020609040205080304" pitchFamily="17" charset="-128"/>
                          <a:cs typeface="Times New Roman"/>
                        </a:rPr>
                        <a:t>存在</a:t>
                      </a:r>
                    </a:p>
                  </a:txBody>
                  <a:tcPr marL="68580" marR="68580" marT="0" marB="0" anchor="ctr">
                    <a:lnR w="28575" cap="flat" cmpd="sng" algn="ctr">
                      <a:solidFill>
                        <a:schemeClr val="tx1"/>
                      </a:solidFill>
                      <a:prstDash val="solid"/>
                      <a:round/>
                      <a:headEnd type="none" w="med" len="med"/>
                      <a:tailEnd type="none" w="med" len="med"/>
                    </a:lnR>
                  </a:tcPr>
                </a:tc>
                <a:tc>
                  <a:txBody>
                    <a:bodyPr/>
                    <a:lstStyle/>
                    <a:p>
                      <a:pPr algn="ctr">
                        <a:spcAft>
                          <a:spcPts val="0"/>
                        </a:spcAft>
                      </a:pPr>
                      <a:r>
                        <a:rPr lang="ja-JP" sz="1400" b="0" kern="100" dirty="0">
                          <a:effectLst/>
                          <a:latin typeface="ＭＳ 明朝" panose="02020609040205080304" pitchFamily="17" charset="-128"/>
                          <a:ea typeface="ＭＳ 明朝" panose="02020609040205080304" pitchFamily="17" charset="-128"/>
                          <a:cs typeface="Times New Roman"/>
                        </a:rPr>
                        <a:t>廃止</a:t>
                      </a: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r>
              <a:tr h="1002284">
                <a:tc>
                  <a:txBody>
                    <a:bodyPr/>
                    <a:lstStyle/>
                    <a:p>
                      <a:pPr algn="just">
                        <a:spcAft>
                          <a:spcPts val="0"/>
                        </a:spcAft>
                      </a:pPr>
                      <a:r>
                        <a:rPr lang="ja-JP" sz="1400" b="0" kern="100">
                          <a:effectLst/>
                          <a:latin typeface="ＭＳ 明朝" panose="02020609040205080304" pitchFamily="17" charset="-128"/>
                          <a:ea typeface="ＭＳ 明朝" panose="02020609040205080304" pitchFamily="17" charset="-128"/>
                          <a:cs typeface="Times New Roman"/>
                        </a:rPr>
                        <a:t>補助金の見直し</a:t>
                      </a:r>
                    </a:p>
                  </a:txBody>
                  <a:tcPr marL="68580" marR="68580" marT="0" marB="0" anchor="ctr"/>
                </a:tc>
                <a:tc>
                  <a:txBody>
                    <a:bodyPr/>
                    <a:lstStyle/>
                    <a:p>
                      <a:pPr algn="just">
                        <a:spcAft>
                          <a:spcPts val="0"/>
                        </a:spcAft>
                      </a:pPr>
                      <a:r>
                        <a:rPr lang="ja-JP" altLang="en-US" sz="1400" b="0" kern="100" dirty="0" smtClean="0">
                          <a:effectLst/>
                          <a:latin typeface="+mj-ea"/>
                          <a:ea typeface="+mj-ea"/>
                          <a:cs typeface="Times New Roman"/>
                        </a:rPr>
                        <a:t>恒常的</a:t>
                      </a:r>
                      <a:r>
                        <a:rPr lang="ja-JP" sz="1400" b="0" kern="100" dirty="0" smtClean="0">
                          <a:effectLst/>
                          <a:latin typeface="+mj-ea"/>
                          <a:ea typeface="+mj-ea"/>
                          <a:cs typeface="Times New Roman"/>
                        </a:rPr>
                        <a:t>補助</a:t>
                      </a:r>
                      <a:r>
                        <a:rPr lang="ja-JP" sz="1400" b="0" kern="100" dirty="0">
                          <a:effectLst/>
                          <a:latin typeface="+mj-ea"/>
                          <a:ea typeface="+mj-ea"/>
                          <a:cs typeface="Times New Roman"/>
                        </a:rPr>
                        <a:t>金の見直し</a:t>
                      </a:r>
                    </a:p>
                  </a:txBody>
                  <a:tcPr marL="68580" marR="68580" marT="0" marB="0" anchor="ctr"/>
                </a:tc>
                <a:tc>
                  <a:txBody>
                    <a:bodyPr/>
                    <a:lstStyle/>
                    <a:p>
                      <a:pPr algn="ctr">
                        <a:spcAft>
                          <a:spcPts val="0"/>
                        </a:spcAft>
                      </a:pPr>
                      <a:r>
                        <a:rPr lang="en-US" sz="1400" b="0" kern="100" dirty="0">
                          <a:solidFill>
                            <a:schemeClr val="tx1"/>
                          </a:solidFill>
                          <a:effectLst/>
                          <a:latin typeface="ＭＳ 明朝" panose="02020609040205080304" pitchFamily="17" charset="-128"/>
                          <a:ea typeface="ＭＳ 明朝" panose="02020609040205080304" pitchFamily="17" charset="-128"/>
                          <a:cs typeface="Times New Roman"/>
                        </a:rPr>
                        <a:t> </a:t>
                      </a:r>
                      <a:r>
                        <a:rPr lang="en-US" altLang="ja-JP" sz="1400" b="0" kern="100" dirty="0" smtClean="0">
                          <a:solidFill>
                            <a:schemeClr val="tx1"/>
                          </a:solidFill>
                          <a:effectLst/>
                          <a:latin typeface="ＭＳ 明朝" panose="02020609040205080304" pitchFamily="17" charset="-128"/>
                          <a:ea typeface="ＭＳ 明朝" panose="02020609040205080304" pitchFamily="17" charset="-128"/>
                          <a:cs typeface="Times New Roman"/>
                        </a:rPr>
                        <a:t>7,431</a:t>
                      </a:r>
                      <a:r>
                        <a:rPr lang="ja-JP" altLang="en-US" sz="1400" b="0" kern="100" dirty="0" smtClean="0">
                          <a:solidFill>
                            <a:schemeClr val="tx1"/>
                          </a:solidFill>
                          <a:effectLst/>
                          <a:latin typeface="ＭＳ 明朝" panose="02020609040205080304" pitchFamily="17" charset="-128"/>
                          <a:ea typeface="ＭＳ 明朝" panose="02020609040205080304" pitchFamily="17" charset="-128"/>
                          <a:cs typeface="Times New Roman"/>
                        </a:rPr>
                        <a:t>百万円</a:t>
                      </a:r>
                      <a:endParaRPr lang="en-US" altLang="ja-JP" sz="1400" b="0" kern="100" dirty="0" smtClean="0">
                        <a:solidFill>
                          <a:schemeClr val="tx1"/>
                        </a:solidFill>
                        <a:effectLst/>
                        <a:latin typeface="ＭＳ 明朝" panose="02020609040205080304" pitchFamily="17" charset="-128"/>
                        <a:ea typeface="ＭＳ 明朝" panose="02020609040205080304" pitchFamily="17" charset="-128"/>
                        <a:cs typeface="Times New Roman"/>
                      </a:endParaRPr>
                    </a:p>
                    <a:p>
                      <a:pPr algn="ctr">
                        <a:spcAft>
                          <a:spcPts val="0"/>
                        </a:spcAft>
                      </a:pPr>
                      <a:r>
                        <a:rPr lang="en-US" altLang="ja-JP" sz="1400" b="0" kern="100" dirty="0" smtClean="0">
                          <a:solidFill>
                            <a:schemeClr val="tx1"/>
                          </a:solidFill>
                          <a:effectLst/>
                          <a:latin typeface="ＭＳ 明朝" panose="02020609040205080304" pitchFamily="17" charset="-128"/>
                          <a:ea typeface="ＭＳ 明朝" panose="02020609040205080304" pitchFamily="17" charset="-128"/>
                          <a:cs typeface="Times New Roman"/>
                        </a:rPr>
                        <a:t>281</a:t>
                      </a:r>
                      <a:r>
                        <a:rPr lang="ja-JP" altLang="en-US" sz="1400" b="0" kern="100" dirty="0" smtClean="0">
                          <a:solidFill>
                            <a:schemeClr val="tx1"/>
                          </a:solidFill>
                          <a:effectLst/>
                          <a:latin typeface="ＭＳ 明朝" panose="02020609040205080304" pitchFamily="17" charset="-128"/>
                          <a:ea typeface="ＭＳ 明朝" panose="02020609040205080304" pitchFamily="17" charset="-128"/>
                          <a:cs typeface="Times New Roman"/>
                        </a:rPr>
                        <a:t>件</a:t>
                      </a:r>
                      <a:endParaRPr lang="ja-JP" sz="1400" b="0" kern="100" dirty="0">
                        <a:solidFill>
                          <a:schemeClr val="tx1"/>
                        </a:solidFill>
                        <a:effectLst/>
                        <a:latin typeface="ＭＳ 明朝" panose="02020609040205080304" pitchFamily="17" charset="-128"/>
                        <a:ea typeface="ＭＳ 明朝" panose="02020609040205080304" pitchFamily="17" charset="-128"/>
                        <a:cs typeface="Times New Roman"/>
                      </a:endParaRPr>
                    </a:p>
                  </a:txBody>
                  <a:tcPr marL="68580" marR="68580" marT="0" marB="0" anchor="ctr">
                    <a:lnR w="28575" cap="flat" cmpd="sng" algn="ctr">
                      <a:solidFill>
                        <a:schemeClr val="tx1"/>
                      </a:solidFill>
                      <a:prstDash val="solid"/>
                      <a:round/>
                      <a:headEnd type="none" w="med" len="med"/>
                      <a:tailEnd type="none" w="med" len="med"/>
                    </a:lnR>
                  </a:tcPr>
                </a:tc>
                <a:tc>
                  <a:txBody>
                    <a:bodyPr/>
                    <a:lstStyle/>
                    <a:p>
                      <a:pPr algn="ctr">
                        <a:spcAft>
                          <a:spcPts val="0"/>
                        </a:spcAft>
                      </a:pPr>
                      <a:r>
                        <a:rPr lang="en-US" altLang="ja-JP" sz="1400" b="0" kern="100" dirty="0" smtClean="0">
                          <a:solidFill>
                            <a:schemeClr val="tx1"/>
                          </a:solidFill>
                          <a:effectLst/>
                          <a:latin typeface="ＭＳ 明朝" panose="02020609040205080304" pitchFamily="17" charset="-128"/>
                          <a:ea typeface="ＭＳ 明朝" panose="02020609040205080304" pitchFamily="17" charset="-128"/>
                          <a:cs typeface="Times New Roman"/>
                        </a:rPr>
                        <a:t>7,341</a:t>
                      </a:r>
                      <a:r>
                        <a:rPr lang="ja-JP" altLang="en-US" sz="1400" b="0" kern="100" dirty="0" smtClean="0">
                          <a:solidFill>
                            <a:schemeClr val="tx1"/>
                          </a:solidFill>
                          <a:effectLst/>
                          <a:latin typeface="ＭＳ 明朝" panose="02020609040205080304" pitchFamily="17" charset="-128"/>
                          <a:ea typeface="ＭＳ 明朝" panose="02020609040205080304" pitchFamily="17" charset="-128"/>
                          <a:cs typeface="Times New Roman"/>
                        </a:rPr>
                        <a:t>百万円（</a:t>
                      </a:r>
                      <a:r>
                        <a:rPr lang="en-US" altLang="ja-JP" sz="1400" b="0" kern="100" dirty="0" smtClean="0">
                          <a:solidFill>
                            <a:schemeClr val="tx1"/>
                          </a:solidFill>
                          <a:effectLst/>
                          <a:latin typeface="ＭＳ 明朝" panose="02020609040205080304" pitchFamily="17" charset="-128"/>
                          <a:ea typeface="ＭＳ 明朝" panose="02020609040205080304" pitchFamily="17" charset="-128"/>
                          <a:cs typeface="Times New Roman"/>
                        </a:rPr>
                        <a:t>H25)</a:t>
                      </a:r>
                    </a:p>
                    <a:p>
                      <a:pPr algn="ctr">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Times New Roman"/>
                        </a:rPr>
                        <a:t>△</a:t>
                      </a:r>
                      <a:r>
                        <a:rPr lang="en-US" altLang="ja-JP" sz="1100" b="0" kern="100" dirty="0" smtClean="0">
                          <a:solidFill>
                            <a:schemeClr val="tx1"/>
                          </a:solidFill>
                          <a:effectLst/>
                          <a:latin typeface="ＭＳ 明朝" panose="02020609040205080304" pitchFamily="17" charset="-128"/>
                          <a:ea typeface="ＭＳ 明朝" panose="02020609040205080304" pitchFamily="17" charset="-128"/>
                          <a:cs typeface="Times New Roman"/>
                        </a:rPr>
                        <a:t>90</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Times New Roman"/>
                        </a:rPr>
                        <a:t>百万円</a:t>
                      </a:r>
                      <a:r>
                        <a:rPr lang="en-US" altLang="ja-JP" sz="1100" b="0" kern="100" dirty="0" smtClean="0">
                          <a:solidFill>
                            <a:schemeClr val="tx1"/>
                          </a:solidFill>
                          <a:effectLst/>
                          <a:latin typeface="ＭＳ 明朝" panose="02020609040205080304" pitchFamily="17" charset="-128"/>
                          <a:ea typeface="ＭＳ 明朝" panose="02020609040205080304" pitchFamily="17" charset="-128"/>
                          <a:cs typeface="Times New Roman"/>
                        </a:rPr>
                        <a:t>(</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Times New Roman"/>
                        </a:rPr>
                        <a:t>△</a:t>
                      </a:r>
                      <a:r>
                        <a:rPr lang="en-US" altLang="ja-JP" sz="1100" b="0" kern="100" dirty="0" smtClean="0">
                          <a:solidFill>
                            <a:schemeClr val="tx1"/>
                          </a:solidFill>
                          <a:effectLst/>
                          <a:latin typeface="ＭＳ 明朝" panose="02020609040205080304" pitchFamily="17" charset="-128"/>
                          <a:ea typeface="ＭＳ 明朝" panose="02020609040205080304" pitchFamily="17" charset="-128"/>
                          <a:cs typeface="Times New Roman"/>
                        </a:rPr>
                        <a:t>1.2</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Times New Roman"/>
                        </a:rPr>
                        <a:t>％</a:t>
                      </a:r>
                      <a:r>
                        <a:rPr lang="en-US" altLang="ja-JP" sz="1100" b="0" kern="100" dirty="0" smtClean="0">
                          <a:solidFill>
                            <a:schemeClr val="tx1"/>
                          </a:solidFill>
                          <a:effectLst/>
                          <a:latin typeface="ＭＳ 明朝" panose="02020609040205080304" pitchFamily="17" charset="-128"/>
                          <a:ea typeface="ＭＳ 明朝" panose="02020609040205080304" pitchFamily="17" charset="-128"/>
                          <a:cs typeface="Times New Roman"/>
                        </a:rPr>
                        <a:t>)</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400" b="0" kern="100" dirty="0" smtClean="0">
                          <a:solidFill>
                            <a:schemeClr val="tx1"/>
                          </a:solidFill>
                          <a:effectLst/>
                          <a:latin typeface="ＭＳ 明朝" panose="02020609040205080304" pitchFamily="17" charset="-128"/>
                          <a:ea typeface="ＭＳ 明朝" panose="02020609040205080304" pitchFamily="17" charset="-128"/>
                          <a:cs typeface="Times New Roman"/>
                        </a:rPr>
                        <a:t>228</a:t>
                      </a:r>
                      <a:r>
                        <a:rPr lang="ja-JP" altLang="en-US" sz="1400" b="0" kern="100" dirty="0" smtClean="0">
                          <a:solidFill>
                            <a:schemeClr val="tx1"/>
                          </a:solidFill>
                          <a:effectLst/>
                          <a:latin typeface="ＭＳ 明朝" panose="02020609040205080304" pitchFamily="17" charset="-128"/>
                          <a:ea typeface="ＭＳ 明朝" panose="02020609040205080304" pitchFamily="17" charset="-128"/>
                          <a:cs typeface="Times New Roman"/>
                        </a:rPr>
                        <a:t>件（</a:t>
                      </a:r>
                      <a:r>
                        <a:rPr lang="en-US" altLang="ja-JP" sz="1400" b="0" kern="100" dirty="0" smtClean="0">
                          <a:solidFill>
                            <a:schemeClr val="tx1"/>
                          </a:solidFill>
                          <a:effectLst/>
                          <a:latin typeface="ＭＳ 明朝" panose="02020609040205080304" pitchFamily="17" charset="-128"/>
                          <a:ea typeface="ＭＳ 明朝" panose="02020609040205080304" pitchFamily="17" charset="-128"/>
                          <a:cs typeface="Times New Roman"/>
                        </a:rPr>
                        <a:t>H25)</a:t>
                      </a:r>
                    </a:p>
                    <a:p>
                      <a:pPr algn="ctr">
                        <a:spcAft>
                          <a:spcPts val="0"/>
                        </a:spcAft>
                      </a:pP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Times New Roman"/>
                        </a:rPr>
                        <a:t>△</a:t>
                      </a:r>
                      <a:r>
                        <a:rPr lang="en-US" altLang="ja-JP" sz="1100" b="0" kern="100" dirty="0" smtClean="0">
                          <a:solidFill>
                            <a:schemeClr val="tx1"/>
                          </a:solidFill>
                          <a:effectLst/>
                          <a:latin typeface="ＭＳ 明朝" panose="02020609040205080304" pitchFamily="17" charset="-128"/>
                          <a:ea typeface="ＭＳ 明朝" panose="02020609040205080304" pitchFamily="17" charset="-128"/>
                          <a:cs typeface="Times New Roman"/>
                        </a:rPr>
                        <a:t>53</a:t>
                      </a:r>
                      <a:r>
                        <a:rPr lang="ja-JP" altLang="en-US" sz="1100" b="0" kern="100" dirty="0" smtClean="0">
                          <a:solidFill>
                            <a:schemeClr val="tx1"/>
                          </a:solidFill>
                          <a:effectLst/>
                          <a:latin typeface="ＭＳ 明朝" panose="02020609040205080304" pitchFamily="17" charset="-128"/>
                          <a:ea typeface="ＭＳ 明朝" panose="02020609040205080304" pitchFamily="17" charset="-128"/>
                          <a:cs typeface="Times New Roman"/>
                        </a:rPr>
                        <a:t>件</a:t>
                      </a:r>
                      <a:r>
                        <a:rPr lang="en-US" sz="1100" b="0" kern="100" dirty="0">
                          <a:solidFill>
                            <a:schemeClr val="tx1"/>
                          </a:solidFill>
                          <a:effectLst/>
                          <a:latin typeface="ＭＳ 明朝" panose="02020609040205080304" pitchFamily="17" charset="-128"/>
                          <a:ea typeface="ＭＳ 明朝" panose="02020609040205080304" pitchFamily="17" charset="-128"/>
                          <a:cs typeface="Times New Roman"/>
                        </a:rPr>
                        <a:t> </a:t>
                      </a:r>
                      <a:endParaRPr lang="ja-JP" sz="1100" b="0" kern="100" dirty="0">
                        <a:solidFill>
                          <a:schemeClr val="tx1"/>
                        </a:solidFill>
                        <a:effectLst/>
                        <a:latin typeface="ＭＳ 明朝" panose="02020609040205080304" pitchFamily="17" charset="-128"/>
                        <a:ea typeface="ＭＳ 明朝" panose="02020609040205080304" pitchFamily="17" charset="-128"/>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r>
              <a:tr h="734352">
                <a:tc>
                  <a:txBody>
                    <a:bodyPr/>
                    <a:lstStyle/>
                    <a:p>
                      <a:pPr algn="just">
                        <a:spcAft>
                          <a:spcPts val="0"/>
                        </a:spcAft>
                      </a:pPr>
                      <a:r>
                        <a:rPr lang="ja-JP" sz="1400" b="0" kern="100" dirty="0">
                          <a:effectLst/>
                          <a:latin typeface="ＭＳ 明朝" panose="02020609040205080304" pitchFamily="17" charset="-128"/>
                          <a:ea typeface="ＭＳ 明朝" panose="02020609040205080304" pitchFamily="17" charset="-128"/>
                          <a:cs typeface="Times New Roman"/>
                        </a:rPr>
                        <a:t>定員及び給与の見直し</a:t>
                      </a:r>
                    </a:p>
                  </a:txBody>
                  <a:tcPr marL="68580" marR="68580" marT="0" marB="0" anchor="ctr"/>
                </a:tc>
                <a:tc>
                  <a:txBody>
                    <a:bodyPr/>
                    <a:lstStyle/>
                    <a:p>
                      <a:pPr algn="just">
                        <a:spcAft>
                          <a:spcPts val="0"/>
                        </a:spcAft>
                      </a:pPr>
                      <a:r>
                        <a:rPr lang="ja-JP" sz="1400" b="0" kern="100" dirty="0">
                          <a:effectLst/>
                          <a:latin typeface="+mj-ea"/>
                          <a:ea typeface="+mj-ea"/>
                          <a:cs typeface="Times New Roman"/>
                        </a:rPr>
                        <a:t>定員管理の適正化</a:t>
                      </a:r>
                    </a:p>
                  </a:txBody>
                  <a:tcPr marL="68580" marR="68580" marT="0" marB="0" anchor="ctr"/>
                </a:tc>
                <a:tc>
                  <a:txBody>
                    <a:bodyPr/>
                    <a:lstStyle/>
                    <a:p>
                      <a:pPr algn="ctr">
                        <a:spcAft>
                          <a:spcPts val="0"/>
                        </a:spcAft>
                      </a:pPr>
                      <a:r>
                        <a:rPr lang="ja-JP" sz="1400" b="0" kern="100" dirty="0">
                          <a:effectLst/>
                          <a:latin typeface="ＭＳ 明朝" panose="02020609040205080304" pitchFamily="17" charset="-128"/>
                          <a:ea typeface="ＭＳ 明朝" panose="02020609040205080304" pitchFamily="17" charset="-128"/>
                          <a:cs typeface="Times New Roman"/>
                        </a:rPr>
                        <a:t>普通会計職員数</a:t>
                      </a:r>
                    </a:p>
                    <a:p>
                      <a:pPr algn="ctr">
                        <a:spcAft>
                          <a:spcPts val="0"/>
                        </a:spcAft>
                      </a:pPr>
                      <a:r>
                        <a:rPr lang="en-US" sz="1400" b="0" kern="100" dirty="0">
                          <a:effectLst/>
                          <a:latin typeface="ＭＳ 明朝" panose="02020609040205080304" pitchFamily="17" charset="-128"/>
                          <a:ea typeface="ＭＳ 明朝" panose="02020609040205080304" pitchFamily="17" charset="-128"/>
                          <a:cs typeface="Times New Roman"/>
                        </a:rPr>
                        <a:t>6,166</a:t>
                      </a:r>
                      <a:r>
                        <a:rPr lang="ja-JP" sz="1400" b="0" kern="100" dirty="0">
                          <a:effectLst/>
                          <a:latin typeface="ＭＳ 明朝" panose="02020609040205080304" pitchFamily="17" charset="-128"/>
                          <a:ea typeface="ＭＳ 明朝" panose="02020609040205080304" pitchFamily="17" charset="-128"/>
                          <a:cs typeface="Times New Roman"/>
                        </a:rPr>
                        <a:t>人</a:t>
                      </a:r>
                      <a:r>
                        <a:rPr lang="en-US" sz="1400" b="0" kern="100" dirty="0">
                          <a:effectLst/>
                          <a:latin typeface="ＭＳ 明朝" panose="02020609040205080304" pitchFamily="17" charset="-128"/>
                          <a:ea typeface="ＭＳ 明朝" panose="02020609040205080304" pitchFamily="17" charset="-128"/>
                          <a:cs typeface="Times New Roman"/>
                        </a:rPr>
                        <a:t>(H22.4.1)</a:t>
                      </a:r>
                      <a:endParaRPr lang="ja-JP" sz="1400" b="0" kern="100" dirty="0">
                        <a:effectLst/>
                        <a:latin typeface="ＭＳ 明朝" panose="02020609040205080304" pitchFamily="17" charset="-128"/>
                        <a:ea typeface="ＭＳ 明朝" panose="02020609040205080304" pitchFamily="17" charset="-128"/>
                        <a:cs typeface="Times New Roman"/>
                      </a:endParaRPr>
                    </a:p>
                  </a:txBody>
                  <a:tcPr marL="68580" marR="68580" marT="0" marB="0" anchor="ctr">
                    <a:lnR w="28575" cap="flat" cmpd="sng" algn="ctr">
                      <a:solidFill>
                        <a:schemeClr val="tx1"/>
                      </a:solidFill>
                      <a:prstDash val="solid"/>
                      <a:round/>
                      <a:headEnd type="none" w="med" len="med"/>
                      <a:tailEnd type="none" w="med" len="med"/>
                    </a:lnR>
                  </a:tcPr>
                </a:tc>
                <a:tc>
                  <a:txBody>
                    <a:bodyPr/>
                    <a:lstStyle/>
                    <a:p>
                      <a:pPr algn="ctr">
                        <a:spcAft>
                          <a:spcPts val="0"/>
                        </a:spcAft>
                      </a:pPr>
                      <a:r>
                        <a:rPr lang="ja-JP" sz="1400" b="0" kern="100" dirty="0">
                          <a:effectLst/>
                          <a:latin typeface="ＭＳ 明朝" panose="02020609040205080304" pitchFamily="17" charset="-128"/>
                          <a:ea typeface="ＭＳ 明朝" panose="02020609040205080304" pitchFamily="17" charset="-128"/>
                          <a:cs typeface="Times New Roman"/>
                        </a:rPr>
                        <a:t>普通会計職員数</a:t>
                      </a:r>
                    </a:p>
                    <a:p>
                      <a:pPr algn="ctr">
                        <a:spcAft>
                          <a:spcPts val="0"/>
                        </a:spcAft>
                      </a:pPr>
                      <a:r>
                        <a:rPr lang="en-US" sz="1400" b="0" kern="100" dirty="0">
                          <a:effectLst/>
                          <a:latin typeface="ＭＳ 明朝" panose="02020609040205080304" pitchFamily="17" charset="-128"/>
                          <a:ea typeface="ＭＳ 明朝" panose="02020609040205080304" pitchFamily="17" charset="-128"/>
                          <a:cs typeface="Times New Roman"/>
                        </a:rPr>
                        <a:t>5,910</a:t>
                      </a:r>
                      <a:r>
                        <a:rPr lang="ja-JP" sz="1400" b="0" kern="100" dirty="0">
                          <a:effectLst/>
                          <a:latin typeface="ＭＳ 明朝" panose="02020609040205080304" pitchFamily="17" charset="-128"/>
                          <a:ea typeface="ＭＳ 明朝" panose="02020609040205080304" pitchFamily="17" charset="-128"/>
                          <a:cs typeface="Times New Roman"/>
                        </a:rPr>
                        <a:t>人</a:t>
                      </a:r>
                      <a:r>
                        <a:rPr lang="en-US" sz="1400" b="0" kern="100" dirty="0">
                          <a:effectLst/>
                          <a:latin typeface="ＭＳ 明朝" panose="02020609040205080304" pitchFamily="17" charset="-128"/>
                          <a:ea typeface="ＭＳ 明朝" panose="02020609040205080304" pitchFamily="17" charset="-128"/>
                          <a:cs typeface="Times New Roman"/>
                        </a:rPr>
                        <a:t>(H26.4.1)</a:t>
                      </a:r>
                      <a:endParaRPr lang="ja-JP" sz="1400" b="0" kern="100" dirty="0">
                        <a:effectLst/>
                        <a:latin typeface="ＭＳ 明朝" panose="02020609040205080304" pitchFamily="17" charset="-128"/>
                        <a:ea typeface="ＭＳ 明朝" panose="02020609040205080304" pitchFamily="17" charset="-128"/>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tr>
              <a:tr h="734352">
                <a:tc>
                  <a:txBody>
                    <a:bodyPr/>
                    <a:lstStyle/>
                    <a:p>
                      <a:pPr algn="just">
                        <a:spcAft>
                          <a:spcPts val="0"/>
                        </a:spcAft>
                      </a:pPr>
                      <a:r>
                        <a:rPr lang="ja-JP" sz="1400" b="0" kern="100">
                          <a:effectLst/>
                          <a:latin typeface="ＭＳ 明朝" panose="02020609040205080304" pitchFamily="17" charset="-128"/>
                          <a:ea typeface="ＭＳ 明朝" panose="02020609040205080304" pitchFamily="17" charset="-128"/>
                          <a:cs typeface="Times New Roman"/>
                        </a:rPr>
                        <a:t>外郭団体改革の推進</a:t>
                      </a:r>
                    </a:p>
                  </a:txBody>
                  <a:tcPr marL="68580" marR="68580" marT="0" marB="0" anchor="ctr"/>
                </a:tc>
                <a:tc>
                  <a:txBody>
                    <a:bodyPr/>
                    <a:lstStyle/>
                    <a:p>
                      <a:pPr algn="just">
                        <a:spcAft>
                          <a:spcPts val="0"/>
                        </a:spcAft>
                      </a:pPr>
                      <a:r>
                        <a:rPr lang="ja-JP" sz="1400" b="0" kern="100" dirty="0">
                          <a:effectLst/>
                          <a:latin typeface="+mj-ea"/>
                          <a:ea typeface="+mj-ea"/>
                          <a:cs typeface="Times New Roman"/>
                        </a:rPr>
                        <a:t>外郭団体の統廃合</a:t>
                      </a:r>
                    </a:p>
                  </a:txBody>
                  <a:tcPr marL="68580" marR="68580" marT="0" marB="0" anchor="ctr"/>
                </a:tc>
                <a:tc>
                  <a:txBody>
                    <a:bodyPr/>
                    <a:lstStyle/>
                    <a:p>
                      <a:pPr algn="ctr">
                        <a:spcAft>
                          <a:spcPts val="0"/>
                        </a:spcAft>
                      </a:pPr>
                      <a:r>
                        <a:rPr lang="ja-JP" sz="1400" b="0" kern="100" dirty="0">
                          <a:effectLst/>
                          <a:latin typeface="ＭＳ 明朝" panose="02020609040205080304" pitchFamily="17" charset="-128"/>
                          <a:ea typeface="ＭＳ 明朝" panose="02020609040205080304" pitchFamily="17" charset="-128"/>
                          <a:cs typeface="Times New Roman"/>
                        </a:rPr>
                        <a:t>２１団体</a:t>
                      </a:r>
                    </a:p>
                  </a:txBody>
                  <a:tcPr marL="68580" marR="68580" marT="0" marB="0" anchor="ctr">
                    <a:lnR w="28575" cap="flat" cmpd="sng" algn="ctr">
                      <a:solidFill>
                        <a:schemeClr val="tx1"/>
                      </a:solidFill>
                      <a:prstDash val="solid"/>
                      <a:round/>
                      <a:headEnd type="none" w="med" len="med"/>
                      <a:tailEnd type="none" w="med" len="med"/>
                    </a:lnR>
                  </a:tcPr>
                </a:tc>
                <a:tc>
                  <a:txBody>
                    <a:bodyPr/>
                    <a:lstStyle/>
                    <a:p>
                      <a:pPr algn="ctr">
                        <a:spcAft>
                          <a:spcPts val="0"/>
                        </a:spcAft>
                      </a:pPr>
                      <a:r>
                        <a:rPr lang="ja-JP" sz="1400" b="0" kern="100" dirty="0">
                          <a:effectLst/>
                          <a:latin typeface="ＭＳ 明朝" panose="02020609040205080304" pitchFamily="17" charset="-128"/>
                          <a:ea typeface="ＭＳ 明朝" panose="02020609040205080304" pitchFamily="17" charset="-128"/>
                          <a:cs typeface="Times New Roman"/>
                        </a:rPr>
                        <a:t>１８団体</a:t>
                      </a: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r>
            </a:tbl>
          </a:graphicData>
        </a:graphic>
      </p:graphicFrame>
      <p:sp>
        <p:nvSpPr>
          <p:cNvPr id="5" name="スライド番号プレースホルダー 4"/>
          <p:cNvSpPr>
            <a:spLocks noGrp="1"/>
          </p:cNvSpPr>
          <p:nvPr>
            <p:ph type="sldNum" sz="quarter" idx="12"/>
          </p:nvPr>
        </p:nvSpPr>
        <p:spPr>
          <a:xfrm>
            <a:off x="7020272" y="6492123"/>
            <a:ext cx="2133600" cy="365125"/>
          </a:xfrm>
        </p:spPr>
        <p:txBody>
          <a:bodyPr/>
          <a:lstStyle/>
          <a:p>
            <a:fld id="{D2D8002D-B5B0-4BAC-B1F6-782DDCCE6D9C}" type="slidenum">
              <a:rPr kumimoji="1" lang="ja-JP" altLang="en-US" smtClean="0"/>
              <a:t>6</a:t>
            </a:fld>
            <a:endParaRPr kumimoji="1" lang="ja-JP" altLang="en-US" dirty="0"/>
          </a:p>
        </p:txBody>
      </p:sp>
      <p:sp>
        <p:nvSpPr>
          <p:cNvPr id="6" name="ホームベース 5"/>
          <p:cNvSpPr/>
          <p:nvPr/>
        </p:nvSpPr>
        <p:spPr>
          <a:xfrm>
            <a:off x="8324800" y="45322"/>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solidFill>
                  <a:schemeClr val="tx1"/>
                </a:solidFill>
              </a:rPr>
              <a:t>達成</a:t>
            </a:r>
            <a:endParaRPr lang="en-US" altLang="ja-JP" sz="1100" dirty="0">
              <a:solidFill>
                <a:schemeClr val="tx1"/>
              </a:solidFill>
            </a:endParaRPr>
          </a:p>
          <a:p>
            <a:pPr algn="ctr"/>
            <a:r>
              <a:rPr lang="ja-JP" altLang="en-US" sz="1100" dirty="0">
                <a:solidFill>
                  <a:schemeClr val="tx1"/>
                </a:solidFill>
              </a:rPr>
              <a:t>状況</a:t>
            </a:r>
          </a:p>
        </p:txBody>
      </p:sp>
      <p:sp>
        <p:nvSpPr>
          <p:cNvPr id="7" name="ホームベース 6"/>
          <p:cNvSpPr/>
          <p:nvPr/>
        </p:nvSpPr>
        <p:spPr>
          <a:xfrm>
            <a:off x="7680701" y="44624"/>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schemeClr val="tx1"/>
                </a:solidFill>
              </a:rPr>
              <a:t>改善</a:t>
            </a:r>
            <a:endParaRPr lang="en-US" altLang="ja-JP" sz="1100" dirty="0" smtClean="0">
              <a:solidFill>
                <a:schemeClr val="tx1"/>
              </a:solidFill>
            </a:endParaRPr>
          </a:p>
          <a:p>
            <a:pPr algn="ctr"/>
            <a:r>
              <a:rPr lang="ja-JP" altLang="en-US" sz="1100" dirty="0" smtClean="0">
                <a:solidFill>
                  <a:schemeClr val="tx1"/>
                </a:solidFill>
              </a:rPr>
              <a:t>事例</a:t>
            </a:r>
            <a:endParaRPr lang="ja-JP" altLang="en-US" sz="1100" dirty="0">
              <a:solidFill>
                <a:schemeClr val="tx1"/>
              </a:solidFill>
            </a:endParaRPr>
          </a:p>
        </p:txBody>
      </p:sp>
      <p:sp>
        <p:nvSpPr>
          <p:cNvPr id="8" name="ホームベース 7"/>
          <p:cNvSpPr/>
          <p:nvPr/>
        </p:nvSpPr>
        <p:spPr>
          <a:xfrm>
            <a:off x="7053370" y="45322"/>
            <a:ext cx="783704" cy="456762"/>
          </a:xfrm>
          <a:prstGeom prst="homePlate">
            <a:avLst>
              <a:gd name="adj" fmla="val 25652"/>
            </a:avLst>
          </a:prstGeom>
          <a:solidFill>
            <a:schemeClr val="accent6">
              <a:lumMod val="40000"/>
              <a:lumOff val="60000"/>
            </a:schemeClr>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smtClean="0">
                <a:solidFill>
                  <a:schemeClr val="tx1"/>
                </a:solidFill>
              </a:rPr>
              <a:t>取組前後比較</a:t>
            </a:r>
            <a:endParaRPr lang="ja-JP" altLang="en-US" sz="1400" b="1" dirty="0">
              <a:solidFill>
                <a:schemeClr val="tx1"/>
              </a:solidFill>
            </a:endParaRPr>
          </a:p>
        </p:txBody>
      </p:sp>
      <p:sp>
        <p:nvSpPr>
          <p:cNvPr id="9" name="ホームベース 8"/>
          <p:cNvSpPr/>
          <p:nvPr/>
        </p:nvSpPr>
        <p:spPr>
          <a:xfrm>
            <a:off x="6405298" y="44624"/>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schemeClr val="tx1"/>
                </a:solidFill>
              </a:rPr>
              <a:t>取組</a:t>
            </a:r>
            <a:endParaRPr lang="en-US" altLang="ja-JP" sz="1100" dirty="0" smtClean="0">
              <a:solidFill>
                <a:schemeClr val="tx1"/>
              </a:solidFill>
            </a:endParaRPr>
          </a:p>
          <a:p>
            <a:pPr algn="ctr"/>
            <a:r>
              <a:rPr lang="ja-JP" altLang="en-US" sz="1100" dirty="0">
                <a:solidFill>
                  <a:schemeClr val="tx1"/>
                </a:solidFill>
              </a:rPr>
              <a:t>結果</a:t>
            </a:r>
          </a:p>
        </p:txBody>
      </p:sp>
      <p:sp>
        <p:nvSpPr>
          <p:cNvPr id="10" name="テキスト ボックス 9"/>
          <p:cNvSpPr txBox="1"/>
          <p:nvPr/>
        </p:nvSpPr>
        <p:spPr>
          <a:xfrm flipH="1">
            <a:off x="107504" y="764704"/>
            <a:ext cx="5832648" cy="646331"/>
          </a:xfrm>
          <a:prstGeom prst="rect">
            <a:avLst/>
          </a:prstGeom>
          <a:noFill/>
        </p:spPr>
        <p:txBody>
          <a:bodyPr wrap="square" rtlCol="0">
            <a:spAutoFit/>
          </a:bodyPr>
          <a:lstStyle/>
          <a:p>
            <a:r>
              <a:rPr lang="ja-JP" altLang="en-US" dirty="0" smtClean="0">
                <a:latin typeface="ＭＳ 明朝" panose="02020609040205080304" pitchFamily="17" charset="-128"/>
                <a:ea typeface="ＭＳ 明朝" panose="02020609040205080304" pitchFamily="17" charset="-128"/>
              </a:rPr>
              <a:t>（３）</a:t>
            </a:r>
            <a:r>
              <a:rPr lang="ja-JP" altLang="en-US" dirty="0">
                <a:latin typeface="ＭＳ 明朝" panose="02020609040205080304" pitchFamily="17" charset="-128"/>
                <a:ea typeface="ＭＳ 明朝" panose="02020609040205080304" pitchFamily="17" charset="-128"/>
              </a:rPr>
              <a:t>簡素で効率的・効果的な行財政運営</a:t>
            </a:r>
          </a:p>
          <a:p>
            <a:endParaRPr kumimoji="1" lang="ja-JP" altLang="en-US" dirty="0"/>
          </a:p>
        </p:txBody>
      </p:sp>
    </p:spTree>
    <p:extLst>
      <p:ext uri="{BB962C8B-B14F-4D97-AF65-F5344CB8AC3E}">
        <p14:creationId xmlns:p14="http://schemas.microsoft.com/office/powerpoint/2010/main" val="20969083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0" y="620688"/>
            <a:ext cx="9144000"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テキスト ボックス 2"/>
          <p:cNvSpPr txBox="1"/>
          <p:nvPr/>
        </p:nvSpPr>
        <p:spPr>
          <a:xfrm>
            <a:off x="3557" y="0"/>
            <a:ext cx="4942379" cy="523220"/>
          </a:xfrm>
          <a:prstGeom prst="rect">
            <a:avLst/>
          </a:prstGeom>
          <a:noFill/>
        </p:spPr>
        <p:txBody>
          <a:bodyPr wrap="none" rtlCol="0">
            <a:spAutoFit/>
          </a:bodyPr>
          <a:lstStyle/>
          <a:p>
            <a:r>
              <a:rPr kumimoji="1" lang="ja-JP" altLang="en-US" sz="2800" dirty="0" smtClean="0"/>
              <a:t>３　</a:t>
            </a:r>
            <a:r>
              <a:rPr lang="ja-JP" altLang="en-US" sz="2800" dirty="0" smtClean="0"/>
              <a:t>推進項目別の</a:t>
            </a:r>
            <a:r>
              <a:rPr kumimoji="1" lang="ja-JP" altLang="en-US" sz="2800" dirty="0" smtClean="0"/>
              <a:t>主な取組み③</a:t>
            </a:r>
            <a:endParaRPr kumimoji="1" lang="en-US" altLang="ja-JP" sz="2800" dirty="0" smtClean="0"/>
          </a:p>
        </p:txBody>
      </p:sp>
      <p:graphicFrame>
        <p:nvGraphicFramePr>
          <p:cNvPr id="4" name="表 3"/>
          <p:cNvGraphicFramePr>
            <a:graphicFrameLocks noGrp="1"/>
          </p:cNvGraphicFramePr>
          <p:nvPr>
            <p:extLst>
              <p:ext uri="{D42A27DB-BD31-4B8C-83A1-F6EECF244321}">
                <p14:modId xmlns:p14="http://schemas.microsoft.com/office/powerpoint/2010/main" val="2843212199"/>
              </p:ext>
            </p:extLst>
          </p:nvPr>
        </p:nvGraphicFramePr>
        <p:xfrm>
          <a:off x="755576" y="1044081"/>
          <a:ext cx="7704856" cy="2758630"/>
        </p:xfrm>
        <a:graphic>
          <a:graphicData uri="http://schemas.openxmlformats.org/drawingml/2006/table">
            <a:tbl>
              <a:tblPr firstRow="1" bandRow="1">
                <a:tableStyleId>{5940675A-B579-460E-94D1-54222C63F5DA}</a:tableStyleId>
              </a:tblPr>
              <a:tblGrid>
                <a:gridCol w="1800200"/>
                <a:gridCol w="2376264"/>
                <a:gridCol w="1728192"/>
                <a:gridCol w="1800200"/>
              </a:tblGrid>
              <a:tr h="344282">
                <a:tc>
                  <a:txBody>
                    <a:bodyPr/>
                    <a:lstStyle/>
                    <a:p>
                      <a:pPr algn="ctr"/>
                      <a:r>
                        <a:rPr kumimoji="1" lang="ja-JP" altLang="en-US" dirty="0" smtClean="0">
                          <a:latin typeface="+mn-ea"/>
                          <a:ea typeface="+mn-ea"/>
                        </a:rPr>
                        <a:t>推進項目</a:t>
                      </a:r>
                      <a:endParaRPr kumimoji="1" lang="ja-JP" altLang="en-US" dirty="0">
                        <a:latin typeface="+mn-ea"/>
                        <a:ea typeface="+mn-ea"/>
                      </a:endParaRPr>
                    </a:p>
                  </a:txBody>
                  <a:tcPr anchor="ctr">
                    <a:solidFill>
                      <a:schemeClr val="accent1">
                        <a:lumMod val="20000"/>
                        <a:lumOff val="80000"/>
                      </a:schemeClr>
                    </a:solidFill>
                  </a:tcPr>
                </a:tc>
                <a:tc>
                  <a:txBody>
                    <a:bodyPr/>
                    <a:lstStyle/>
                    <a:p>
                      <a:pPr algn="ctr"/>
                      <a:r>
                        <a:rPr kumimoji="1" lang="ja-JP" altLang="en-US" dirty="0" smtClean="0">
                          <a:latin typeface="+mn-ea"/>
                          <a:ea typeface="+mn-ea"/>
                        </a:rPr>
                        <a:t>取組項目</a:t>
                      </a:r>
                      <a:endParaRPr kumimoji="1" lang="ja-JP" altLang="en-US" dirty="0">
                        <a:latin typeface="+mn-ea"/>
                        <a:ea typeface="+mn-ea"/>
                      </a:endParaRPr>
                    </a:p>
                  </a:txBody>
                  <a:tcPr anchor="ctr">
                    <a:solidFill>
                      <a:schemeClr val="accent1">
                        <a:lumMod val="20000"/>
                        <a:lumOff val="80000"/>
                      </a:schemeClr>
                    </a:solidFill>
                  </a:tcPr>
                </a:tc>
                <a:tc>
                  <a:txBody>
                    <a:bodyPr/>
                    <a:lstStyle/>
                    <a:p>
                      <a:pPr algn="ctr"/>
                      <a:r>
                        <a:rPr kumimoji="1" lang="ja-JP" altLang="en-US" sz="1800" kern="1200" dirty="0" smtClean="0">
                          <a:solidFill>
                            <a:schemeClr val="tx1"/>
                          </a:solidFill>
                          <a:effectLst/>
                          <a:latin typeface="+mj-ea"/>
                          <a:ea typeface="+mj-ea"/>
                          <a:cs typeface="+mn-cs"/>
                        </a:rPr>
                        <a:t>取組前</a:t>
                      </a:r>
                      <a:r>
                        <a:rPr kumimoji="1" lang="en-US" altLang="ja-JP" sz="1800" kern="1200" dirty="0" smtClean="0">
                          <a:solidFill>
                            <a:schemeClr val="tx1"/>
                          </a:solidFill>
                          <a:effectLst/>
                          <a:latin typeface="+mj-ea"/>
                          <a:ea typeface="+mj-ea"/>
                          <a:cs typeface="+mn-cs"/>
                        </a:rPr>
                        <a:t>(H21)</a:t>
                      </a:r>
                      <a:endParaRPr kumimoji="1" lang="ja-JP" altLang="en-US" dirty="0">
                        <a:latin typeface="+mj-ea"/>
                        <a:ea typeface="+mj-ea"/>
                      </a:endParaRPr>
                    </a:p>
                  </a:txBody>
                  <a:tcPr anchor="ctr">
                    <a:lnR w="28575"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sz="1800" kern="1200" dirty="0" smtClean="0">
                          <a:solidFill>
                            <a:schemeClr val="tx1"/>
                          </a:solidFill>
                          <a:effectLst/>
                          <a:latin typeface="+mj-ea"/>
                          <a:ea typeface="+mj-ea"/>
                          <a:cs typeface="+mn-cs"/>
                        </a:rPr>
                        <a:t>取組後</a:t>
                      </a:r>
                      <a:r>
                        <a:rPr kumimoji="1" lang="en-US" altLang="ja-JP" sz="1800" kern="1200" dirty="0" smtClean="0">
                          <a:solidFill>
                            <a:schemeClr val="tx1"/>
                          </a:solidFill>
                          <a:effectLst/>
                          <a:latin typeface="+mj-ea"/>
                          <a:ea typeface="+mj-ea"/>
                          <a:cs typeface="+mn-cs"/>
                        </a:rPr>
                        <a:t>(H26)</a:t>
                      </a:r>
                      <a:endParaRPr kumimoji="1" lang="ja-JP" altLang="en-US" dirty="0">
                        <a:latin typeface="+mj-ea"/>
                        <a:ea typeface="+mj-ea"/>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1">
                        <a:lumMod val="20000"/>
                        <a:lumOff val="80000"/>
                      </a:schemeClr>
                    </a:solidFill>
                  </a:tcPr>
                </a:tc>
              </a:tr>
              <a:tr h="722443">
                <a:tc>
                  <a:txBody>
                    <a:bodyPr/>
                    <a:lstStyle/>
                    <a:p>
                      <a:pPr algn="just">
                        <a:spcAft>
                          <a:spcPts val="0"/>
                        </a:spcAft>
                      </a:pPr>
                      <a:r>
                        <a:rPr lang="ja-JP" sz="1400" b="0" kern="100" dirty="0">
                          <a:effectLst/>
                          <a:latin typeface="ＭＳ 明朝" panose="02020609040205080304" pitchFamily="17" charset="-128"/>
                          <a:ea typeface="ＭＳ 明朝" panose="02020609040205080304" pitchFamily="17" charset="-128"/>
                          <a:cs typeface="Times New Roman"/>
                        </a:rPr>
                        <a:t>組織・機構の見直し</a:t>
                      </a:r>
                    </a:p>
                  </a:txBody>
                  <a:tcPr marL="68580" marR="68580" marT="0" marB="0" anchor="ctr"/>
                </a:tc>
                <a:tc>
                  <a:txBody>
                    <a:bodyPr/>
                    <a:lstStyle/>
                    <a:p>
                      <a:pPr algn="just">
                        <a:spcAft>
                          <a:spcPts val="0"/>
                        </a:spcAft>
                      </a:pPr>
                      <a:r>
                        <a:rPr lang="ja-JP" sz="1400" b="0" kern="100" dirty="0">
                          <a:effectLst/>
                          <a:latin typeface="+mj-ea"/>
                          <a:ea typeface="+mj-ea"/>
                          <a:cs typeface="Times New Roman"/>
                        </a:rPr>
                        <a:t>市税事務所の新設</a:t>
                      </a:r>
                    </a:p>
                  </a:txBody>
                  <a:tcPr marL="68580" marR="68580" marT="0" marB="0" anchor="ctr"/>
                </a:tc>
                <a:tc>
                  <a:txBody>
                    <a:bodyPr/>
                    <a:lstStyle/>
                    <a:p>
                      <a:pPr algn="ctr">
                        <a:spcAft>
                          <a:spcPts val="0"/>
                        </a:spcAft>
                      </a:pPr>
                      <a:r>
                        <a:rPr lang="ja-JP" sz="1400" b="0" kern="100" dirty="0">
                          <a:effectLst/>
                          <a:latin typeface="ＭＳ 明朝" panose="02020609040205080304" pitchFamily="17" charset="-128"/>
                          <a:ea typeface="ＭＳ 明朝" panose="02020609040205080304" pitchFamily="17" charset="-128"/>
                          <a:cs typeface="Times New Roman"/>
                        </a:rPr>
                        <a:t>－</a:t>
                      </a:r>
                    </a:p>
                  </a:txBody>
                  <a:tcPr marL="68580" marR="68580" marT="0" marB="0" anchor="ctr">
                    <a:lnR w="28575" cap="flat" cmpd="sng" algn="ctr">
                      <a:solidFill>
                        <a:schemeClr val="tx1"/>
                      </a:solidFill>
                      <a:prstDash val="solid"/>
                      <a:round/>
                      <a:headEnd type="none" w="med" len="med"/>
                      <a:tailEnd type="none" w="med" len="med"/>
                    </a:lnR>
                  </a:tcPr>
                </a:tc>
                <a:tc>
                  <a:txBody>
                    <a:bodyPr/>
                    <a:lstStyle/>
                    <a:p>
                      <a:pPr algn="ctr">
                        <a:spcAft>
                          <a:spcPts val="0"/>
                        </a:spcAft>
                      </a:pPr>
                      <a:r>
                        <a:rPr lang="ja-JP" sz="1400" b="0" kern="100" dirty="0">
                          <a:effectLst/>
                          <a:latin typeface="ＭＳ 明朝" panose="02020609040205080304" pitchFamily="17" charset="-128"/>
                          <a:ea typeface="ＭＳ 明朝" panose="02020609040205080304" pitchFamily="17" charset="-128"/>
                          <a:cs typeface="Times New Roman"/>
                        </a:rPr>
                        <a:t>設置</a:t>
                      </a: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r>
              <a:tr h="792660">
                <a:tc>
                  <a:txBody>
                    <a:bodyPr/>
                    <a:lstStyle/>
                    <a:p>
                      <a:pPr algn="just">
                        <a:spcAft>
                          <a:spcPts val="0"/>
                        </a:spcAft>
                      </a:pPr>
                      <a:r>
                        <a:rPr lang="ja-JP" sz="1400" b="0" kern="100" dirty="0">
                          <a:effectLst/>
                          <a:latin typeface="ＭＳ 明朝" panose="02020609040205080304" pitchFamily="17" charset="-128"/>
                          <a:ea typeface="ＭＳ 明朝" panose="02020609040205080304" pitchFamily="17" charset="-128"/>
                          <a:cs typeface="Times New Roman"/>
                        </a:rPr>
                        <a:t>区役所機能の強化</a:t>
                      </a:r>
                    </a:p>
                  </a:txBody>
                  <a:tcPr marL="68580" marR="68580" marT="0" marB="0" anchor="ctr"/>
                </a:tc>
                <a:tc>
                  <a:txBody>
                    <a:bodyPr/>
                    <a:lstStyle/>
                    <a:p>
                      <a:pPr algn="just">
                        <a:spcAft>
                          <a:spcPts val="0"/>
                        </a:spcAft>
                      </a:pPr>
                      <a:r>
                        <a:rPr lang="ja-JP" altLang="en-US" sz="1400" b="0" u="none" kern="100" dirty="0" smtClean="0">
                          <a:solidFill>
                            <a:schemeClr val="tx1"/>
                          </a:solidFill>
                          <a:effectLst/>
                          <a:latin typeface="+mj-ea"/>
                          <a:ea typeface="+mj-ea"/>
                          <a:cs typeface="Times New Roman"/>
                        </a:rPr>
                        <a:t>区役所における広報・広聴機能の充実</a:t>
                      </a:r>
                      <a:endParaRPr lang="en-US" altLang="ja-JP" sz="1400" b="0" u="none" kern="100" dirty="0" smtClean="0">
                        <a:solidFill>
                          <a:schemeClr val="tx1"/>
                        </a:solidFill>
                        <a:effectLst/>
                        <a:latin typeface="+mj-ea"/>
                        <a:ea typeface="+mj-ea"/>
                        <a:cs typeface="Times New Roman"/>
                      </a:endParaRPr>
                    </a:p>
                    <a:p>
                      <a:pPr algn="just">
                        <a:spcAft>
                          <a:spcPts val="0"/>
                        </a:spcAft>
                      </a:pPr>
                      <a:r>
                        <a:rPr lang="ja-JP" altLang="en-US" sz="1400" b="0" u="none" kern="100" dirty="0" smtClean="0">
                          <a:solidFill>
                            <a:schemeClr val="tx1"/>
                          </a:solidFill>
                          <a:effectLst/>
                          <a:latin typeface="+mj-ea"/>
                          <a:ea typeface="+mj-ea"/>
                          <a:cs typeface="Times New Roman"/>
                        </a:rPr>
                        <a:t>（</a:t>
                      </a:r>
                      <a:r>
                        <a:rPr lang="ja-JP" sz="1400" b="0" u="none" kern="100" dirty="0" smtClean="0">
                          <a:solidFill>
                            <a:schemeClr val="tx1"/>
                          </a:solidFill>
                          <a:effectLst/>
                          <a:latin typeface="+mj-ea"/>
                          <a:ea typeface="+mj-ea"/>
                          <a:cs typeface="Times New Roman"/>
                        </a:rPr>
                        <a:t>区民対話会</a:t>
                      </a:r>
                      <a:r>
                        <a:rPr lang="ja-JP" altLang="en-US" sz="1400" b="0" u="none" kern="100" dirty="0" smtClean="0">
                          <a:solidFill>
                            <a:schemeClr val="tx1"/>
                          </a:solidFill>
                          <a:effectLst/>
                          <a:latin typeface="+mj-ea"/>
                          <a:ea typeface="+mj-ea"/>
                          <a:cs typeface="Times New Roman"/>
                        </a:rPr>
                        <a:t>の開催回数）</a:t>
                      </a:r>
                      <a:endParaRPr lang="ja-JP" sz="1400" b="0" u="none" kern="100" dirty="0">
                        <a:solidFill>
                          <a:schemeClr val="tx1"/>
                        </a:solidFill>
                        <a:effectLst/>
                        <a:latin typeface="+mj-ea"/>
                        <a:ea typeface="+mj-ea"/>
                        <a:cs typeface="Times New Roman"/>
                      </a:endParaRPr>
                    </a:p>
                  </a:txBody>
                  <a:tcPr marL="68580" marR="68580" marT="0" marB="0" anchor="ctr"/>
                </a:tc>
                <a:tc>
                  <a:txBody>
                    <a:bodyPr/>
                    <a:lstStyle/>
                    <a:p>
                      <a:pPr algn="ctr">
                        <a:spcAft>
                          <a:spcPts val="0"/>
                        </a:spcAft>
                      </a:pPr>
                      <a:r>
                        <a:rPr lang="ja-JP" sz="1400" b="0" u="none" kern="100" dirty="0">
                          <a:solidFill>
                            <a:schemeClr val="tx1"/>
                          </a:solidFill>
                          <a:effectLst/>
                          <a:latin typeface="ＭＳ 明朝" panose="02020609040205080304" pitchFamily="17" charset="-128"/>
                          <a:ea typeface="ＭＳ 明朝" panose="02020609040205080304" pitchFamily="17" charset="-128"/>
                          <a:cs typeface="Times New Roman"/>
                        </a:rPr>
                        <a:t>０回</a:t>
                      </a:r>
                    </a:p>
                  </a:txBody>
                  <a:tcPr marL="68580" marR="68580" marT="0" marB="0" anchor="ctr">
                    <a:lnR w="28575" cap="flat" cmpd="sng" algn="ctr">
                      <a:solidFill>
                        <a:schemeClr val="tx1"/>
                      </a:solidFill>
                      <a:prstDash val="solid"/>
                      <a:round/>
                      <a:headEnd type="none" w="med" len="med"/>
                      <a:tailEnd type="none" w="med" len="med"/>
                    </a:lnR>
                  </a:tcPr>
                </a:tc>
                <a:tc>
                  <a:txBody>
                    <a:bodyPr/>
                    <a:lstStyle/>
                    <a:p>
                      <a:pPr algn="ctr">
                        <a:spcAft>
                          <a:spcPts val="0"/>
                        </a:spcAft>
                      </a:pPr>
                      <a:r>
                        <a:rPr lang="ja-JP" altLang="en-US"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延べ７３</a:t>
                      </a:r>
                      <a:r>
                        <a:rPr lang="ja-JP"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回</a:t>
                      </a:r>
                      <a:endParaRPr lang="ja-JP" sz="1400" b="0" u="none" kern="100" dirty="0">
                        <a:solidFill>
                          <a:schemeClr val="tx1"/>
                        </a:solidFill>
                        <a:effectLst/>
                        <a:latin typeface="ＭＳ 明朝" panose="02020609040205080304" pitchFamily="17" charset="-128"/>
                        <a:ea typeface="ＭＳ 明朝" panose="02020609040205080304" pitchFamily="17" charset="-128"/>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r>
              <a:tr h="877767">
                <a:tc>
                  <a:txBody>
                    <a:bodyPr/>
                    <a:lstStyle/>
                    <a:p>
                      <a:pPr algn="just">
                        <a:spcAft>
                          <a:spcPts val="0"/>
                        </a:spcAft>
                      </a:pPr>
                      <a:r>
                        <a:rPr lang="ja-JP" sz="1400" b="0" kern="100" dirty="0">
                          <a:effectLst/>
                          <a:latin typeface="ＭＳ 明朝" panose="02020609040205080304" pitchFamily="17" charset="-128"/>
                          <a:ea typeface="ＭＳ 明朝" panose="02020609040205080304" pitchFamily="17" charset="-128"/>
                          <a:cs typeface="Times New Roman"/>
                        </a:rPr>
                        <a:t>トップマネジメント機能の強化</a:t>
                      </a:r>
                    </a:p>
                  </a:txBody>
                  <a:tcPr marL="68580" marR="68580" marT="0" marB="0" anchor="ctr"/>
                </a:tc>
                <a:tc>
                  <a:txBody>
                    <a:bodyPr/>
                    <a:lstStyle/>
                    <a:p>
                      <a:pPr algn="just">
                        <a:spcAft>
                          <a:spcPts val="0"/>
                        </a:spcAft>
                      </a:pPr>
                      <a:r>
                        <a:rPr lang="ja-JP" sz="1400" b="0" u="none" kern="100" dirty="0">
                          <a:solidFill>
                            <a:schemeClr val="tx1"/>
                          </a:solidFill>
                          <a:effectLst/>
                          <a:latin typeface="+mj-ea"/>
                          <a:ea typeface="+mj-ea"/>
                          <a:cs typeface="Times New Roman"/>
                        </a:rPr>
                        <a:t>局・区経営方針の策定</a:t>
                      </a:r>
                    </a:p>
                  </a:txBody>
                  <a:tcPr marL="68580" marR="68580" marT="0" marB="0" anchor="ctr"/>
                </a:tc>
                <a:tc>
                  <a:txBody>
                    <a:bodyPr/>
                    <a:lstStyle/>
                    <a:p>
                      <a:pPr algn="ctr">
                        <a:spcAft>
                          <a:spcPts val="0"/>
                        </a:spcAft>
                      </a:pPr>
                      <a:r>
                        <a:rPr lang="ja-JP" sz="1400" b="0" u="none" kern="100" dirty="0">
                          <a:solidFill>
                            <a:schemeClr val="tx1"/>
                          </a:solidFill>
                          <a:effectLst/>
                          <a:latin typeface="ＭＳ 明朝" panose="02020609040205080304" pitchFamily="17" charset="-128"/>
                          <a:ea typeface="ＭＳ 明朝" panose="02020609040205080304" pitchFamily="17" charset="-128"/>
                          <a:cs typeface="Times New Roman"/>
                        </a:rPr>
                        <a:t>－</a:t>
                      </a:r>
                    </a:p>
                  </a:txBody>
                  <a:tcPr marL="68580" marR="68580" marT="0" marB="0" anchor="ctr">
                    <a:lnR w="28575" cap="flat" cmpd="sng" algn="ctr">
                      <a:solidFill>
                        <a:schemeClr val="tx1"/>
                      </a:solidFill>
                      <a:prstDash val="solid"/>
                      <a:round/>
                      <a:headEnd type="none" w="med" len="med"/>
                      <a:tailEnd type="none" w="med" len="med"/>
                    </a:lnR>
                  </a:tcPr>
                </a:tc>
                <a:tc>
                  <a:txBody>
                    <a:bodyPr/>
                    <a:lstStyle/>
                    <a:p>
                      <a:pPr algn="ctr">
                        <a:spcAft>
                          <a:spcPts val="0"/>
                        </a:spcAft>
                      </a:pPr>
                      <a:r>
                        <a:rPr lang="ja-JP" altLang="en-US"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幹部メッセージの</a:t>
                      </a:r>
                      <a:endParaRPr lang="en-US" altLang="ja-JP"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endParaRPr>
                    </a:p>
                    <a:p>
                      <a:pPr algn="ctr">
                        <a:spcAft>
                          <a:spcPts val="0"/>
                        </a:spcAft>
                      </a:pPr>
                      <a:r>
                        <a:rPr lang="ja-JP" altLang="en-US"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発信</a:t>
                      </a:r>
                      <a:endParaRPr lang="ja-JP" sz="1400" b="0" u="none" kern="100" dirty="0">
                        <a:solidFill>
                          <a:schemeClr val="tx1"/>
                        </a:solidFill>
                        <a:effectLst/>
                        <a:latin typeface="ＭＳ 明朝" panose="02020609040205080304" pitchFamily="17" charset="-128"/>
                        <a:ea typeface="ＭＳ 明朝" panose="02020609040205080304" pitchFamily="17" charset="-128"/>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r>
            </a:tbl>
          </a:graphicData>
        </a:graphic>
      </p:graphicFrame>
      <p:sp>
        <p:nvSpPr>
          <p:cNvPr id="5" name="スライド番号プレースホルダー 4"/>
          <p:cNvSpPr>
            <a:spLocks noGrp="1"/>
          </p:cNvSpPr>
          <p:nvPr>
            <p:ph type="sldNum" sz="quarter" idx="12"/>
          </p:nvPr>
        </p:nvSpPr>
        <p:spPr>
          <a:xfrm>
            <a:off x="7020272" y="6492123"/>
            <a:ext cx="2133600" cy="365125"/>
          </a:xfrm>
        </p:spPr>
        <p:txBody>
          <a:bodyPr/>
          <a:lstStyle/>
          <a:p>
            <a:fld id="{D2D8002D-B5B0-4BAC-B1F6-782DDCCE6D9C}" type="slidenum">
              <a:rPr kumimoji="1" lang="ja-JP" altLang="en-US" smtClean="0"/>
              <a:t>7</a:t>
            </a:fld>
            <a:endParaRPr kumimoji="1" lang="ja-JP" altLang="en-US" dirty="0"/>
          </a:p>
        </p:txBody>
      </p:sp>
      <p:sp>
        <p:nvSpPr>
          <p:cNvPr id="6" name="ホームベース 5"/>
          <p:cNvSpPr/>
          <p:nvPr/>
        </p:nvSpPr>
        <p:spPr>
          <a:xfrm>
            <a:off x="8324800" y="45322"/>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solidFill>
                  <a:schemeClr val="tx1"/>
                </a:solidFill>
              </a:rPr>
              <a:t>達成</a:t>
            </a:r>
            <a:endParaRPr lang="en-US" altLang="ja-JP" sz="1100" dirty="0">
              <a:solidFill>
                <a:schemeClr val="tx1"/>
              </a:solidFill>
            </a:endParaRPr>
          </a:p>
          <a:p>
            <a:pPr algn="ctr"/>
            <a:r>
              <a:rPr lang="ja-JP" altLang="en-US" sz="1100" dirty="0">
                <a:solidFill>
                  <a:schemeClr val="tx1"/>
                </a:solidFill>
              </a:rPr>
              <a:t>状況</a:t>
            </a:r>
          </a:p>
        </p:txBody>
      </p:sp>
      <p:sp>
        <p:nvSpPr>
          <p:cNvPr id="7" name="ホームベース 6"/>
          <p:cNvSpPr/>
          <p:nvPr/>
        </p:nvSpPr>
        <p:spPr>
          <a:xfrm>
            <a:off x="7680701" y="44624"/>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schemeClr val="tx1"/>
                </a:solidFill>
              </a:rPr>
              <a:t>改善</a:t>
            </a:r>
            <a:endParaRPr lang="en-US" altLang="ja-JP" sz="1100" dirty="0" smtClean="0">
              <a:solidFill>
                <a:schemeClr val="tx1"/>
              </a:solidFill>
            </a:endParaRPr>
          </a:p>
          <a:p>
            <a:pPr algn="ctr"/>
            <a:r>
              <a:rPr lang="ja-JP" altLang="en-US" sz="1100" dirty="0" smtClean="0">
                <a:solidFill>
                  <a:schemeClr val="tx1"/>
                </a:solidFill>
              </a:rPr>
              <a:t>事例</a:t>
            </a:r>
            <a:endParaRPr lang="ja-JP" altLang="en-US" sz="1100" dirty="0">
              <a:solidFill>
                <a:schemeClr val="tx1"/>
              </a:solidFill>
            </a:endParaRPr>
          </a:p>
        </p:txBody>
      </p:sp>
      <p:sp>
        <p:nvSpPr>
          <p:cNvPr id="8" name="ホームベース 7"/>
          <p:cNvSpPr/>
          <p:nvPr/>
        </p:nvSpPr>
        <p:spPr>
          <a:xfrm>
            <a:off x="7053370" y="45322"/>
            <a:ext cx="783704" cy="456762"/>
          </a:xfrm>
          <a:prstGeom prst="homePlate">
            <a:avLst>
              <a:gd name="adj" fmla="val 25652"/>
            </a:avLst>
          </a:prstGeom>
          <a:solidFill>
            <a:schemeClr val="accent6">
              <a:lumMod val="40000"/>
              <a:lumOff val="60000"/>
            </a:schemeClr>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smtClean="0">
                <a:solidFill>
                  <a:schemeClr val="tx1"/>
                </a:solidFill>
              </a:rPr>
              <a:t>取組前後比較</a:t>
            </a:r>
            <a:endParaRPr lang="ja-JP" altLang="en-US" sz="1400" b="1" dirty="0">
              <a:solidFill>
                <a:schemeClr val="tx1"/>
              </a:solidFill>
            </a:endParaRPr>
          </a:p>
        </p:txBody>
      </p:sp>
      <p:sp>
        <p:nvSpPr>
          <p:cNvPr id="9" name="ホームベース 8"/>
          <p:cNvSpPr/>
          <p:nvPr/>
        </p:nvSpPr>
        <p:spPr>
          <a:xfrm>
            <a:off x="6405298" y="44624"/>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schemeClr val="tx1"/>
                </a:solidFill>
              </a:rPr>
              <a:t>取組</a:t>
            </a:r>
            <a:endParaRPr lang="en-US" altLang="ja-JP" sz="1100" dirty="0" smtClean="0">
              <a:solidFill>
                <a:schemeClr val="tx1"/>
              </a:solidFill>
            </a:endParaRPr>
          </a:p>
          <a:p>
            <a:pPr algn="ctr"/>
            <a:r>
              <a:rPr lang="ja-JP" altLang="en-US" sz="1100" dirty="0">
                <a:solidFill>
                  <a:schemeClr val="tx1"/>
                </a:solidFill>
              </a:rPr>
              <a:t>結果</a:t>
            </a:r>
          </a:p>
        </p:txBody>
      </p:sp>
      <p:sp>
        <p:nvSpPr>
          <p:cNvPr id="10" name="テキスト ボックス 9"/>
          <p:cNvSpPr txBox="1"/>
          <p:nvPr/>
        </p:nvSpPr>
        <p:spPr>
          <a:xfrm flipH="1">
            <a:off x="35496" y="692696"/>
            <a:ext cx="5832648" cy="369332"/>
          </a:xfrm>
          <a:prstGeom prst="rect">
            <a:avLst/>
          </a:prstGeom>
          <a:noFill/>
        </p:spPr>
        <p:txBody>
          <a:bodyPr wrap="square" rtlCol="0">
            <a:spAutoFit/>
          </a:bodyPr>
          <a:lstStyle/>
          <a:p>
            <a:r>
              <a:rPr lang="ja-JP" altLang="en-US" dirty="0" smtClean="0">
                <a:latin typeface="ＭＳ 明朝" panose="02020609040205080304" pitchFamily="17" charset="-128"/>
                <a:ea typeface="ＭＳ 明朝" panose="02020609040205080304" pitchFamily="17" charset="-128"/>
              </a:rPr>
              <a:t>（４）</a:t>
            </a:r>
            <a:r>
              <a:rPr lang="ja-JP" altLang="en-US" dirty="0">
                <a:latin typeface="ＭＳ 明朝" panose="02020609040205080304" pitchFamily="17" charset="-128"/>
                <a:ea typeface="ＭＳ 明朝" panose="02020609040205080304" pitchFamily="17" charset="-128"/>
              </a:rPr>
              <a:t>新たな執行体制の確立</a:t>
            </a:r>
          </a:p>
        </p:txBody>
      </p:sp>
      <p:sp>
        <p:nvSpPr>
          <p:cNvPr id="11" name="テキスト ボックス 10"/>
          <p:cNvSpPr txBox="1"/>
          <p:nvPr/>
        </p:nvSpPr>
        <p:spPr>
          <a:xfrm flipH="1">
            <a:off x="-108520" y="3934797"/>
            <a:ext cx="5832648" cy="646331"/>
          </a:xfrm>
          <a:prstGeom prst="rect">
            <a:avLst/>
          </a:prstGeom>
          <a:noFill/>
        </p:spPr>
        <p:txBody>
          <a:bodyPr wrap="square" rtlCol="0">
            <a:spAutoFit/>
          </a:bodyPr>
          <a:lstStyle/>
          <a:p>
            <a:r>
              <a:rPr lang="ja-JP" altLang="en-US" dirty="0" smtClean="0">
                <a:latin typeface="ＭＳ 明朝" panose="02020609040205080304" pitchFamily="17" charset="-128"/>
                <a:ea typeface="ＭＳ 明朝" panose="02020609040205080304" pitchFamily="17" charset="-128"/>
              </a:rPr>
              <a:t>（５）</a:t>
            </a:r>
            <a:r>
              <a:rPr lang="ja-JP" altLang="en-US" dirty="0">
                <a:latin typeface="ＭＳ 明朝" panose="02020609040205080304" pitchFamily="17" charset="-128"/>
                <a:ea typeface="ＭＳ 明朝" panose="02020609040205080304" pitchFamily="17" charset="-128"/>
              </a:rPr>
              <a:t>人材の育成</a:t>
            </a:r>
            <a:r>
              <a:rPr lang="ja-JP" altLang="en-US" dirty="0" smtClean="0">
                <a:latin typeface="ＭＳ 明朝" panose="02020609040205080304" pitchFamily="17" charset="-128"/>
                <a:ea typeface="ＭＳ 明朝" panose="02020609040205080304" pitchFamily="17" charset="-128"/>
              </a:rPr>
              <a:t>と活力</a:t>
            </a:r>
            <a:r>
              <a:rPr lang="ja-JP" altLang="en-US" dirty="0">
                <a:latin typeface="ＭＳ 明朝" panose="02020609040205080304" pitchFamily="17" charset="-128"/>
                <a:ea typeface="ＭＳ 明朝" panose="02020609040205080304" pitchFamily="17" charset="-128"/>
              </a:rPr>
              <a:t>の発揮</a:t>
            </a:r>
          </a:p>
          <a:p>
            <a:endParaRPr kumimoji="1" lang="ja-JP" altLang="en-US" dirty="0"/>
          </a:p>
        </p:txBody>
      </p:sp>
      <p:graphicFrame>
        <p:nvGraphicFramePr>
          <p:cNvPr id="12" name="表 11"/>
          <p:cNvGraphicFramePr>
            <a:graphicFrameLocks noGrp="1"/>
          </p:cNvGraphicFramePr>
          <p:nvPr>
            <p:extLst>
              <p:ext uri="{D42A27DB-BD31-4B8C-83A1-F6EECF244321}">
                <p14:modId xmlns:p14="http://schemas.microsoft.com/office/powerpoint/2010/main" val="1054487135"/>
              </p:ext>
            </p:extLst>
          </p:nvPr>
        </p:nvGraphicFramePr>
        <p:xfrm>
          <a:off x="755576" y="4437112"/>
          <a:ext cx="7704856" cy="2028134"/>
        </p:xfrm>
        <a:graphic>
          <a:graphicData uri="http://schemas.openxmlformats.org/drawingml/2006/table">
            <a:tbl>
              <a:tblPr firstRow="1" bandRow="1">
                <a:tableStyleId>{5940675A-B579-460E-94D1-54222C63F5DA}</a:tableStyleId>
              </a:tblPr>
              <a:tblGrid>
                <a:gridCol w="1800200"/>
                <a:gridCol w="2376264"/>
                <a:gridCol w="1728192"/>
                <a:gridCol w="1800200"/>
              </a:tblGrid>
              <a:tr h="362505">
                <a:tc>
                  <a:txBody>
                    <a:bodyPr/>
                    <a:lstStyle/>
                    <a:p>
                      <a:pPr algn="ctr"/>
                      <a:r>
                        <a:rPr kumimoji="1" lang="ja-JP" altLang="en-US" dirty="0" smtClean="0">
                          <a:latin typeface="+mn-ea"/>
                          <a:ea typeface="+mn-ea"/>
                        </a:rPr>
                        <a:t>推進項目</a:t>
                      </a:r>
                      <a:endParaRPr kumimoji="1" lang="ja-JP" altLang="en-US" dirty="0">
                        <a:latin typeface="+mn-ea"/>
                        <a:ea typeface="+mn-ea"/>
                      </a:endParaRPr>
                    </a:p>
                  </a:txBody>
                  <a:tcPr anchor="ctr">
                    <a:solidFill>
                      <a:schemeClr val="accent1">
                        <a:lumMod val="20000"/>
                        <a:lumOff val="80000"/>
                      </a:schemeClr>
                    </a:solidFill>
                  </a:tcPr>
                </a:tc>
                <a:tc>
                  <a:txBody>
                    <a:bodyPr/>
                    <a:lstStyle/>
                    <a:p>
                      <a:pPr algn="ctr"/>
                      <a:r>
                        <a:rPr kumimoji="1" lang="ja-JP" altLang="en-US" dirty="0" smtClean="0">
                          <a:latin typeface="+mn-ea"/>
                          <a:ea typeface="+mn-ea"/>
                        </a:rPr>
                        <a:t>取組項目</a:t>
                      </a:r>
                      <a:endParaRPr kumimoji="1" lang="ja-JP" altLang="en-US" dirty="0">
                        <a:latin typeface="+mn-ea"/>
                        <a:ea typeface="+mn-ea"/>
                      </a:endParaRPr>
                    </a:p>
                  </a:txBody>
                  <a:tcPr anchor="ctr">
                    <a:solidFill>
                      <a:schemeClr val="accent1">
                        <a:lumMod val="20000"/>
                        <a:lumOff val="80000"/>
                      </a:schemeClr>
                    </a:solidFill>
                  </a:tcPr>
                </a:tc>
                <a:tc>
                  <a:txBody>
                    <a:bodyPr/>
                    <a:lstStyle/>
                    <a:p>
                      <a:pPr algn="ctr"/>
                      <a:r>
                        <a:rPr kumimoji="1" lang="ja-JP" altLang="en-US" sz="1800" kern="1200" dirty="0" smtClean="0">
                          <a:solidFill>
                            <a:schemeClr val="tx1"/>
                          </a:solidFill>
                          <a:effectLst/>
                          <a:latin typeface="+mj-ea"/>
                          <a:ea typeface="+mj-ea"/>
                          <a:cs typeface="+mn-cs"/>
                        </a:rPr>
                        <a:t>取組前</a:t>
                      </a:r>
                      <a:r>
                        <a:rPr kumimoji="1" lang="en-US" altLang="ja-JP" sz="1800" kern="1200" dirty="0" smtClean="0">
                          <a:solidFill>
                            <a:schemeClr val="tx1"/>
                          </a:solidFill>
                          <a:effectLst/>
                          <a:latin typeface="+mj-ea"/>
                          <a:ea typeface="+mj-ea"/>
                          <a:cs typeface="+mn-cs"/>
                        </a:rPr>
                        <a:t>(H21)</a:t>
                      </a:r>
                      <a:endParaRPr kumimoji="1" lang="ja-JP" altLang="en-US" dirty="0">
                        <a:latin typeface="+mj-ea"/>
                        <a:ea typeface="+mj-ea"/>
                      </a:endParaRPr>
                    </a:p>
                  </a:txBody>
                  <a:tcPr anchor="ctr">
                    <a:lnR w="28575"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sz="1800" kern="1200" dirty="0" smtClean="0">
                          <a:solidFill>
                            <a:schemeClr val="tx1"/>
                          </a:solidFill>
                          <a:effectLst/>
                          <a:latin typeface="+mj-ea"/>
                          <a:ea typeface="+mj-ea"/>
                          <a:cs typeface="+mn-cs"/>
                        </a:rPr>
                        <a:t>取組後</a:t>
                      </a:r>
                      <a:r>
                        <a:rPr kumimoji="1" lang="en-US" altLang="ja-JP" sz="1800" kern="1200" dirty="0" smtClean="0">
                          <a:solidFill>
                            <a:schemeClr val="tx1"/>
                          </a:solidFill>
                          <a:effectLst/>
                          <a:latin typeface="+mj-ea"/>
                          <a:ea typeface="+mj-ea"/>
                          <a:cs typeface="+mn-cs"/>
                        </a:rPr>
                        <a:t>(H26)</a:t>
                      </a:r>
                      <a:endParaRPr kumimoji="1" lang="ja-JP" altLang="en-US" dirty="0">
                        <a:latin typeface="+mj-ea"/>
                        <a:ea typeface="+mj-ea"/>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1">
                        <a:lumMod val="20000"/>
                        <a:lumOff val="80000"/>
                      </a:schemeClr>
                    </a:solidFill>
                  </a:tcPr>
                </a:tc>
              </a:tr>
              <a:tr h="738776">
                <a:tc>
                  <a:txBody>
                    <a:bodyPr/>
                    <a:lstStyle/>
                    <a:p>
                      <a:pPr algn="just">
                        <a:spcAft>
                          <a:spcPts val="0"/>
                        </a:spcAft>
                      </a:pPr>
                      <a:r>
                        <a:rPr lang="ja-JP" sz="1400" b="0" kern="100" dirty="0">
                          <a:effectLst/>
                          <a:latin typeface="ＭＳ 明朝" panose="02020609040205080304" pitchFamily="17" charset="-128"/>
                          <a:ea typeface="ＭＳ 明朝" panose="02020609040205080304" pitchFamily="17" charset="-128"/>
                          <a:cs typeface="Times New Roman"/>
                        </a:rPr>
                        <a:t>人事制度の充実</a:t>
                      </a:r>
                    </a:p>
                  </a:txBody>
                  <a:tcPr marL="68580" marR="68580" marT="0" marB="0" anchor="ctr"/>
                </a:tc>
                <a:tc>
                  <a:txBody>
                    <a:bodyPr/>
                    <a:lstStyle/>
                    <a:p>
                      <a:pPr algn="just">
                        <a:spcAft>
                          <a:spcPts val="0"/>
                        </a:spcAft>
                      </a:pPr>
                      <a:r>
                        <a:rPr lang="ja-JP" sz="1400" b="0" u="none" kern="100" dirty="0">
                          <a:solidFill>
                            <a:schemeClr val="tx1"/>
                          </a:solidFill>
                          <a:effectLst/>
                          <a:latin typeface="+mj-ea"/>
                          <a:ea typeface="+mj-ea"/>
                          <a:cs typeface="Times New Roman"/>
                        </a:rPr>
                        <a:t>女性職員の管理職への登用</a:t>
                      </a:r>
                    </a:p>
                  </a:txBody>
                  <a:tcPr marL="68580" marR="68580" marT="0" marB="0" anchor="ctr"/>
                </a:tc>
                <a:tc>
                  <a:txBody>
                    <a:bodyPr/>
                    <a:lstStyle/>
                    <a:p>
                      <a:pPr algn="ctr">
                        <a:spcAft>
                          <a:spcPts val="0"/>
                        </a:spcAft>
                      </a:pPr>
                      <a:r>
                        <a:rPr lang="ja-JP" sz="1400" b="0" u="none" kern="100" dirty="0">
                          <a:solidFill>
                            <a:schemeClr val="tx1"/>
                          </a:solidFill>
                          <a:effectLst/>
                          <a:latin typeface="ＭＳ 明朝" panose="02020609040205080304" pitchFamily="17" charset="-128"/>
                          <a:ea typeface="ＭＳ 明朝" panose="02020609040205080304" pitchFamily="17" charset="-128"/>
                          <a:cs typeface="Times New Roman"/>
                        </a:rPr>
                        <a:t>１２．１％</a:t>
                      </a:r>
                    </a:p>
                  </a:txBody>
                  <a:tcPr marL="68580" marR="68580" marT="0" marB="0" anchor="ctr">
                    <a:lnR w="28575" cap="flat" cmpd="sng" algn="ctr">
                      <a:solidFill>
                        <a:schemeClr val="tx1"/>
                      </a:solidFill>
                      <a:prstDash val="solid"/>
                      <a:round/>
                      <a:headEnd type="none" w="med" len="med"/>
                      <a:tailEnd type="none" w="med" len="med"/>
                    </a:lnR>
                  </a:tcPr>
                </a:tc>
                <a:tc>
                  <a:txBody>
                    <a:bodyPr/>
                    <a:lstStyle/>
                    <a:p>
                      <a:pPr algn="ctr">
                        <a:spcAft>
                          <a:spcPts val="0"/>
                        </a:spcAft>
                      </a:pPr>
                      <a:r>
                        <a:rPr lang="ja-JP" altLang="en-US"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１５．８</a:t>
                      </a:r>
                      <a:r>
                        <a:rPr lang="ja-JP"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a:t>
                      </a:r>
                      <a:endParaRPr lang="ja-JP" sz="1400" b="0" u="none" kern="100" dirty="0">
                        <a:solidFill>
                          <a:schemeClr val="tx1"/>
                        </a:solidFill>
                        <a:effectLst/>
                        <a:latin typeface="ＭＳ 明朝" panose="02020609040205080304" pitchFamily="17" charset="-128"/>
                        <a:ea typeface="ＭＳ 明朝" panose="02020609040205080304" pitchFamily="17" charset="-128"/>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r>
              <a:tr h="923598">
                <a:tc>
                  <a:txBody>
                    <a:bodyPr/>
                    <a:lstStyle/>
                    <a:p>
                      <a:pPr algn="just">
                        <a:spcAft>
                          <a:spcPts val="0"/>
                        </a:spcAft>
                      </a:pPr>
                      <a:r>
                        <a:rPr lang="ja-JP" altLang="ja-JP" sz="1400" b="0" kern="100" dirty="0" smtClean="0">
                          <a:effectLst/>
                          <a:latin typeface="ＭＳ 明朝" panose="02020609040205080304" pitchFamily="17" charset="-128"/>
                          <a:ea typeface="ＭＳ 明朝" panose="02020609040205080304" pitchFamily="17" charset="-128"/>
                          <a:cs typeface="Times New Roman"/>
                        </a:rPr>
                        <a:t>職員研修の充実</a:t>
                      </a:r>
                      <a:endParaRPr lang="ja-JP" altLang="ja-JP" sz="1400" b="0" kern="100" dirty="0">
                        <a:effectLst/>
                        <a:latin typeface="ＭＳ 明朝" panose="02020609040205080304" pitchFamily="17" charset="-128"/>
                        <a:ea typeface="ＭＳ 明朝" panose="02020609040205080304" pitchFamily="17" charset="-128"/>
                        <a:cs typeface="Times New Roman"/>
                      </a:endParaRPr>
                    </a:p>
                  </a:txBody>
                  <a:tcPr marL="68580" marR="68580" marT="0" marB="0" anchor="ctr"/>
                </a:tc>
                <a:tc>
                  <a:txBody>
                    <a:bodyPr/>
                    <a:lstStyle/>
                    <a:p>
                      <a:pPr algn="just">
                        <a:spcAft>
                          <a:spcPts val="0"/>
                        </a:spcAft>
                      </a:pPr>
                      <a:r>
                        <a:rPr lang="ja-JP" altLang="ja-JP" sz="1400" b="0" u="none" kern="100" dirty="0" smtClean="0">
                          <a:solidFill>
                            <a:schemeClr val="tx1"/>
                          </a:solidFill>
                          <a:effectLst/>
                          <a:latin typeface="+mj-ea"/>
                          <a:ea typeface="+mj-ea"/>
                          <a:cs typeface="Times New Roman"/>
                        </a:rPr>
                        <a:t>民間派遣</a:t>
                      </a:r>
                      <a:r>
                        <a:rPr lang="ja-JP" altLang="en-US" sz="1400" b="0" u="none" kern="100" dirty="0" smtClean="0">
                          <a:solidFill>
                            <a:schemeClr val="tx1"/>
                          </a:solidFill>
                          <a:effectLst/>
                          <a:latin typeface="+mj-ea"/>
                          <a:ea typeface="+mj-ea"/>
                          <a:cs typeface="Times New Roman"/>
                        </a:rPr>
                        <a:t>研修の拡充</a:t>
                      </a:r>
                      <a:endParaRPr lang="ja-JP" altLang="ja-JP" sz="1400" b="0" u="none" kern="100" dirty="0">
                        <a:solidFill>
                          <a:schemeClr val="tx1"/>
                        </a:solidFill>
                        <a:effectLst/>
                        <a:latin typeface="+mj-ea"/>
                        <a:ea typeface="+mj-ea"/>
                        <a:cs typeface="Times New Roman"/>
                      </a:endParaRPr>
                    </a:p>
                  </a:txBody>
                  <a:tcPr marL="68580" marR="68580" marT="0" marB="0" anchor="ctr"/>
                </a:tc>
                <a:tc>
                  <a:txBody>
                    <a:bodyPr/>
                    <a:lstStyle/>
                    <a:p>
                      <a:pPr algn="ctr">
                        <a:spcAft>
                          <a:spcPts val="0"/>
                        </a:spcAft>
                      </a:pPr>
                      <a:r>
                        <a:rPr lang="ja-JP" sz="1400" b="0" u="none" kern="100" dirty="0">
                          <a:solidFill>
                            <a:schemeClr val="tx1"/>
                          </a:solidFill>
                          <a:effectLst/>
                          <a:latin typeface="ＭＳ 明朝" panose="02020609040205080304" pitchFamily="17" charset="-128"/>
                          <a:ea typeface="ＭＳ 明朝" panose="02020609040205080304" pitchFamily="17" charset="-128"/>
                          <a:cs typeface="Times New Roman"/>
                        </a:rPr>
                        <a:t>０人</a:t>
                      </a:r>
                    </a:p>
                  </a:txBody>
                  <a:tcPr marL="68580" marR="68580" marT="0" marB="0" anchor="ctr">
                    <a:lnR w="28575" cap="flat" cmpd="sng" algn="ctr">
                      <a:solidFill>
                        <a:schemeClr val="tx1"/>
                      </a:solidFill>
                      <a:prstDash val="solid"/>
                      <a:round/>
                      <a:headEnd type="none" w="med" len="med"/>
                      <a:tailEnd type="none" w="med" len="med"/>
                    </a:lnR>
                  </a:tcPr>
                </a:tc>
                <a:tc>
                  <a:txBody>
                    <a:bodyPr/>
                    <a:lstStyle/>
                    <a:p>
                      <a:pPr algn="ctr">
                        <a:spcAft>
                          <a:spcPts val="0"/>
                        </a:spcAft>
                      </a:pPr>
                      <a:r>
                        <a:rPr lang="ja-JP" altLang="en-US"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延べ</a:t>
                      </a:r>
                      <a:r>
                        <a:rPr lang="ja-JP"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１</a:t>
                      </a:r>
                      <a:r>
                        <a:rPr lang="ja-JP" altLang="en-US"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０</a:t>
                      </a:r>
                      <a:r>
                        <a:rPr lang="ja-JP" sz="1400" b="0" u="none" kern="100" dirty="0" smtClean="0">
                          <a:solidFill>
                            <a:schemeClr val="tx1"/>
                          </a:solidFill>
                          <a:effectLst/>
                          <a:latin typeface="ＭＳ 明朝" panose="02020609040205080304" pitchFamily="17" charset="-128"/>
                          <a:ea typeface="ＭＳ 明朝" panose="02020609040205080304" pitchFamily="17" charset="-128"/>
                          <a:cs typeface="Times New Roman"/>
                        </a:rPr>
                        <a:t>人</a:t>
                      </a:r>
                      <a:endParaRPr lang="ja-JP" sz="1400" b="0" u="none" kern="100" dirty="0">
                        <a:solidFill>
                          <a:schemeClr val="tx1"/>
                        </a:solidFill>
                        <a:effectLst/>
                        <a:latin typeface="ＭＳ 明朝" panose="02020609040205080304" pitchFamily="17" charset="-128"/>
                        <a:ea typeface="ＭＳ 明朝" panose="02020609040205080304" pitchFamily="17" charset="-128"/>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389094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0" y="733640"/>
            <a:ext cx="9144000"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テキスト ボックス 2"/>
          <p:cNvSpPr txBox="1"/>
          <p:nvPr/>
        </p:nvSpPr>
        <p:spPr>
          <a:xfrm>
            <a:off x="3557" y="0"/>
            <a:ext cx="4519186" cy="769441"/>
          </a:xfrm>
          <a:prstGeom prst="rect">
            <a:avLst/>
          </a:prstGeom>
          <a:noFill/>
        </p:spPr>
        <p:txBody>
          <a:bodyPr wrap="none" rtlCol="0">
            <a:spAutoFit/>
          </a:bodyPr>
          <a:lstStyle/>
          <a:p>
            <a:r>
              <a:rPr kumimoji="1" lang="ja-JP" altLang="en-US" sz="2800" dirty="0" smtClean="0"/>
              <a:t>４　行政サービスの改善例①</a:t>
            </a:r>
            <a:endParaRPr kumimoji="1" lang="en-US" altLang="ja-JP" sz="2800" dirty="0" smtClean="0"/>
          </a:p>
          <a:p>
            <a:r>
              <a:rPr lang="ja-JP" altLang="en-US" sz="1200" dirty="0"/>
              <a:t>　</a:t>
            </a:r>
            <a:r>
              <a:rPr lang="ja-JP" altLang="en-US" sz="1200" dirty="0" smtClean="0"/>
              <a:t>　　　　</a:t>
            </a:r>
            <a:r>
              <a:rPr kumimoji="1" lang="ja-JP" altLang="en-US" sz="1600" dirty="0" smtClean="0"/>
              <a:t>（申請書添付書類の見直し）</a:t>
            </a:r>
            <a:endParaRPr kumimoji="1" lang="en-US" altLang="ja-JP" sz="1600" dirty="0" smtClean="0"/>
          </a:p>
        </p:txBody>
      </p:sp>
      <p:graphicFrame>
        <p:nvGraphicFramePr>
          <p:cNvPr id="4" name="表 3"/>
          <p:cNvGraphicFramePr>
            <a:graphicFrameLocks noGrp="1"/>
          </p:cNvGraphicFramePr>
          <p:nvPr>
            <p:extLst>
              <p:ext uri="{D42A27DB-BD31-4B8C-83A1-F6EECF244321}">
                <p14:modId xmlns:p14="http://schemas.microsoft.com/office/powerpoint/2010/main" val="189944614"/>
              </p:ext>
            </p:extLst>
          </p:nvPr>
        </p:nvGraphicFramePr>
        <p:xfrm>
          <a:off x="252481" y="1432912"/>
          <a:ext cx="8567991" cy="4965298"/>
        </p:xfrm>
        <a:graphic>
          <a:graphicData uri="http://schemas.openxmlformats.org/drawingml/2006/table">
            <a:tbl>
              <a:tblPr firstRow="1" bandRow="1">
                <a:tableStyleId>{5940675A-B579-460E-94D1-54222C63F5DA}</a:tableStyleId>
              </a:tblPr>
              <a:tblGrid>
                <a:gridCol w="935144"/>
                <a:gridCol w="3816424"/>
                <a:gridCol w="3816423"/>
              </a:tblGrid>
              <a:tr h="358774">
                <a:tc>
                  <a:txBody>
                    <a:bodyPr/>
                    <a:lstStyle/>
                    <a:p>
                      <a:pPr algn="ctr"/>
                      <a:r>
                        <a:rPr kumimoji="1" lang="ja-JP" altLang="en-US" dirty="0" smtClean="0"/>
                        <a:t>区分</a:t>
                      </a:r>
                      <a:endParaRPr kumimoji="1" lang="ja-JP" altLang="en-US" dirty="0"/>
                    </a:p>
                  </a:txBody>
                  <a:tcP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見直し前</a:t>
                      </a:r>
                      <a:endParaRPr kumimoji="1" lang="ja-JP" altLang="en-US" dirty="0"/>
                    </a:p>
                  </a:txBody>
                  <a:tcPr>
                    <a:solidFill>
                      <a:schemeClr val="accent1">
                        <a:lumMod val="20000"/>
                        <a:lumOff val="80000"/>
                      </a:schemeClr>
                    </a:solidFill>
                  </a:tcPr>
                </a:tc>
                <a:tc>
                  <a:txBody>
                    <a:bodyPr/>
                    <a:lstStyle/>
                    <a:p>
                      <a:pPr algn="ctr"/>
                      <a:r>
                        <a:rPr kumimoji="1" lang="ja-JP" altLang="en-US" dirty="0" smtClean="0"/>
                        <a:t>見直し後</a:t>
                      </a:r>
                      <a:endParaRPr kumimoji="1" lang="ja-JP" altLang="en-US" dirty="0"/>
                    </a:p>
                  </a:txBody>
                  <a:tcPr>
                    <a:solidFill>
                      <a:schemeClr val="accent1">
                        <a:lumMod val="20000"/>
                        <a:lumOff val="80000"/>
                      </a:schemeClr>
                    </a:solidFill>
                  </a:tcPr>
                </a:tc>
              </a:tr>
              <a:tr h="790958">
                <a:tc>
                  <a:txBody>
                    <a:bodyPr/>
                    <a:lstStyle/>
                    <a:p>
                      <a:pPr algn="ctr"/>
                      <a:r>
                        <a:rPr kumimoji="1" lang="ja-JP" altLang="en-US" sz="1400" dirty="0" smtClean="0">
                          <a:latin typeface="+mj-ea"/>
                          <a:ea typeface="+mj-ea"/>
                        </a:rPr>
                        <a:t>概要</a:t>
                      </a:r>
                      <a:endParaRPr kumimoji="1" lang="ja-JP" altLang="en-US" sz="1400" dirty="0">
                        <a:latin typeface="+mj-ea"/>
                        <a:ea typeface="+mj-ea"/>
                      </a:endParaRPr>
                    </a:p>
                  </a:txBody>
                  <a:tcPr anchor="ctr"/>
                </a:tc>
                <a:tc>
                  <a:txBody>
                    <a:bodyPr/>
                    <a:lstStyle/>
                    <a:p>
                      <a:r>
                        <a:rPr kumimoji="1" lang="ja-JP" altLang="en-US" sz="1400" dirty="0" smtClean="0">
                          <a:solidFill>
                            <a:schemeClr val="tx1"/>
                          </a:solidFill>
                          <a:latin typeface="ＭＳ 明朝" panose="02020609040205080304" pitchFamily="17" charset="-128"/>
                          <a:ea typeface="ＭＳ 明朝" panose="02020609040205080304" pitchFamily="17" charset="-128"/>
                        </a:rPr>
                        <a:t>　住民票や課税証明書等を取得し、添付書類として提出する必要があった。</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en-US" altLang="ja-JP" sz="1400" dirty="0" smtClean="0">
                          <a:solidFill>
                            <a:schemeClr val="tx1"/>
                          </a:solidFill>
                          <a:latin typeface="ＭＳ 明朝" panose="02020609040205080304" pitchFamily="17" charset="-128"/>
                          <a:ea typeface="ＭＳ 明朝" panose="02020609040205080304" pitchFamily="17" charset="-128"/>
                        </a:rPr>
                        <a:t>【</a:t>
                      </a:r>
                      <a:r>
                        <a:rPr kumimoji="1" lang="ja-JP" altLang="en-US" sz="1400" u="sng" dirty="0" smtClean="0">
                          <a:solidFill>
                            <a:schemeClr val="tx1"/>
                          </a:solidFill>
                          <a:latin typeface="ＭＳ 明朝" panose="02020609040205080304" pitchFamily="17" charset="-128"/>
                          <a:ea typeface="ＭＳ 明朝" panose="02020609040205080304" pitchFamily="17" charset="-128"/>
                        </a:rPr>
                        <a:t>証明書の発行手数料として数百円が必要</a:t>
                      </a:r>
                      <a:r>
                        <a:rPr kumimoji="1" lang="en-US" altLang="ja-JP" sz="1400" dirty="0" smtClean="0">
                          <a:solidFill>
                            <a:schemeClr val="tx1"/>
                          </a:solidFill>
                          <a:latin typeface="ＭＳ 明朝" panose="02020609040205080304" pitchFamily="17" charset="-128"/>
                          <a:ea typeface="ＭＳ 明朝" panose="02020609040205080304" pitchFamily="17" charset="-128"/>
                        </a:rPr>
                        <a:t>】</a:t>
                      </a:r>
                      <a:endParaRPr kumimoji="1" lang="ja-JP" altLang="en-US" sz="1400"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r>
                        <a:rPr kumimoji="1" lang="ja-JP" altLang="en-US" sz="1400" dirty="0" smtClean="0">
                          <a:solidFill>
                            <a:schemeClr val="tx1"/>
                          </a:solidFill>
                          <a:latin typeface="ＭＳ 明朝" panose="02020609040205080304" pitchFamily="17" charset="-128"/>
                          <a:ea typeface="ＭＳ 明朝" panose="02020609040205080304" pitchFamily="17" charset="-128"/>
                        </a:rPr>
                        <a:t>　市が住民登録や課税状況を確認することに同意をいただくことで、添付書類を不要とした。</a:t>
                      </a:r>
                      <a:r>
                        <a:rPr kumimoji="1" lang="en-US" altLang="ja-JP" sz="1400" dirty="0" smtClean="0">
                          <a:solidFill>
                            <a:schemeClr val="tx1"/>
                          </a:solidFill>
                          <a:latin typeface="ＭＳ 明朝" panose="02020609040205080304" pitchFamily="17" charset="-128"/>
                          <a:ea typeface="ＭＳ 明朝" panose="02020609040205080304" pitchFamily="17" charset="-128"/>
                        </a:rPr>
                        <a:t>【</a:t>
                      </a:r>
                      <a:r>
                        <a:rPr kumimoji="1" lang="ja-JP" altLang="en-US" sz="1400" u="sng" dirty="0" smtClean="0">
                          <a:solidFill>
                            <a:schemeClr val="tx1"/>
                          </a:solidFill>
                          <a:latin typeface="ＭＳ 明朝" panose="02020609040205080304" pitchFamily="17" charset="-128"/>
                          <a:ea typeface="ＭＳ 明朝" panose="02020609040205080304" pitchFamily="17" charset="-128"/>
                        </a:rPr>
                        <a:t>証明書の発行手数料も不要</a:t>
                      </a:r>
                      <a:r>
                        <a:rPr kumimoji="1" lang="en-US" altLang="ja-JP" sz="1400" dirty="0" smtClean="0">
                          <a:solidFill>
                            <a:schemeClr val="tx1"/>
                          </a:solidFill>
                          <a:latin typeface="ＭＳ 明朝" panose="02020609040205080304" pitchFamily="17" charset="-128"/>
                          <a:ea typeface="ＭＳ 明朝" panose="02020609040205080304" pitchFamily="17" charset="-128"/>
                        </a:rPr>
                        <a:t>】</a:t>
                      </a:r>
                      <a:endParaRPr kumimoji="1" lang="ja-JP" altLang="en-US" sz="1400" dirty="0">
                        <a:solidFill>
                          <a:schemeClr val="tx1"/>
                        </a:solidFill>
                        <a:latin typeface="ＭＳ 明朝" panose="02020609040205080304" pitchFamily="17" charset="-128"/>
                        <a:ea typeface="ＭＳ 明朝" panose="02020609040205080304" pitchFamily="17" charset="-128"/>
                      </a:endParaRPr>
                    </a:p>
                  </a:txBody>
                  <a:tcPr anchor="ctr"/>
                </a:tc>
              </a:tr>
              <a:tr h="508263">
                <a:tc>
                  <a:txBody>
                    <a:bodyPr/>
                    <a:lstStyle/>
                    <a:p>
                      <a:pPr algn="ctr"/>
                      <a:r>
                        <a:rPr kumimoji="1" lang="ja-JP" altLang="en-US" sz="1400" dirty="0" smtClean="0">
                          <a:latin typeface="+mj-ea"/>
                          <a:ea typeface="+mj-ea"/>
                        </a:rPr>
                        <a:t>手続き例</a:t>
                      </a:r>
                      <a:endParaRPr kumimoji="1" lang="ja-JP" altLang="en-US" sz="1400" dirty="0">
                        <a:latin typeface="+mj-ea"/>
                        <a:ea typeface="+mj-ea"/>
                      </a:endParaRPr>
                    </a:p>
                  </a:txBody>
                  <a:tcPr anchor="ctr"/>
                </a:tc>
                <a:tc gridSpan="2">
                  <a:txBody>
                    <a:bodyPr/>
                    <a:lstStyle/>
                    <a:p>
                      <a:r>
                        <a:rPr kumimoji="1" lang="ja-JP" altLang="en-US" sz="1400" dirty="0" smtClean="0">
                          <a:solidFill>
                            <a:schemeClr val="tx1"/>
                          </a:solidFill>
                          <a:latin typeface="ＭＳ 明朝" panose="02020609040205080304" pitchFamily="17" charset="-128"/>
                          <a:ea typeface="ＭＳ 明朝" panose="02020609040205080304" pitchFamily="17" charset="-128"/>
                        </a:rPr>
                        <a:t>住宅用太陽光発電設備助成金交付申請書や下水道使用料減免申請など２８手続き</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（申請数では約１万件）</a:t>
                      </a:r>
                      <a:endParaRPr kumimoji="1" lang="ja-JP" altLang="en-US" sz="1400" dirty="0">
                        <a:solidFill>
                          <a:schemeClr val="tx1"/>
                        </a:solidFill>
                        <a:latin typeface="ＭＳ 明朝" panose="02020609040205080304" pitchFamily="17" charset="-128"/>
                        <a:ea typeface="ＭＳ 明朝" panose="02020609040205080304" pitchFamily="17" charset="-128"/>
                      </a:endParaRPr>
                    </a:p>
                  </a:txBody>
                  <a:tcPr anchor="ctr"/>
                </a:tc>
                <a:tc hMerge="1">
                  <a:txBody>
                    <a:bodyPr/>
                    <a:lstStyle/>
                    <a:p>
                      <a:endParaRPr kumimoji="1" lang="ja-JP" altLang="en-US" sz="1400" dirty="0">
                        <a:solidFill>
                          <a:schemeClr val="tx1"/>
                        </a:solidFill>
                        <a:latin typeface="ＭＳ 明朝" panose="02020609040205080304" pitchFamily="17" charset="-128"/>
                        <a:ea typeface="ＭＳ 明朝" panose="02020609040205080304" pitchFamily="17" charset="-128"/>
                      </a:endParaRPr>
                    </a:p>
                  </a:txBody>
                  <a:tcPr anchor="ctr"/>
                </a:tc>
              </a:tr>
              <a:tr h="3290420">
                <a:tc>
                  <a:txBody>
                    <a:bodyPr/>
                    <a:lstStyle/>
                    <a:p>
                      <a:pPr algn="ctr"/>
                      <a:r>
                        <a:rPr kumimoji="1" lang="ja-JP" altLang="en-US" sz="1400" dirty="0" smtClean="0">
                          <a:latin typeface="+mj-ea"/>
                          <a:ea typeface="+mj-ea"/>
                        </a:rPr>
                        <a:t>見直しのイメージ</a:t>
                      </a:r>
                      <a:endParaRPr kumimoji="1" lang="ja-JP" altLang="en-US" sz="1400" dirty="0">
                        <a:latin typeface="+mj-ea"/>
                        <a:ea typeface="+mj-ea"/>
                      </a:endParaRPr>
                    </a:p>
                  </a:txBody>
                  <a:tcPr anchor="ctr"/>
                </a:tc>
                <a:tc>
                  <a:txBody>
                    <a:bodyPr/>
                    <a:lstStyle/>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ja-JP" altLang="en-US" sz="1400"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endParaRPr kumimoji="1" lang="ja-JP" altLang="en-US" sz="1400" dirty="0">
                        <a:solidFill>
                          <a:schemeClr val="tx1"/>
                        </a:solidFill>
                        <a:latin typeface="ＭＳ 明朝" panose="02020609040205080304" pitchFamily="17" charset="-128"/>
                        <a:ea typeface="ＭＳ 明朝" panose="02020609040205080304" pitchFamily="17" charset="-128"/>
                      </a:endParaRPr>
                    </a:p>
                  </a:txBody>
                  <a:tcPr anchor="ctr"/>
                </a:tc>
              </a:tr>
            </a:tbl>
          </a:graphicData>
        </a:graphic>
      </p:graphicFrame>
      <p:sp>
        <p:nvSpPr>
          <p:cNvPr id="5" name="スライド番号プレースホルダー 4"/>
          <p:cNvSpPr>
            <a:spLocks noGrp="1"/>
          </p:cNvSpPr>
          <p:nvPr>
            <p:ph type="sldNum" sz="quarter" idx="12"/>
          </p:nvPr>
        </p:nvSpPr>
        <p:spPr>
          <a:xfrm>
            <a:off x="7020272" y="6492123"/>
            <a:ext cx="2133600" cy="365125"/>
          </a:xfrm>
        </p:spPr>
        <p:txBody>
          <a:bodyPr/>
          <a:lstStyle/>
          <a:p>
            <a:fld id="{D2D8002D-B5B0-4BAC-B1F6-782DDCCE6D9C}" type="slidenum">
              <a:rPr kumimoji="1" lang="ja-JP" altLang="en-US" smtClean="0"/>
              <a:t>8</a:t>
            </a:fld>
            <a:endParaRPr kumimoji="1" lang="ja-JP" altLang="en-US" dirty="0"/>
          </a:p>
        </p:txBody>
      </p:sp>
      <p:sp>
        <p:nvSpPr>
          <p:cNvPr id="10" name="テキスト ボックス 9"/>
          <p:cNvSpPr txBox="1"/>
          <p:nvPr/>
        </p:nvSpPr>
        <p:spPr>
          <a:xfrm>
            <a:off x="202522" y="766445"/>
            <a:ext cx="8689958" cy="646331"/>
          </a:xfrm>
          <a:prstGeom prst="rect">
            <a:avLst/>
          </a:prstGeom>
          <a:noFill/>
        </p:spPr>
        <p:txBody>
          <a:bodyPr wrap="square" rtlCol="0">
            <a:spAutoFit/>
          </a:bodyPr>
          <a:lstStyle/>
          <a:p>
            <a:r>
              <a:rPr lang="ja-JP" altLang="en-US" dirty="0" smtClean="0">
                <a:latin typeface="ＭＳ 明朝" panose="02020609040205080304" pitchFamily="17" charset="-128"/>
                <a:ea typeface="ＭＳ 明朝" panose="02020609040205080304" pitchFamily="17" charset="-128"/>
              </a:rPr>
              <a:t>　市民の皆さんから、市が住民</a:t>
            </a:r>
            <a:r>
              <a:rPr lang="ja-JP" altLang="en-US" dirty="0">
                <a:latin typeface="ＭＳ 明朝" panose="02020609040205080304" pitchFamily="17" charset="-128"/>
                <a:ea typeface="ＭＳ 明朝" panose="02020609040205080304" pitchFamily="17" charset="-128"/>
              </a:rPr>
              <a:t>登録や課税</a:t>
            </a:r>
            <a:r>
              <a:rPr lang="ja-JP" altLang="en-US" dirty="0" smtClean="0">
                <a:latin typeface="ＭＳ 明朝" panose="02020609040205080304" pitchFamily="17" charset="-128"/>
                <a:ea typeface="ＭＳ 明朝" panose="02020609040205080304" pitchFamily="17" charset="-128"/>
              </a:rPr>
              <a:t>状況等を</a:t>
            </a:r>
            <a:r>
              <a:rPr lang="ja-JP" altLang="en-US" dirty="0">
                <a:latin typeface="ＭＳ 明朝" panose="02020609040205080304" pitchFamily="17" charset="-128"/>
                <a:ea typeface="ＭＳ 明朝" panose="02020609040205080304" pitchFamily="17" charset="-128"/>
              </a:rPr>
              <a:t>確認すること</a:t>
            </a:r>
            <a:r>
              <a:rPr lang="ja-JP" altLang="en-US" dirty="0" smtClean="0">
                <a:latin typeface="ＭＳ 明朝" panose="02020609040205080304" pitchFamily="17" charset="-128"/>
                <a:ea typeface="ＭＳ 明朝" panose="02020609040205080304" pitchFamily="17" charset="-128"/>
              </a:rPr>
              <a:t>に同意</a:t>
            </a:r>
            <a:r>
              <a:rPr lang="ja-JP" altLang="en-US" dirty="0">
                <a:latin typeface="ＭＳ 明朝" panose="02020609040205080304" pitchFamily="17" charset="-128"/>
                <a:ea typeface="ＭＳ 明朝" panose="02020609040205080304" pitchFamily="17" charset="-128"/>
              </a:rPr>
              <a:t>をいただくことで</a:t>
            </a:r>
            <a:r>
              <a:rPr lang="ja-JP" altLang="en-US" dirty="0" smtClean="0">
                <a:latin typeface="ＭＳ 明朝" panose="02020609040205080304" pitchFamily="17" charset="-128"/>
                <a:ea typeface="ＭＳ 明朝" panose="02020609040205080304" pitchFamily="17" charset="-128"/>
              </a:rPr>
              <a:t>、</a:t>
            </a:r>
            <a:r>
              <a:rPr lang="ja-JP" altLang="en-US" dirty="0" smtClean="0">
                <a:latin typeface="ＭＳ ゴシック" panose="020B0609070205080204" pitchFamily="49" charset="-128"/>
                <a:ea typeface="ＭＳ ゴシック" panose="020B0609070205080204" pitchFamily="49" charset="-128"/>
              </a:rPr>
              <a:t>申請時の添付</a:t>
            </a:r>
            <a:r>
              <a:rPr lang="ja-JP" altLang="en-US" dirty="0">
                <a:latin typeface="ＭＳ ゴシック" panose="020B0609070205080204" pitchFamily="49" charset="-128"/>
                <a:ea typeface="ＭＳ ゴシック" panose="020B0609070205080204" pitchFamily="49" charset="-128"/>
              </a:rPr>
              <a:t>書類を不要としました</a:t>
            </a:r>
            <a:r>
              <a:rPr lang="ja-JP" altLang="en-US" dirty="0" smtClean="0">
                <a:latin typeface="ＭＳ ゴシック" panose="020B0609070205080204" pitchFamily="49" charset="-128"/>
                <a:ea typeface="ＭＳ ゴシック" panose="020B0609070205080204" pitchFamily="49" charset="-128"/>
              </a:rPr>
              <a:t>。</a:t>
            </a:r>
            <a:r>
              <a:rPr lang="ja-JP" altLang="en-US" dirty="0" smtClean="0">
                <a:latin typeface="ＭＳ 明朝" panose="02020609040205080304" pitchFamily="17" charset="-128"/>
                <a:ea typeface="ＭＳ 明朝" panose="02020609040205080304" pitchFamily="17" charset="-128"/>
              </a:rPr>
              <a:t>（平成２５年度～）</a:t>
            </a:r>
            <a:endParaRPr lang="en-US" altLang="ja-JP" dirty="0">
              <a:latin typeface="ＭＳ 明朝" panose="02020609040205080304" pitchFamily="17" charset="-128"/>
              <a:ea typeface="ＭＳ 明朝" panose="02020609040205080304" pitchFamily="17" charset="-128"/>
            </a:endParaRPr>
          </a:p>
        </p:txBody>
      </p:sp>
      <p:sp>
        <p:nvSpPr>
          <p:cNvPr id="6" name="正方形/長方形 5"/>
          <p:cNvSpPr/>
          <p:nvPr/>
        </p:nvSpPr>
        <p:spPr>
          <a:xfrm>
            <a:off x="1691680" y="3356992"/>
            <a:ext cx="2713294" cy="4460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市民</a:t>
            </a:r>
            <a:endParaRPr kumimoji="1" lang="ja-JP" altLang="en-US" b="1" dirty="0"/>
          </a:p>
        </p:txBody>
      </p:sp>
      <p:sp>
        <p:nvSpPr>
          <p:cNvPr id="15" name="正方形/長方形 14"/>
          <p:cNvSpPr/>
          <p:nvPr/>
        </p:nvSpPr>
        <p:spPr>
          <a:xfrm>
            <a:off x="1547664" y="5747280"/>
            <a:ext cx="1224136" cy="5760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区役所</a:t>
            </a:r>
            <a:endParaRPr kumimoji="1" lang="en-US" altLang="ja-JP" b="1" dirty="0" smtClean="0"/>
          </a:p>
          <a:p>
            <a:pPr algn="ctr"/>
            <a:r>
              <a:rPr kumimoji="1" lang="ja-JP" altLang="en-US" b="1" dirty="0" smtClean="0"/>
              <a:t>○○課</a:t>
            </a:r>
            <a:endParaRPr kumimoji="1" lang="ja-JP" altLang="en-US" b="1" dirty="0"/>
          </a:p>
        </p:txBody>
      </p:sp>
      <p:sp>
        <p:nvSpPr>
          <p:cNvPr id="16" name="正方形/長方形 15"/>
          <p:cNvSpPr/>
          <p:nvPr/>
        </p:nvSpPr>
        <p:spPr>
          <a:xfrm>
            <a:off x="3517868" y="5732364"/>
            <a:ext cx="1224136" cy="5760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市役所</a:t>
            </a:r>
            <a:endParaRPr kumimoji="1" lang="en-US" altLang="ja-JP" b="1" dirty="0" smtClean="0"/>
          </a:p>
          <a:p>
            <a:pPr algn="ctr"/>
            <a:r>
              <a:rPr kumimoji="1" lang="en-US" altLang="ja-JP" b="1" dirty="0" smtClean="0"/>
              <a:t>××</a:t>
            </a:r>
            <a:r>
              <a:rPr kumimoji="1" lang="ja-JP" altLang="en-US" b="1" dirty="0" smtClean="0"/>
              <a:t>課</a:t>
            </a:r>
            <a:endParaRPr kumimoji="1" lang="ja-JP" altLang="en-US" b="1" dirty="0"/>
          </a:p>
        </p:txBody>
      </p:sp>
      <p:cxnSp>
        <p:nvCxnSpPr>
          <p:cNvPr id="8" name="直線矢印コネクタ 7"/>
          <p:cNvCxnSpPr/>
          <p:nvPr/>
        </p:nvCxnSpPr>
        <p:spPr>
          <a:xfrm>
            <a:off x="1907704" y="3803064"/>
            <a:ext cx="0" cy="19442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flipV="1">
            <a:off x="2123728" y="3789040"/>
            <a:ext cx="0" cy="1929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4139952" y="3803064"/>
            <a:ext cx="0" cy="19442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5652120" y="3356992"/>
            <a:ext cx="2713294" cy="446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市民</a:t>
            </a:r>
            <a:endParaRPr kumimoji="1" lang="ja-JP" altLang="en-US" b="1" dirty="0"/>
          </a:p>
        </p:txBody>
      </p:sp>
      <p:sp>
        <p:nvSpPr>
          <p:cNvPr id="23" name="正方形/長方形 22"/>
          <p:cNvSpPr/>
          <p:nvPr/>
        </p:nvSpPr>
        <p:spPr>
          <a:xfrm>
            <a:off x="5701118" y="5747280"/>
            <a:ext cx="1224136" cy="5760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区役所</a:t>
            </a:r>
            <a:endParaRPr kumimoji="1" lang="en-US" altLang="ja-JP" b="1" dirty="0" smtClean="0"/>
          </a:p>
          <a:p>
            <a:pPr algn="ctr"/>
            <a:r>
              <a:rPr kumimoji="1" lang="ja-JP" altLang="en-US" b="1" dirty="0" smtClean="0"/>
              <a:t>○○課</a:t>
            </a:r>
            <a:endParaRPr kumimoji="1" lang="ja-JP" altLang="en-US" b="1" dirty="0"/>
          </a:p>
        </p:txBody>
      </p:sp>
      <p:sp>
        <p:nvSpPr>
          <p:cNvPr id="24" name="正方形/長方形 23"/>
          <p:cNvSpPr/>
          <p:nvPr/>
        </p:nvSpPr>
        <p:spPr>
          <a:xfrm>
            <a:off x="7429310" y="5732364"/>
            <a:ext cx="1224136" cy="5760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市役所</a:t>
            </a:r>
            <a:endParaRPr kumimoji="1" lang="en-US" altLang="ja-JP" b="1" dirty="0" smtClean="0"/>
          </a:p>
          <a:p>
            <a:pPr algn="ctr"/>
            <a:r>
              <a:rPr kumimoji="1" lang="en-US" altLang="ja-JP" b="1" dirty="0" smtClean="0"/>
              <a:t>××</a:t>
            </a:r>
            <a:r>
              <a:rPr kumimoji="1" lang="ja-JP" altLang="en-US" b="1" dirty="0" smtClean="0"/>
              <a:t>課</a:t>
            </a:r>
            <a:endParaRPr kumimoji="1" lang="ja-JP" altLang="en-US" b="1" dirty="0"/>
          </a:p>
        </p:txBody>
      </p:sp>
      <p:cxnSp>
        <p:nvCxnSpPr>
          <p:cNvPr id="25" name="直線矢印コネクタ 24"/>
          <p:cNvCxnSpPr/>
          <p:nvPr/>
        </p:nvCxnSpPr>
        <p:spPr>
          <a:xfrm>
            <a:off x="7789350" y="3803064"/>
            <a:ext cx="0" cy="19442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flipH="1">
            <a:off x="6925254" y="6021288"/>
            <a:ext cx="44355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1259632" y="3933056"/>
            <a:ext cx="769078" cy="769441"/>
          </a:xfrm>
          <a:prstGeom prst="rect">
            <a:avLst/>
          </a:prstGeom>
          <a:noFill/>
        </p:spPr>
        <p:txBody>
          <a:bodyPr wrap="square" rtlCol="0">
            <a:spAutoFit/>
          </a:bodyPr>
          <a:lstStyle/>
          <a:p>
            <a:r>
              <a:rPr kumimoji="1" lang="ja-JP" altLang="en-US" sz="1100" dirty="0" smtClean="0"/>
              <a:t>①住民票や課税証明書を請求</a:t>
            </a:r>
            <a:endParaRPr kumimoji="1" lang="ja-JP" altLang="en-US" sz="1100" dirty="0"/>
          </a:p>
        </p:txBody>
      </p:sp>
      <p:sp>
        <p:nvSpPr>
          <p:cNvPr id="34" name="テキスト ボックス 33"/>
          <p:cNvSpPr txBox="1"/>
          <p:nvPr/>
        </p:nvSpPr>
        <p:spPr>
          <a:xfrm>
            <a:off x="2123728" y="5157192"/>
            <a:ext cx="900100" cy="600164"/>
          </a:xfrm>
          <a:prstGeom prst="rect">
            <a:avLst/>
          </a:prstGeom>
          <a:noFill/>
        </p:spPr>
        <p:txBody>
          <a:bodyPr wrap="square" rtlCol="0">
            <a:spAutoFit/>
          </a:bodyPr>
          <a:lstStyle/>
          <a:p>
            <a:r>
              <a:rPr kumimoji="1" lang="ja-JP" altLang="en-US" sz="1100" dirty="0" smtClean="0"/>
              <a:t>②住民票や課税証明書を発行</a:t>
            </a:r>
            <a:endParaRPr kumimoji="1" lang="ja-JP" altLang="en-US" sz="1100" dirty="0"/>
          </a:p>
        </p:txBody>
      </p:sp>
      <p:sp>
        <p:nvSpPr>
          <p:cNvPr id="35" name="テキスト ボックス 34"/>
          <p:cNvSpPr txBox="1"/>
          <p:nvPr/>
        </p:nvSpPr>
        <p:spPr>
          <a:xfrm>
            <a:off x="4126304" y="3861048"/>
            <a:ext cx="877744" cy="938719"/>
          </a:xfrm>
          <a:prstGeom prst="rect">
            <a:avLst/>
          </a:prstGeom>
          <a:noFill/>
        </p:spPr>
        <p:txBody>
          <a:bodyPr wrap="square" rtlCol="0">
            <a:spAutoFit/>
          </a:bodyPr>
          <a:lstStyle/>
          <a:p>
            <a:r>
              <a:rPr kumimoji="1" lang="ja-JP" altLang="en-US" sz="1100" dirty="0" smtClean="0"/>
              <a:t>③申請書の提出（住民票や課税証明書等を添付）</a:t>
            </a:r>
            <a:endParaRPr kumimoji="1" lang="ja-JP" altLang="en-US" sz="1100" dirty="0"/>
          </a:p>
        </p:txBody>
      </p:sp>
      <p:sp>
        <p:nvSpPr>
          <p:cNvPr id="36" name="テキスト ボックス 35"/>
          <p:cNvSpPr txBox="1"/>
          <p:nvPr/>
        </p:nvSpPr>
        <p:spPr>
          <a:xfrm>
            <a:off x="7792683" y="4121204"/>
            <a:ext cx="1004779" cy="1107996"/>
          </a:xfrm>
          <a:prstGeom prst="rect">
            <a:avLst/>
          </a:prstGeom>
          <a:noFill/>
        </p:spPr>
        <p:txBody>
          <a:bodyPr wrap="square" rtlCol="0">
            <a:spAutoFit/>
          </a:bodyPr>
          <a:lstStyle/>
          <a:p>
            <a:r>
              <a:rPr kumimoji="1" lang="ja-JP" altLang="en-US" sz="1100" dirty="0" smtClean="0"/>
              <a:t>①申請書の提出（住民登録や課税状況を市側で確認することへの同意）</a:t>
            </a:r>
            <a:endParaRPr kumimoji="1" lang="ja-JP" altLang="en-US" sz="1100" dirty="0"/>
          </a:p>
        </p:txBody>
      </p:sp>
      <p:sp>
        <p:nvSpPr>
          <p:cNvPr id="38" name="テキスト ボックス 37"/>
          <p:cNvSpPr txBox="1"/>
          <p:nvPr/>
        </p:nvSpPr>
        <p:spPr>
          <a:xfrm>
            <a:off x="6938902" y="5082569"/>
            <a:ext cx="634424" cy="938719"/>
          </a:xfrm>
          <a:prstGeom prst="rect">
            <a:avLst/>
          </a:prstGeom>
          <a:noFill/>
        </p:spPr>
        <p:txBody>
          <a:bodyPr wrap="square" rtlCol="0">
            <a:spAutoFit/>
          </a:bodyPr>
          <a:lstStyle/>
          <a:p>
            <a:r>
              <a:rPr kumimoji="1" lang="ja-JP" altLang="en-US" sz="1100" dirty="0" smtClean="0"/>
              <a:t>②住民登録や課税状況を確認</a:t>
            </a:r>
            <a:endParaRPr kumimoji="1" lang="ja-JP" altLang="en-US" sz="1100" dirty="0"/>
          </a:p>
        </p:txBody>
      </p:sp>
      <p:sp>
        <p:nvSpPr>
          <p:cNvPr id="7" name="雲形吹き出し 6"/>
          <p:cNvSpPr/>
          <p:nvPr/>
        </p:nvSpPr>
        <p:spPr>
          <a:xfrm>
            <a:off x="2159732" y="4149080"/>
            <a:ext cx="1894564" cy="1008112"/>
          </a:xfrm>
          <a:prstGeom prst="cloudCallout">
            <a:avLst>
              <a:gd name="adj1" fmla="val -2386"/>
              <a:gd name="adj2" fmla="val -81002"/>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市に提出するのに、なぜ市が発行する証明書を</a:t>
            </a:r>
            <a:endParaRPr kumimoji="1" lang="en-US" altLang="ja-JP" sz="1100" dirty="0" smtClean="0">
              <a:solidFill>
                <a:schemeClr val="tx1"/>
              </a:solidFill>
            </a:endParaRPr>
          </a:p>
          <a:p>
            <a:pPr algn="ctr"/>
            <a:r>
              <a:rPr kumimoji="1" lang="ja-JP" altLang="en-US" sz="1100" dirty="0" smtClean="0">
                <a:solidFill>
                  <a:schemeClr val="tx1"/>
                </a:solidFill>
              </a:rPr>
              <a:t>添付するの？</a:t>
            </a:r>
            <a:endParaRPr kumimoji="1" lang="ja-JP" altLang="en-US" sz="1100" dirty="0">
              <a:solidFill>
                <a:schemeClr val="tx1"/>
              </a:solidFill>
            </a:endParaRPr>
          </a:p>
        </p:txBody>
      </p:sp>
      <p:sp>
        <p:nvSpPr>
          <p:cNvPr id="27" name="雲形吹き出し 26"/>
          <p:cNvSpPr/>
          <p:nvPr/>
        </p:nvSpPr>
        <p:spPr>
          <a:xfrm>
            <a:off x="5292080" y="4149080"/>
            <a:ext cx="1656184" cy="1080120"/>
          </a:xfrm>
          <a:prstGeom prst="cloudCallout">
            <a:avLst>
              <a:gd name="adj1" fmla="val 30570"/>
              <a:gd name="adj2" fmla="val -74910"/>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発行手数料が不要になって、手続きも楽になった！</a:t>
            </a:r>
            <a:endParaRPr kumimoji="1" lang="ja-JP" altLang="en-US" sz="1100" dirty="0">
              <a:solidFill>
                <a:schemeClr val="tx1"/>
              </a:solidFill>
            </a:endParaRPr>
          </a:p>
        </p:txBody>
      </p:sp>
      <p:sp>
        <p:nvSpPr>
          <p:cNvPr id="28" name="テキスト ボックス 27"/>
          <p:cNvSpPr txBox="1"/>
          <p:nvPr/>
        </p:nvSpPr>
        <p:spPr>
          <a:xfrm>
            <a:off x="827584" y="6381328"/>
            <a:ext cx="7846434" cy="461665"/>
          </a:xfrm>
          <a:prstGeom prst="rect">
            <a:avLst/>
          </a:prstGeom>
          <a:noFill/>
        </p:spPr>
        <p:txBody>
          <a:bodyPr wrap="square" rtlCol="0">
            <a:spAutoFit/>
          </a:bodyPr>
          <a:lstStyle/>
          <a:p>
            <a:r>
              <a:rPr lang="en-US" altLang="ja-JP" sz="1200" dirty="0" smtClean="0">
                <a:latin typeface="ＭＳ 明朝" panose="02020609040205080304" pitchFamily="17" charset="-128"/>
                <a:ea typeface="ＭＳ 明朝" panose="02020609040205080304" pitchFamily="17" charset="-128"/>
              </a:rPr>
              <a:t>※</a:t>
            </a:r>
            <a:r>
              <a:rPr lang="ja-JP" altLang="en-US" sz="1200" dirty="0" smtClean="0">
                <a:latin typeface="ＭＳ 明朝" panose="02020609040205080304" pitchFamily="17" charset="-128"/>
                <a:ea typeface="ＭＳ 明朝" panose="02020609040205080304" pitchFamily="17" charset="-128"/>
              </a:rPr>
              <a:t> </a:t>
            </a:r>
            <a:r>
              <a:rPr lang="ja-JP" altLang="en-US" sz="1200" dirty="0">
                <a:latin typeface="ＭＳ 明朝" panose="02020609040205080304" pitchFamily="17" charset="-128"/>
                <a:ea typeface="ＭＳ 明朝" panose="02020609040205080304" pitchFamily="17" charset="-128"/>
              </a:rPr>
              <a:t>国及び県の法令・条例・通知等に</a:t>
            </a:r>
            <a:r>
              <a:rPr lang="ja-JP" altLang="en-US" sz="1200" dirty="0" smtClean="0">
                <a:latin typeface="ＭＳ 明朝" panose="02020609040205080304" pitchFamily="17" charset="-128"/>
                <a:ea typeface="ＭＳ 明朝" panose="02020609040205080304" pitchFamily="17" charset="-128"/>
              </a:rPr>
              <a:t>より添付が</a:t>
            </a:r>
            <a:r>
              <a:rPr lang="ja-JP" altLang="en-US" sz="1200" dirty="0">
                <a:latin typeface="ＭＳ 明朝" panose="02020609040205080304" pitchFamily="17" charset="-128"/>
                <a:ea typeface="ＭＳ 明朝" panose="02020609040205080304" pitchFamily="17" charset="-128"/>
              </a:rPr>
              <a:t>義務付けられている</a:t>
            </a:r>
            <a:r>
              <a:rPr lang="ja-JP" altLang="en-US" sz="1200" dirty="0" smtClean="0">
                <a:latin typeface="ＭＳ 明朝" panose="02020609040205080304" pitchFamily="17" charset="-128"/>
                <a:ea typeface="ＭＳ 明朝" panose="02020609040205080304" pitchFamily="17" charset="-128"/>
              </a:rPr>
              <a:t>ものなど、引き続き</a:t>
            </a:r>
            <a:r>
              <a:rPr lang="ja-JP" altLang="en-US" sz="1200" dirty="0">
                <a:latin typeface="ＭＳ 明朝" panose="02020609040205080304" pitchFamily="17" charset="-128"/>
                <a:ea typeface="ＭＳ 明朝" panose="02020609040205080304" pitchFamily="17" charset="-128"/>
              </a:rPr>
              <a:t>添付</a:t>
            </a:r>
            <a:r>
              <a:rPr lang="ja-JP" altLang="en-US" sz="1200" dirty="0" smtClean="0">
                <a:latin typeface="ＭＳ 明朝" panose="02020609040205080304" pitchFamily="17" charset="-128"/>
                <a:ea typeface="ＭＳ 明朝" panose="02020609040205080304" pitchFamily="17" charset="-128"/>
              </a:rPr>
              <a:t>が必要な書類</a:t>
            </a:r>
            <a:r>
              <a:rPr kumimoji="1" lang="ja-JP" altLang="en-US" sz="1200" dirty="0" smtClean="0">
                <a:latin typeface="ＭＳ 明朝" panose="02020609040205080304" pitchFamily="17" charset="-128"/>
                <a:ea typeface="ＭＳ 明朝" panose="02020609040205080304" pitchFamily="17" charset="-128"/>
              </a:rPr>
              <a:t>も</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あります。</a:t>
            </a:r>
            <a:endParaRPr kumimoji="1" lang="ja-JP" altLang="en-US" sz="1200" dirty="0">
              <a:latin typeface="ＭＳ 明朝" panose="02020609040205080304" pitchFamily="17" charset="-128"/>
              <a:ea typeface="ＭＳ 明朝" panose="02020609040205080304" pitchFamily="17" charset="-128"/>
            </a:endParaRPr>
          </a:p>
        </p:txBody>
      </p:sp>
      <p:sp>
        <p:nvSpPr>
          <p:cNvPr id="29" name="ホームベース 28"/>
          <p:cNvSpPr/>
          <p:nvPr/>
        </p:nvSpPr>
        <p:spPr>
          <a:xfrm>
            <a:off x="8291702" y="91918"/>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solidFill>
                  <a:schemeClr val="tx1"/>
                </a:solidFill>
              </a:rPr>
              <a:t>達成</a:t>
            </a:r>
            <a:endParaRPr lang="en-US" altLang="ja-JP" sz="1100" dirty="0">
              <a:solidFill>
                <a:schemeClr val="tx1"/>
              </a:solidFill>
            </a:endParaRPr>
          </a:p>
          <a:p>
            <a:pPr algn="ctr"/>
            <a:r>
              <a:rPr lang="ja-JP" altLang="en-US" sz="1100" dirty="0">
                <a:solidFill>
                  <a:schemeClr val="tx1"/>
                </a:solidFill>
              </a:rPr>
              <a:t>状況</a:t>
            </a:r>
          </a:p>
        </p:txBody>
      </p:sp>
      <p:sp>
        <p:nvSpPr>
          <p:cNvPr id="30" name="ホームベース 29"/>
          <p:cNvSpPr/>
          <p:nvPr/>
        </p:nvSpPr>
        <p:spPr>
          <a:xfrm>
            <a:off x="7647603" y="91220"/>
            <a:ext cx="783704" cy="456762"/>
          </a:xfrm>
          <a:prstGeom prst="homePlate">
            <a:avLst>
              <a:gd name="adj" fmla="val 25652"/>
            </a:avLst>
          </a:prstGeom>
          <a:solidFill>
            <a:schemeClr val="accent6">
              <a:lumMod val="40000"/>
              <a:lumOff val="60000"/>
            </a:schemeClr>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smtClean="0">
                <a:solidFill>
                  <a:schemeClr val="tx1"/>
                </a:solidFill>
              </a:rPr>
              <a:t>改善</a:t>
            </a:r>
            <a:endParaRPr lang="en-US" altLang="ja-JP" sz="1400" b="1" dirty="0" smtClean="0">
              <a:solidFill>
                <a:schemeClr val="tx1"/>
              </a:solidFill>
            </a:endParaRPr>
          </a:p>
          <a:p>
            <a:pPr algn="ctr"/>
            <a:r>
              <a:rPr lang="ja-JP" altLang="en-US" sz="1400" b="1" dirty="0" smtClean="0">
                <a:solidFill>
                  <a:schemeClr val="tx1"/>
                </a:solidFill>
              </a:rPr>
              <a:t>事例</a:t>
            </a:r>
            <a:endParaRPr lang="ja-JP" altLang="en-US" sz="1400" b="1" dirty="0">
              <a:solidFill>
                <a:schemeClr val="tx1"/>
              </a:solidFill>
            </a:endParaRPr>
          </a:p>
        </p:txBody>
      </p:sp>
      <p:sp>
        <p:nvSpPr>
          <p:cNvPr id="31" name="ホームベース 30"/>
          <p:cNvSpPr/>
          <p:nvPr/>
        </p:nvSpPr>
        <p:spPr>
          <a:xfrm>
            <a:off x="7020272" y="91918"/>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schemeClr val="tx1"/>
                </a:solidFill>
              </a:rPr>
              <a:t>取組前後比較</a:t>
            </a:r>
            <a:endParaRPr lang="ja-JP" altLang="en-US" sz="1100" dirty="0">
              <a:solidFill>
                <a:schemeClr val="tx1"/>
              </a:solidFill>
            </a:endParaRPr>
          </a:p>
        </p:txBody>
      </p:sp>
      <p:sp>
        <p:nvSpPr>
          <p:cNvPr id="32" name="ホームベース 31"/>
          <p:cNvSpPr/>
          <p:nvPr/>
        </p:nvSpPr>
        <p:spPr>
          <a:xfrm>
            <a:off x="6372200" y="91220"/>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schemeClr val="tx1"/>
                </a:solidFill>
              </a:rPr>
              <a:t>取組</a:t>
            </a:r>
            <a:endParaRPr lang="en-US" altLang="ja-JP" sz="1100" dirty="0" smtClean="0">
              <a:solidFill>
                <a:schemeClr val="tx1"/>
              </a:solidFill>
            </a:endParaRPr>
          </a:p>
          <a:p>
            <a:pPr algn="ctr"/>
            <a:r>
              <a:rPr lang="ja-JP" altLang="en-US" sz="1100" dirty="0">
                <a:solidFill>
                  <a:schemeClr val="tx1"/>
                </a:solidFill>
              </a:rPr>
              <a:t>結果</a:t>
            </a:r>
          </a:p>
        </p:txBody>
      </p:sp>
    </p:spTree>
    <p:extLst>
      <p:ext uri="{BB962C8B-B14F-4D97-AF65-F5344CB8AC3E}">
        <p14:creationId xmlns:p14="http://schemas.microsoft.com/office/powerpoint/2010/main" val="18179927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013302153"/>
              </p:ext>
            </p:extLst>
          </p:nvPr>
        </p:nvGraphicFramePr>
        <p:xfrm>
          <a:off x="252481" y="1484784"/>
          <a:ext cx="8567991" cy="4902532"/>
        </p:xfrm>
        <a:graphic>
          <a:graphicData uri="http://schemas.openxmlformats.org/drawingml/2006/table">
            <a:tbl>
              <a:tblPr firstRow="1" bandRow="1">
                <a:tableStyleId>{5940675A-B579-460E-94D1-54222C63F5DA}</a:tableStyleId>
              </a:tblPr>
              <a:tblGrid>
                <a:gridCol w="935144"/>
                <a:gridCol w="3816424"/>
                <a:gridCol w="3816423"/>
              </a:tblGrid>
              <a:tr h="363057">
                <a:tc>
                  <a:txBody>
                    <a:bodyPr/>
                    <a:lstStyle/>
                    <a:p>
                      <a:pPr algn="ctr"/>
                      <a:r>
                        <a:rPr kumimoji="1" lang="ja-JP" altLang="en-US" dirty="0" smtClean="0"/>
                        <a:t>区分</a:t>
                      </a:r>
                      <a:endParaRPr kumimoji="1" lang="ja-JP" altLang="en-US" dirty="0"/>
                    </a:p>
                  </a:txBody>
                  <a:tcP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見直し前</a:t>
                      </a:r>
                      <a:endParaRPr kumimoji="1" lang="ja-JP" altLang="en-US" dirty="0"/>
                    </a:p>
                  </a:txBody>
                  <a:tcPr>
                    <a:solidFill>
                      <a:schemeClr val="accent1">
                        <a:lumMod val="20000"/>
                        <a:lumOff val="80000"/>
                      </a:schemeClr>
                    </a:solidFill>
                  </a:tcPr>
                </a:tc>
                <a:tc>
                  <a:txBody>
                    <a:bodyPr/>
                    <a:lstStyle/>
                    <a:p>
                      <a:pPr algn="ctr"/>
                      <a:r>
                        <a:rPr kumimoji="1" lang="ja-JP" altLang="en-US" dirty="0" smtClean="0"/>
                        <a:t>見直し後</a:t>
                      </a:r>
                      <a:endParaRPr kumimoji="1" lang="ja-JP" altLang="en-US" dirty="0"/>
                    </a:p>
                  </a:txBody>
                  <a:tcPr>
                    <a:solidFill>
                      <a:schemeClr val="accent1">
                        <a:lumMod val="20000"/>
                        <a:lumOff val="80000"/>
                      </a:schemeClr>
                    </a:solidFill>
                  </a:tcPr>
                </a:tc>
              </a:tr>
              <a:tr h="564322">
                <a:tc>
                  <a:txBody>
                    <a:bodyPr/>
                    <a:lstStyle/>
                    <a:p>
                      <a:pPr algn="ctr"/>
                      <a:r>
                        <a:rPr kumimoji="1" lang="ja-JP" altLang="en-US" sz="1400" dirty="0" smtClean="0">
                          <a:latin typeface="+mj-ea"/>
                          <a:ea typeface="+mj-ea"/>
                        </a:rPr>
                        <a:t>概要</a:t>
                      </a:r>
                      <a:endParaRPr kumimoji="1" lang="ja-JP" altLang="en-US" sz="1400" dirty="0">
                        <a:latin typeface="+mj-ea"/>
                        <a:ea typeface="+mj-ea"/>
                      </a:endParaRPr>
                    </a:p>
                  </a:txBody>
                  <a:tcPr anchor="ctr"/>
                </a:tc>
                <a:tc>
                  <a:txBody>
                    <a:bodyPr/>
                    <a:lstStyle/>
                    <a:p>
                      <a:r>
                        <a:rPr kumimoji="1" lang="ja-JP" altLang="en-US" sz="1400" dirty="0" smtClean="0">
                          <a:solidFill>
                            <a:schemeClr val="tx1"/>
                          </a:solidFill>
                          <a:latin typeface="ＭＳ 明朝" panose="02020609040205080304" pitchFamily="17" charset="-128"/>
                          <a:ea typeface="ＭＳ 明朝" panose="02020609040205080304" pitchFamily="17" charset="-128"/>
                        </a:rPr>
                        <a:t>　申請書の作成に印鑑を押す、忘れた場合取りに戻るなどの手間が発生していた。</a:t>
                      </a:r>
                      <a:endParaRPr kumimoji="1" lang="ja-JP" altLang="en-US" sz="1400"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r>
                        <a:rPr kumimoji="1" lang="ja-JP" altLang="en-US" sz="1400" dirty="0" smtClean="0">
                          <a:solidFill>
                            <a:schemeClr val="tx1"/>
                          </a:solidFill>
                          <a:latin typeface="ＭＳ 明朝" panose="02020609040205080304" pitchFamily="17" charset="-128"/>
                          <a:ea typeface="ＭＳ 明朝" panose="02020609040205080304" pitchFamily="17" charset="-128"/>
                        </a:rPr>
                        <a:t>　押印の手間がなくなり、申請書の作成がスムーズになった。</a:t>
                      </a:r>
                      <a:r>
                        <a:rPr kumimoji="1" lang="en-US" altLang="ja-JP" sz="1200" dirty="0" smtClean="0">
                          <a:solidFill>
                            <a:schemeClr val="tx1"/>
                          </a:solidFill>
                          <a:latin typeface="ＭＳ 明朝" panose="02020609040205080304" pitchFamily="17" charset="-128"/>
                          <a:ea typeface="ＭＳ 明朝" panose="02020609040205080304" pitchFamily="17" charset="-128"/>
                        </a:rPr>
                        <a:t>※</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nchor="ctr"/>
                </a:tc>
              </a:tr>
              <a:tr h="514331">
                <a:tc>
                  <a:txBody>
                    <a:bodyPr/>
                    <a:lstStyle/>
                    <a:p>
                      <a:pPr algn="ctr"/>
                      <a:r>
                        <a:rPr kumimoji="1" lang="ja-JP" altLang="en-US" sz="1400" dirty="0" smtClean="0">
                          <a:latin typeface="+mj-ea"/>
                          <a:ea typeface="+mj-ea"/>
                        </a:rPr>
                        <a:t>手続き例</a:t>
                      </a:r>
                      <a:endParaRPr kumimoji="1" lang="ja-JP" altLang="en-US" sz="1400" dirty="0">
                        <a:latin typeface="+mj-ea"/>
                        <a:ea typeface="+mj-ea"/>
                      </a:endParaRPr>
                    </a:p>
                  </a:txBody>
                  <a:tcPr anchor="ctr"/>
                </a:tc>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ＭＳ 明朝" panose="02020609040205080304" pitchFamily="17" charset="-128"/>
                          <a:ea typeface="ＭＳ 明朝" panose="02020609040205080304" pitchFamily="17" charset="-128"/>
                        </a:rPr>
                        <a:t>保育所等入所（利用）申込書や自転車等引取申出書など２，０４９手続き</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ＭＳ 明朝" panose="02020609040205080304" pitchFamily="17" charset="-128"/>
                          <a:ea typeface="ＭＳ 明朝" panose="02020609040205080304" pitchFamily="17" charset="-128"/>
                        </a:rPr>
                        <a:t>（申請数では約２１９万件）</a:t>
                      </a:r>
                    </a:p>
                  </a:txBody>
                  <a:tcPr anchor="ctr"/>
                </a:tc>
                <a:tc hMerge="1">
                  <a:txBody>
                    <a:bodyPr/>
                    <a:lstStyle/>
                    <a:p>
                      <a:endParaRPr kumimoji="1" lang="ja-JP" altLang="en-US" sz="1400" dirty="0">
                        <a:solidFill>
                          <a:schemeClr val="tx1"/>
                        </a:solidFill>
                        <a:latin typeface="ＭＳ 明朝" panose="02020609040205080304" pitchFamily="17" charset="-128"/>
                        <a:ea typeface="ＭＳ 明朝" panose="02020609040205080304" pitchFamily="17" charset="-128"/>
                      </a:endParaRPr>
                    </a:p>
                  </a:txBody>
                  <a:tcPr anchor="ctr"/>
                </a:tc>
              </a:tr>
              <a:tr h="3454290">
                <a:tc>
                  <a:txBody>
                    <a:bodyPr/>
                    <a:lstStyle/>
                    <a:p>
                      <a:pPr algn="ctr"/>
                      <a:r>
                        <a:rPr kumimoji="1" lang="ja-JP" altLang="en-US" sz="1400" dirty="0" smtClean="0">
                          <a:latin typeface="+mj-ea"/>
                          <a:ea typeface="+mj-ea"/>
                        </a:rPr>
                        <a:t>見直しのイメージ</a:t>
                      </a:r>
                      <a:endParaRPr kumimoji="1" lang="ja-JP" altLang="en-US" sz="1400" dirty="0">
                        <a:latin typeface="+mj-ea"/>
                        <a:ea typeface="+mj-ea"/>
                      </a:endParaRPr>
                    </a:p>
                  </a:txBody>
                  <a:tcPr anchor="ctr"/>
                </a:tc>
                <a:tc gridSpan="2">
                  <a:txBody>
                    <a:bodyPr/>
                    <a:lstStyle/>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endParaRPr kumimoji="1" lang="ja-JP" altLang="en-US" sz="1400" dirty="0">
                        <a:solidFill>
                          <a:schemeClr val="tx1"/>
                        </a:solidFill>
                        <a:latin typeface="ＭＳ 明朝" panose="02020609040205080304" pitchFamily="17" charset="-128"/>
                        <a:ea typeface="ＭＳ 明朝" panose="02020609040205080304" pitchFamily="17" charset="-128"/>
                      </a:endParaRPr>
                    </a:p>
                  </a:txBody>
                  <a:tcPr anchor="ctr"/>
                </a:tc>
                <a:tc hMerge="1">
                  <a:txBody>
                    <a:bodyPr/>
                    <a:lstStyle/>
                    <a:p>
                      <a:endParaRPr kumimoji="1" lang="ja-JP" altLang="en-US" sz="1400" dirty="0">
                        <a:solidFill>
                          <a:schemeClr val="tx1"/>
                        </a:solidFill>
                        <a:latin typeface="ＭＳ 明朝" panose="02020609040205080304" pitchFamily="17" charset="-128"/>
                        <a:ea typeface="ＭＳ 明朝" panose="02020609040205080304" pitchFamily="17" charset="-128"/>
                      </a:endParaRPr>
                    </a:p>
                  </a:txBody>
                  <a:tcPr anchor="ctr"/>
                </a:tc>
              </a:tr>
            </a:tbl>
          </a:graphicData>
        </a:graphic>
      </p:graphicFrame>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0302" y="3541659"/>
            <a:ext cx="5182138" cy="711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 name="直線コネクタ 1"/>
          <p:cNvCxnSpPr/>
          <p:nvPr/>
        </p:nvCxnSpPr>
        <p:spPr>
          <a:xfrm>
            <a:off x="0" y="764704"/>
            <a:ext cx="9144000"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テキスト ボックス 2"/>
          <p:cNvSpPr txBox="1"/>
          <p:nvPr/>
        </p:nvSpPr>
        <p:spPr>
          <a:xfrm>
            <a:off x="3557" y="0"/>
            <a:ext cx="4519186" cy="769441"/>
          </a:xfrm>
          <a:prstGeom prst="rect">
            <a:avLst/>
          </a:prstGeom>
          <a:noFill/>
        </p:spPr>
        <p:txBody>
          <a:bodyPr wrap="none" rtlCol="0">
            <a:spAutoFit/>
          </a:bodyPr>
          <a:lstStyle/>
          <a:p>
            <a:r>
              <a:rPr kumimoji="1" lang="ja-JP" altLang="en-US" sz="2800" dirty="0" smtClean="0"/>
              <a:t>４　行政サービスの改善例②</a:t>
            </a:r>
            <a:endParaRPr kumimoji="1" lang="en-US" altLang="ja-JP" sz="2800" dirty="0" smtClean="0"/>
          </a:p>
          <a:p>
            <a:r>
              <a:rPr lang="ja-JP" altLang="en-US" sz="1200" dirty="0"/>
              <a:t>　</a:t>
            </a:r>
            <a:r>
              <a:rPr lang="ja-JP" altLang="en-US" sz="1200" dirty="0" smtClean="0"/>
              <a:t>　　</a:t>
            </a:r>
            <a:r>
              <a:rPr kumimoji="1" lang="ja-JP" altLang="en-US" sz="1600" dirty="0" smtClean="0"/>
              <a:t>（申請書等の押印の見直し）</a:t>
            </a:r>
            <a:endParaRPr kumimoji="1" lang="en-US" altLang="ja-JP" sz="1600" dirty="0" smtClean="0"/>
          </a:p>
        </p:txBody>
      </p:sp>
      <p:sp>
        <p:nvSpPr>
          <p:cNvPr id="5" name="スライド番号プレースホルダー 4"/>
          <p:cNvSpPr>
            <a:spLocks noGrp="1"/>
          </p:cNvSpPr>
          <p:nvPr>
            <p:ph type="sldNum" sz="quarter" idx="12"/>
          </p:nvPr>
        </p:nvSpPr>
        <p:spPr>
          <a:xfrm>
            <a:off x="7020272" y="6492123"/>
            <a:ext cx="2133600" cy="365125"/>
          </a:xfrm>
        </p:spPr>
        <p:txBody>
          <a:bodyPr/>
          <a:lstStyle/>
          <a:p>
            <a:fld id="{D2D8002D-B5B0-4BAC-B1F6-782DDCCE6D9C}" type="slidenum">
              <a:rPr kumimoji="1" lang="ja-JP" altLang="en-US" smtClean="0"/>
              <a:t>9</a:t>
            </a:fld>
            <a:endParaRPr kumimoji="1" lang="ja-JP" altLang="en-US" dirty="0"/>
          </a:p>
        </p:txBody>
      </p:sp>
      <p:sp>
        <p:nvSpPr>
          <p:cNvPr id="11" name="メモ 10"/>
          <p:cNvSpPr/>
          <p:nvPr/>
        </p:nvSpPr>
        <p:spPr>
          <a:xfrm>
            <a:off x="1331640" y="3181619"/>
            <a:ext cx="1440160" cy="1872208"/>
          </a:xfrm>
          <a:prstGeom prst="foldedCorner">
            <a:avLst/>
          </a:prstGeom>
          <a:ln w="63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○○申請書</a:t>
            </a:r>
            <a:r>
              <a:rPr kumimoji="1" lang="ja-JP" altLang="en-US" sz="1200" u="sng" dirty="0" smtClean="0"/>
              <a:t>　</a:t>
            </a:r>
            <a:endParaRPr kumimoji="1" lang="en-US" altLang="ja-JP" sz="1200" u="sng" dirty="0" smtClean="0"/>
          </a:p>
          <a:p>
            <a:pPr algn="ctr"/>
            <a:endParaRPr lang="en-US" altLang="ja-JP" dirty="0" smtClean="0">
              <a:solidFill>
                <a:srgbClr val="FF0000"/>
              </a:solidFill>
            </a:endParaRPr>
          </a:p>
          <a:p>
            <a:pPr algn="r"/>
            <a:r>
              <a:rPr lang="ja-JP" altLang="en-US" sz="1000" u="sng" dirty="0" smtClean="0">
                <a:solidFill>
                  <a:schemeClr val="tx1"/>
                </a:solidFill>
              </a:rPr>
              <a:t>氏名　○○　○○㊞</a:t>
            </a:r>
            <a:endParaRPr lang="en-US" altLang="ja-JP" sz="1000" u="sng" dirty="0">
              <a:solidFill>
                <a:schemeClr val="tx1"/>
              </a:solidFill>
            </a:endParaRPr>
          </a:p>
          <a:p>
            <a:pPr algn="ctr"/>
            <a:endParaRPr kumimoji="1" lang="en-US" altLang="ja-JP" dirty="0" smtClean="0"/>
          </a:p>
          <a:p>
            <a:pPr algn="ctr"/>
            <a:endParaRPr kumimoji="1" lang="ja-JP" altLang="en-US" dirty="0"/>
          </a:p>
        </p:txBody>
      </p:sp>
      <p:sp>
        <p:nvSpPr>
          <p:cNvPr id="10" name="テキスト ボックス 9"/>
          <p:cNvSpPr txBox="1"/>
          <p:nvPr/>
        </p:nvSpPr>
        <p:spPr>
          <a:xfrm>
            <a:off x="251520" y="838453"/>
            <a:ext cx="8422498" cy="646331"/>
          </a:xfrm>
          <a:prstGeom prst="rect">
            <a:avLst/>
          </a:prstGeom>
          <a:noFill/>
        </p:spPr>
        <p:txBody>
          <a:bodyPr wrap="none" rtlCol="0">
            <a:spAutoFit/>
          </a:bodyPr>
          <a:lstStyle/>
          <a:p>
            <a:r>
              <a:rPr lang="ja-JP" altLang="en-US" dirty="0" smtClean="0">
                <a:latin typeface="ＭＳ 明朝" panose="02020609040205080304" pitchFamily="17" charset="-128"/>
                <a:ea typeface="ＭＳ 明朝" panose="02020609040205080304" pitchFamily="17" charset="-128"/>
              </a:rPr>
              <a:t>　市の裁量で作成する申請書等については、原則</a:t>
            </a:r>
            <a:r>
              <a:rPr lang="en-US" altLang="ja-JP" sz="1200" dirty="0" smtClean="0">
                <a:latin typeface="ＭＳ 明朝" panose="02020609040205080304" pitchFamily="17" charset="-128"/>
                <a:ea typeface="ＭＳ 明朝" panose="02020609040205080304" pitchFamily="17" charset="-128"/>
              </a:rPr>
              <a:t>※</a:t>
            </a:r>
            <a:r>
              <a:rPr lang="ja-JP" altLang="en-US" dirty="0" smtClean="0">
                <a:latin typeface="ＭＳ 明朝" panose="02020609040205080304" pitchFamily="17" charset="-128"/>
                <a:ea typeface="ＭＳ 明朝" panose="02020609040205080304" pitchFamily="17" charset="-128"/>
              </a:rPr>
              <a:t>として</a:t>
            </a:r>
            <a:r>
              <a:rPr lang="ja-JP" altLang="en-US" dirty="0" smtClean="0"/>
              <a:t>㊞マークをなくしました。</a:t>
            </a:r>
            <a:endParaRPr lang="en-US" altLang="ja-JP" dirty="0" smtClean="0"/>
          </a:p>
          <a:p>
            <a:r>
              <a:rPr kumimoji="1" lang="ja-JP" altLang="en-US" dirty="0" smtClean="0">
                <a:latin typeface="ＭＳ 明朝" panose="02020609040205080304" pitchFamily="17" charset="-128"/>
                <a:ea typeface="ＭＳ 明朝" panose="02020609040205080304" pitchFamily="17" charset="-128"/>
              </a:rPr>
              <a:t>（平成２６年度～）</a:t>
            </a:r>
            <a:endParaRPr kumimoji="1" lang="ja-JP" altLang="en-US" dirty="0">
              <a:latin typeface="ＭＳ 明朝" panose="02020609040205080304" pitchFamily="17" charset="-128"/>
              <a:ea typeface="ＭＳ 明朝" panose="02020609040205080304" pitchFamily="17" charset="-128"/>
            </a:endParaRPr>
          </a:p>
        </p:txBody>
      </p:sp>
      <p:sp>
        <p:nvSpPr>
          <p:cNvPr id="27" name="正方形/長方形 26"/>
          <p:cNvSpPr/>
          <p:nvPr/>
        </p:nvSpPr>
        <p:spPr>
          <a:xfrm>
            <a:off x="1597031" y="3870635"/>
            <a:ext cx="1147473" cy="215578"/>
          </a:xfrm>
          <a:prstGeom prst="rect">
            <a:avLst/>
          </a:prstGeom>
          <a:noFill/>
          <a:ln w="6350">
            <a:solidFill>
              <a:srgbClr val="FF0000"/>
            </a:solidFill>
            <a:prstDash val="lg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2" name="テキスト ボックス 31"/>
          <p:cNvSpPr txBox="1"/>
          <p:nvPr/>
        </p:nvSpPr>
        <p:spPr>
          <a:xfrm>
            <a:off x="3045952" y="3172327"/>
            <a:ext cx="2246128" cy="369332"/>
          </a:xfrm>
          <a:prstGeom prst="rect">
            <a:avLst/>
          </a:prstGeom>
          <a:noFill/>
        </p:spPr>
        <p:txBody>
          <a:bodyPr wrap="none" rtlCol="0">
            <a:spAutoFit/>
          </a:bodyPr>
          <a:lstStyle/>
          <a:p>
            <a:r>
              <a:rPr lang="ja-JP" altLang="en-US" dirty="0" smtClean="0"/>
              <a:t>見直し前：㊞マーク有</a:t>
            </a:r>
            <a:endParaRPr kumimoji="1" lang="ja-JP" altLang="en-US" dirty="0"/>
          </a:p>
        </p:txBody>
      </p:sp>
      <p:sp>
        <p:nvSpPr>
          <p:cNvPr id="33" name="テキスト ボックス 32"/>
          <p:cNvSpPr txBox="1"/>
          <p:nvPr/>
        </p:nvSpPr>
        <p:spPr>
          <a:xfrm>
            <a:off x="3045951" y="4612487"/>
            <a:ext cx="2246128" cy="369332"/>
          </a:xfrm>
          <a:prstGeom prst="rect">
            <a:avLst/>
          </a:prstGeom>
          <a:noFill/>
        </p:spPr>
        <p:txBody>
          <a:bodyPr wrap="none" rtlCol="0">
            <a:spAutoFit/>
          </a:bodyPr>
          <a:lstStyle/>
          <a:p>
            <a:r>
              <a:rPr lang="ja-JP" altLang="en-US" dirty="0" smtClean="0"/>
              <a:t>見直し後：㊞マーク無</a:t>
            </a:r>
            <a:endParaRPr kumimoji="1" lang="ja-JP" altLang="en-US" dirty="0"/>
          </a:p>
        </p:txBody>
      </p:sp>
      <p:sp>
        <p:nvSpPr>
          <p:cNvPr id="30" name="下矢印 29"/>
          <p:cNvSpPr/>
          <p:nvPr/>
        </p:nvSpPr>
        <p:spPr>
          <a:xfrm>
            <a:off x="3635896" y="4365103"/>
            <a:ext cx="1224136" cy="256675"/>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36" name="右矢印 35"/>
          <p:cNvSpPr/>
          <p:nvPr/>
        </p:nvSpPr>
        <p:spPr>
          <a:xfrm>
            <a:off x="2878640" y="3712526"/>
            <a:ext cx="397216" cy="333189"/>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7691776" y="3716738"/>
            <a:ext cx="408616" cy="432048"/>
          </a:xfrm>
          <a:prstGeom prst="rect">
            <a:avLst/>
          </a:prstGeom>
          <a:noFill/>
          <a:ln w="19050">
            <a:solidFill>
              <a:srgbClr val="FF0000"/>
            </a:solidFill>
            <a:prstDash val="lg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7" name="テキスト ボックス 36"/>
          <p:cNvSpPr txBox="1"/>
          <p:nvPr/>
        </p:nvSpPr>
        <p:spPr>
          <a:xfrm>
            <a:off x="827584" y="6423719"/>
            <a:ext cx="7846434" cy="461665"/>
          </a:xfrm>
          <a:prstGeom prst="rect">
            <a:avLst/>
          </a:prstGeom>
          <a:noFill/>
        </p:spPr>
        <p:txBody>
          <a:bodyPr wrap="square" rtlCol="0">
            <a:spAutoFit/>
          </a:bodyPr>
          <a:lstStyle/>
          <a:p>
            <a:r>
              <a:rPr lang="en-US" altLang="ja-JP" sz="1200" dirty="0" smtClean="0">
                <a:latin typeface="ＭＳ 明朝" panose="02020609040205080304" pitchFamily="17" charset="-128"/>
                <a:ea typeface="ＭＳ 明朝" panose="02020609040205080304" pitchFamily="17" charset="-128"/>
              </a:rPr>
              <a:t>※</a:t>
            </a:r>
            <a:r>
              <a:rPr lang="ja-JP" altLang="en-US" sz="1200" dirty="0" smtClean="0">
                <a:latin typeface="ＭＳ 明朝" panose="02020609040205080304" pitchFamily="17" charset="-128"/>
                <a:ea typeface="ＭＳ 明朝" panose="02020609040205080304" pitchFamily="17" charset="-128"/>
              </a:rPr>
              <a:t> </a:t>
            </a:r>
            <a:r>
              <a:rPr lang="ja-JP" altLang="en-US" sz="1200" dirty="0">
                <a:latin typeface="ＭＳ 明朝" panose="02020609040205080304" pitchFamily="17" charset="-128"/>
                <a:ea typeface="ＭＳ 明朝" panose="02020609040205080304" pitchFamily="17" charset="-128"/>
              </a:rPr>
              <a:t>国及び県の法令・条例・通知等により押印が義務付けられている</a:t>
            </a:r>
            <a:r>
              <a:rPr lang="ja-JP" altLang="en-US" sz="1200" dirty="0" smtClean="0">
                <a:latin typeface="ＭＳ 明朝" panose="02020609040205080304" pitchFamily="17" charset="-128"/>
                <a:ea typeface="ＭＳ 明朝" panose="02020609040205080304" pitchFamily="17" charset="-128"/>
              </a:rPr>
              <a:t>ものなど、引き続き押印が必要な書類</a:t>
            </a:r>
            <a:r>
              <a:rPr kumimoji="1" lang="ja-JP" altLang="en-US" sz="1200" dirty="0" smtClean="0">
                <a:latin typeface="ＭＳ 明朝" panose="02020609040205080304" pitchFamily="17" charset="-128"/>
                <a:ea typeface="ＭＳ 明朝" panose="02020609040205080304" pitchFamily="17" charset="-128"/>
              </a:rPr>
              <a:t>も</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あります（今後見直し予定のものも</a:t>
            </a:r>
            <a:r>
              <a:rPr lang="ja-JP" altLang="en-US" sz="1200" dirty="0" smtClean="0">
                <a:latin typeface="ＭＳ 明朝" panose="02020609040205080304" pitchFamily="17" charset="-128"/>
                <a:ea typeface="ＭＳ 明朝" panose="02020609040205080304" pitchFamily="17" charset="-128"/>
              </a:rPr>
              <a:t>あり</a:t>
            </a:r>
            <a:r>
              <a:rPr kumimoji="1" lang="ja-JP" altLang="en-US" sz="1200" dirty="0" smtClean="0">
                <a:latin typeface="ＭＳ 明朝" panose="02020609040205080304" pitchFamily="17" charset="-128"/>
                <a:ea typeface="ＭＳ 明朝" panose="02020609040205080304" pitchFamily="17" charset="-128"/>
              </a:rPr>
              <a:t>ます</a:t>
            </a:r>
            <a:r>
              <a:rPr lang="ja-JP" altLang="en-US" sz="1200" dirty="0" smtClean="0">
                <a:latin typeface="ＭＳ 明朝" panose="02020609040205080304" pitchFamily="17" charset="-128"/>
                <a:ea typeface="ＭＳ 明朝" panose="02020609040205080304" pitchFamily="17" charset="-128"/>
              </a:rPr>
              <a:t>）。</a:t>
            </a:r>
            <a:endParaRPr kumimoji="1" lang="ja-JP" altLang="en-US" sz="1200" dirty="0">
              <a:latin typeface="ＭＳ 明朝" panose="02020609040205080304" pitchFamily="17" charset="-128"/>
              <a:ea typeface="ＭＳ 明朝" panose="02020609040205080304" pitchFamily="17" charset="-128"/>
            </a:endParaRPr>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0302" y="5054326"/>
            <a:ext cx="5333252" cy="1223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雲形吹き出し 16"/>
          <p:cNvSpPr/>
          <p:nvPr/>
        </p:nvSpPr>
        <p:spPr>
          <a:xfrm>
            <a:off x="5508104" y="2996952"/>
            <a:ext cx="2016224" cy="544707"/>
          </a:xfrm>
          <a:prstGeom prst="cloudCallout">
            <a:avLst>
              <a:gd name="adj1" fmla="val -63951"/>
              <a:gd name="adj2" fmla="val 26022"/>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rPr>
              <a:t>印鑑を忘れて、</a:t>
            </a:r>
            <a:endParaRPr lang="en-US" altLang="ja-JP" sz="1100" dirty="0" smtClean="0">
              <a:solidFill>
                <a:schemeClr val="tx1"/>
              </a:solidFill>
            </a:endParaRPr>
          </a:p>
          <a:p>
            <a:pPr algn="ctr"/>
            <a:r>
              <a:rPr lang="ja-JP" altLang="en-US" sz="1100" dirty="0" smtClean="0">
                <a:solidFill>
                  <a:schemeClr val="tx1"/>
                </a:solidFill>
              </a:rPr>
              <a:t>出直すことも・・・</a:t>
            </a:r>
            <a:endParaRPr kumimoji="1" lang="ja-JP" altLang="en-US" sz="1100" dirty="0">
              <a:solidFill>
                <a:schemeClr val="tx1"/>
              </a:solidFill>
            </a:endParaRPr>
          </a:p>
        </p:txBody>
      </p:sp>
      <p:sp>
        <p:nvSpPr>
          <p:cNvPr id="18" name="雲形吹き出し 17"/>
          <p:cNvSpPr/>
          <p:nvPr/>
        </p:nvSpPr>
        <p:spPr>
          <a:xfrm>
            <a:off x="5508104" y="4365104"/>
            <a:ext cx="2016224" cy="544707"/>
          </a:xfrm>
          <a:prstGeom prst="cloudCallout">
            <a:avLst>
              <a:gd name="adj1" fmla="val -63951"/>
              <a:gd name="adj2" fmla="val 26022"/>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rPr>
              <a:t>押印不要で、</a:t>
            </a:r>
            <a:endParaRPr lang="en-US" altLang="ja-JP" sz="1100" dirty="0" smtClean="0">
              <a:solidFill>
                <a:schemeClr val="tx1"/>
              </a:solidFill>
            </a:endParaRPr>
          </a:p>
          <a:p>
            <a:pPr algn="ctr"/>
            <a:r>
              <a:rPr lang="ja-JP" altLang="en-US" sz="1100" dirty="0" smtClean="0">
                <a:solidFill>
                  <a:schemeClr val="tx1"/>
                </a:solidFill>
              </a:rPr>
              <a:t>申請が楽に！</a:t>
            </a:r>
            <a:endParaRPr kumimoji="1" lang="ja-JP" altLang="en-US" sz="1100" dirty="0">
              <a:solidFill>
                <a:schemeClr val="tx1"/>
              </a:solidFill>
            </a:endParaRPr>
          </a:p>
        </p:txBody>
      </p:sp>
      <p:sp>
        <p:nvSpPr>
          <p:cNvPr id="19" name="ホームベース 18"/>
          <p:cNvSpPr/>
          <p:nvPr/>
        </p:nvSpPr>
        <p:spPr>
          <a:xfrm>
            <a:off x="8291702" y="91918"/>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solidFill>
                  <a:schemeClr val="tx1"/>
                </a:solidFill>
              </a:rPr>
              <a:t>達成</a:t>
            </a:r>
            <a:endParaRPr lang="en-US" altLang="ja-JP" sz="1100" dirty="0">
              <a:solidFill>
                <a:schemeClr val="tx1"/>
              </a:solidFill>
            </a:endParaRPr>
          </a:p>
          <a:p>
            <a:pPr algn="ctr"/>
            <a:r>
              <a:rPr lang="ja-JP" altLang="en-US" sz="1100" dirty="0">
                <a:solidFill>
                  <a:schemeClr val="tx1"/>
                </a:solidFill>
              </a:rPr>
              <a:t>状況</a:t>
            </a:r>
          </a:p>
        </p:txBody>
      </p:sp>
      <p:sp>
        <p:nvSpPr>
          <p:cNvPr id="20" name="ホームベース 19"/>
          <p:cNvSpPr/>
          <p:nvPr/>
        </p:nvSpPr>
        <p:spPr>
          <a:xfrm>
            <a:off x="7647603" y="91220"/>
            <a:ext cx="783704" cy="456762"/>
          </a:xfrm>
          <a:prstGeom prst="homePlate">
            <a:avLst>
              <a:gd name="adj" fmla="val 25652"/>
            </a:avLst>
          </a:prstGeom>
          <a:solidFill>
            <a:schemeClr val="accent6">
              <a:lumMod val="40000"/>
              <a:lumOff val="60000"/>
            </a:schemeClr>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smtClean="0">
                <a:solidFill>
                  <a:schemeClr val="tx1"/>
                </a:solidFill>
              </a:rPr>
              <a:t>改善</a:t>
            </a:r>
            <a:endParaRPr lang="en-US" altLang="ja-JP" sz="1400" b="1" dirty="0" smtClean="0">
              <a:solidFill>
                <a:schemeClr val="tx1"/>
              </a:solidFill>
            </a:endParaRPr>
          </a:p>
          <a:p>
            <a:pPr algn="ctr"/>
            <a:r>
              <a:rPr lang="ja-JP" altLang="en-US" sz="1400" b="1" dirty="0" smtClean="0">
                <a:solidFill>
                  <a:schemeClr val="tx1"/>
                </a:solidFill>
              </a:rPr>
              <a:t>事例</a:t>
            </a:r>
            <a:endParaRPr lang="ja-JP" altLang="en-US" sz="1400" b="1" dirty="0">
              <a:solidFill>
                <a:schemeClr val="tx1"/>
              </a:solidFill>
            </a:endParaRPr>
          </a:p>
        </p:txBody>
      </p:sp>
      <p:sp>
        <p:nvSpPr>
          <p:cNvPr id="21" name="ホームベース 20"/>
          <p:cNvSpPr/>
          <p:nvPr/>
        </p:nvSpPr>
        <p:spPr>
          <a:xfrm>
            <a:off x="7020272" y="91918"/>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solidFill>
                  <a:schemeClr val="tx1"/>
                </a:solidFill>
              </a:rPr>
              <a:t>取組前後比較</a:t>
            </a:r>
          </a:p>
        </p:txBody>
      </p:sp>
      <p:sp>
        <p:nvSpPr>
          <p:cNvPr id="22" name="ホームベース 21"/>
          <p:cNvSpPr/>
          <p:nvPr/>
        </p:nvSpPr>
        <p:spPr>
          <a:xfrm>
            <a:off x="6372200" y="91220"/>
            <a:ext cx="783704" cy="456762"/>
          </a:xfrm>
          <a:prstGeom prst="homePlate">
            <a:avLst>
              <a:gd name="adj" fmla="val 25652"/>
            </a:avLst>
          </a:prstGeom>
          <a:solidFill>
            <a:schemeClr val="bg1"/>
          </a:solidFill>
          <a:ln w="127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schemeClr val="tx1"/>
                </a:solidFill>
              </a:rPr>
              <a:t>取組</a:t>
            </a:r>
            <a:endParaRPr lang="en-US" altLang="ja-JP" sz="1100" dirty="0" smtClean="0">
              <a:solidFill>
                <a:schemeClr val="tx1"/>
              </a:solidFill>
            </a:endParaRPr>
          </a:p>
          <a:p>
            <a:pPr algn="ctr"/>
            <a:r>
              <a:rPr lang="ja-JP" altLang="en-US" sz="1100" dirty="0">
                <a:solidFill>
                  <a:schemeClr val="tx1"/>
                </a:solidFill>
              </a:rPr>
              <a:t>結果</a:t>
            </a:r>
          </a:p>
        </p:txBody>
      </p:sp>
    </p:spTree>
    <p:extLst>
      <p:ext uri="{BB962C8B-B14F-4D97-AF65-F5344CB8AC3E}">
        <p14:creationId xmlns:p14="http://schemas.microsoft.com/office/powerpoint/2010/main" val="42773063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1972</TotalTime>
  <Words>1025</Words>
  <Application>Microsoft Office PowerPoint</Application>
  <PresentationFormat>画面に合わせる (4:3)</PresentationFormat>
  <Paragraphs>396</Paragraphs>
  <Slides>12</Slides>
  <Notes>1</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Office テーマ</vt:lpstr>
      <vt:lpstr>千葉市行政改革推進プランの達成状況 （平成２２年度～２６年度）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千葉市行政改革推進計画の達成状況 （平成２２年度～２６年度）</dc:title>
  <dc:creator>小花　信雄</dc:creator>
  <cp:lastModifiedBy>鈴木　紀充</cp:lastModifiedBy>
  <cp:revision>152</cp:revision>
  <cp:lastPrinted>2015-08-17T08:19:00Z</cp:lastPrinted>
  <dcterms:created xsi:type="dcterms:W3CDTF">2015-05-20T05:33:02Z</dcterms:created>
  <dcterms:modified xsi:type="dcterms:W3CDTF">2015-08-28T01:11:55Z</dcterms:modified>
</cp:coreProperties>
</file>