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6" autoAdjust="0"/>
  </p:normalViewPr>
  <p:slideViewPr>
    <p:cSldViewPr>
      <p:cViewPr>
        <p:scale>
          <a:sx n="80" d="100"/>
          <a:sy n="80" d="100"/>
        </p:scale>
        <p:origin x="-4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EE16A-2245-4788-9DD9-DB4E71C9C02F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8D23B-3B9D-49C2-B7A1-5636161097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69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4584D-67B5-4C19-B96F-E26D7535F4C5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FFB55-FEDB-470B-9E87-B267C22640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677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16E3-A734-4A92-8D0C-E2792BF207B1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D2B86-1846-4650-A2CC-33E1A50E3C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822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963-ED49-4E67-9202-15156733B54E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ABC07-8612-4946-9097-3C9E52550C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99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594F-EC04-4BF2-B8D9-3F6EDDCEAE27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6F0F-C790-4D8C-931D-1029DB2E5D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196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8A5C7-7B1A-4A1F-BAB9-BC5FCF20FAFF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46AF8-9B03-47F6-845E-774A1E291F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772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F4E48-6407-4FC5-A04A-60851D8CF0BE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716FE-A231-435F-B885-58D2E0943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55E1-A49B-458F-A8D8-1E3609DD3140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7E80-CC05-442F-A12A-444EB13A67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863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87B55-D1D3-47F5-A7AC-EDAA90D8754E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15C57-5E88-4054-92A3-0CBC408AAC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487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E9A7-A3F3-44D3-956F-3117EF6A4B23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A649A-2FA5-4B6E-B625-1100298B1F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681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3CD35-C0E9-4E69-B1B4-DCB041E320CE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0E68D-0EDF-4010-A886-D2B6BA0A52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579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469F7F7-3AA0-4000-B7CC-65E5DFF69957}" type="datetimeFigureOut">
              <a:rPr lang="ja-JP" altLang="en-US"/>
              <a:pPr>
                <a:defRPr/>
              </a:pPr>
              <a:t>2015/2/17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5E45164-A61B-47B8-B279-A9FF260439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878" y="476672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b="1" dirty="0" smtClean="0">
                <a:latin typeface="HG丸ｺﾞｼｯｸM-PRO" pitchFamily="50" charset="-128"/>
                <a:ea typeface="HG丸ｺﾞｼｯｸM-PRO" pitchFamily="50" charset="-128"/>
              </a:rPr>
              <a:t>ビッグデータとオープンデータの違い</a:t>
            </a:r>
            <a:endParaRPr lang="ja-JP" altLang="en-US" sz="3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64132"/>
              </p:ext>
            </p:extLst>
          </p:nvPr>
        </p:nvGraphicFramePr>
        <p:xfrm>
          <a:off x="539428" y="2838872"/>
          <a:ext cx="8137525" cy="366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62"/>
                <a:gridCol w="3600675"/>
                <a:gridCol w="3672688"/>
              </a:tblGrid>
              <a:tr h="365704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ビッグデータ</a:t>
                      </a: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オープンデータ</a:t>
                      </a:r>
                    </a:p>
                  </a:txBody>
                  <a:tcPr marL="9526" marR="9526" marT="9524" marB="0" anchor="ctr"/>
                </a:tc>
              </a:tr>
              <a:tr h="8308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活用の目的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大量データを収集・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分析する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ことにより、新た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な知見を発見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する。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（一般的に「事業に役立つ知見を導出するためのデータ」との側面が強い。）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行政が保有するデータ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を二次利用が可能な形で公開し、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社会が効果的に利用し、新たな価値を創造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する。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</a:tr>
              <a:tr h="62606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普及の背景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・ストレージ・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CPU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の性能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UP</a:t>
                      </a: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・クラウドコンピューティングの普及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・大規模データ分散処理ソフトウエアの登場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・インターネットの普及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・行政情報の電子化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6" marR="9526" marT="9524" marB="0" anchor="ctr"/>
                </a:tc>
              </a:tr>
              <a:tr h="8308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活用事例</a:t>
                      </a: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・レコメンド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機能（アマゾン）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・「インターナビ」の走行データを道路整備に活用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　（ホンダ・埼玉県）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・窃盗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犯罪防止システム（米．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サンタクルーズ市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）</a:t>
                      </a: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AED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設置場所一覧（鯖江市、流山市）</a:t>
                      </a:r>
                      <a:b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避難所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等一覧（鯖江市、流山市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/>
                      </a:r>
                      <a:b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町丁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別人口（鯖江市、流山市、会津若松市等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・税金はどこに行った？（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OKFJ</a:t>
                      </a:r>
                      <a:r>
                        <a:rPr lang="ja-JP" altLang="en-US" sz="1100" b="0" i="0" u="none" strike="noStrike" dirty="0" err="1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。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横浜市データ利用）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6" marR="9526" marT="9524" marB="0" anchor="ctr"/>
                </a:tc>
              </a:tr>
              <a:tr h="10152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国の動き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・</a:t>
                      </a:r>
                      <a:r>
                        <a:rPr lang="en-US" altLang="ja-JP" sz="1100" dirty="0" smtClean="0">
                          <a:latin typeface="+mj-ea"/>
                          <a:ea typeface="+mj-ea"/>
                        </a:rPr>
                        <a:t>2020</a:t>
                      </a:r>
                      <a:r>
                        <a:rPr lang="ja-JP" altLang="en-US" sz="1100" dirty="0" smtClean="0">
                          <a:latin typeface="+mj-ea"/>
                          <a:ea typeface="+mj-ea"/>
                        </a:rPr>
                        <a:t>年頃に向けた</a:t>
                      </a:r>
                      <a:r>
                        <a:rPr lang="en-US" sz="1100" dirty="0" smtClean="0">
                          <a:latin typeface="+mj-ea"/>
                          <a:ea typeface="+mj-ea"/>
                        </a:rPr>
                        <a:t>ICT</a:t>
                      </a:r>
                      <a:r>
                        <a:rPr lang="ja-JP" altLang="en-US" sz="1100" dirty="0" smtClean="0">
                          <a:latin typeface="+mj-ea"/>
                          <a:ea typeface="+mj-ea"/>
                        </a:rPr>
                        <a:t>総合戦略（</a:t>
                      </a:r>
                      <a:r>
                        <a:rPr lang="en-US" sz="1100" dirty="0" smtClean="0">
                          <a:latin typeface="+mj-ea"/>
                          <a:ea typeface="+mj-ea"/>
                        </a:rPr>
                        <a:t>Active Japan</a:t>
                      </a:r>
                      <a:r>
                        <a:rPr lang="en-US" sz="1100" baseline="30000" dirty="0" smtClean="0">
                          <a:latin typeface="+mj-ea"/>
                          <a:ea typeface="+mj-ea"/>
                        </a:rPr>
                        <a:t> ICT </a:t>
                      </a:r>
                      <a:r>
                        <a:rPr lang="ja-JP" altLang="en-US" sz="1100" dirty="0" smtClean="0">
                          <a:latin typeface="+mj-ea"/>
                          <a:ea typeface="+mj-ea"/>
                        </a:rPr>
                        <a:t>戦略）（総務省。</a:t>
                      </a:r>
                      <a:r>
                        <a:rPr lang="en-US" altLang="ja-JP" sz="1100" dirty="0" smtClean="0">
                          <a:latin typeface="+mj-ea"/>
                          <a:ea typeface="+mj-ea"/>
                        </a:rPr>
                        <a:t>H24.7</a:t>
                      </a:r>
                      <a:r>
                        <a:rPr lang="ja-JP" altLang="en-US" sz="1100" dirty="0" smtClean="0">
                          <a:latin typeface="+mj-ea"/>
                          <a:ea typeface="+mj-ea"/>
                        </a:rPr>
                        <a:t>）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→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H25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年度予算の概算要求において「ビッグデータの利活用の推進」経費（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億円）を計上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・ＩＴ融合フォーラム（経済産業省。</a:t>
                      </a:r>
                      <a:r>
                        <a:rPr lang="en-US" altLang="ja-JP" sz="1100" dirty="0" smtClean="0">
                          <a:latin typeface="+mj-ea"/>
                          <a:ea typeface="+mj-ea"/>
                        </a:rPr>
                        <a:t>H24.6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・電子行政オープンデータ戦略（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IT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戦略本部。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H24.7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・オープンデータ流通推進コンソーシアム（総務省。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H24.7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　　→鯖江市、福岡市、横須賀市、横浜市、流山市等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6" marR="9526" marT="9524" marB="0" anchor="ctr"/>
                </a:tc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>
          <a:xfrm rot="5400000">
            <a:off x="4174804" y="1938759"/>
            <a:ext cx="1655762" cy="1587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右矢印 6"/>
          <p:cNvSpPr/>
          <p:nvPr/>
        </p:nvSpPr>
        <p:spPr>
          <a:xfrm>
            <a:off x="5146353" y="1087859"/>
            <a:ext cx="288925" cy="217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571678" y="1089447"/>
            <a:ext cx="288032" cy="216024"/>
          </a:xfrm>
          <a:prstGeom prst="righ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06716" y="1038647"/>
            <a:ext cx="7207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rPr>
              <a:t>行政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79516" y="1038647"/>
            <a:ext cx="7207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rPr>
              <a:t>民間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5076503" y="1399009"/>
            <a:ext cx="3527425" cy="1295400"/>
          </a:xfrm>
          <a:prstGeom prst="roundRect">
            <a:avLst>
              <a:gd name="adj" fmla="val 11170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accent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オープンデータ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1403028" y="1830809"/>
            <a:ext cx="7129463" cy="7207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ビッグデータ　　　　　　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1038647"/>
            <a:ext cx="16557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rPr>
              <a:t>＜イメージ＞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214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ビッグデータとオープンデータの違い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ビッグデータとオープンデータ</dc:title>
  <dc:creator>佐野　孝洋</dc:creator>
  <cp:lastModifiedBy>佐野　孝洋</cp:lastModifiedBy>
  <cp:revision>19</cp:revision>
  <dcterms:modified xsi:type="dcterms:W3CDTF">2015-02-17T04:47:47Z</dcterms:modified>
</cp:coreProperties>
</file>