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7"/>
  </p:notesMasterIdLst>
  <p:handoutMasterIdLst>
    <p:handoutMasterId r:id="rId18"/>
  </p:handoutMasterIdLst>
  <p:sldIdLst>
    <p:sldId id="1016" r:id="rId2"/>
    <p:sldId id="1147" r:id="rId3"/>
    <p:sldId id="1353" r:id="rId4"/>
    <p:sldId id="1117" r:id="rId5"/>
    <p:sldId id="1354" r:id="rId6"/>
    <p:sldId id="1334" r:id="rId7"/>
    <p:sldId id="1355" r:id="rId8"/>
    <p:sldId id="1347" r:id="rId9"/>
    <p:sldId id="1349" r:id="rId10"/>
    <p:sldId id="1351" r:id="rId11"/>
    <p:sldId id="1356" r:id="rId12"/>
    <p:sldId id="1352" r:id="rId13"/>
    <p:sldId id="1358" r:id="rId14"/>
    <p:sldId id="1296" r:id="rId15"/>
    <p:sldId id="1359" r:id="rId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佐藤　正則" initials="佐藤　正則" lastIdx="3" clrIdx="0">
    <p:extLst>
      <p:ext uri="{19B8F6BF-5375-455C-9EA6-DF929625EA0E}">
        <p15:presenceInfo xmlns:p15="http://schemas.microsoft.com/office/powerpoint/2012/main" userId="S-1-5-21-787101530-2975022503-341640924-14711" providerId="AD"/>
      </p:ext>
    </p:extLst>
  </p:cmAuthor>
  <p:cmAuthor id="2" name="Hal Seki(Code for Japan)" initials="HSfJ" lastIdx="31" clrIdx="1">
    <p:extLst>
      <p:ext uri="{19B8F6BF-5375-455C-9EA6-DF929625EA0E}">
        <p15:presenceInfo xmlns:p15="http://schemas.microsoft.com/office/powerpoint/2012/main" userId="S::hal@code4japan.org::103cf192-ea0a-4b6f-9f03-4f338c67a5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D685"/>
    <a:srgbClr val="FFFF66"/>
    <a:srgbClr val="FF6600"/>
    <a:srgbClr val="E6E6E6"/>
    <a:srgbClr val="92D050"/>
    <a:srgbClr val="FFE5FF"/>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autoAdjust="0"/>
    <p:restoredTop sz="94280" autoAdjust="0"/>
  </p:normalViewPr>
  <p:slideViewPr>
    <p:cSldViewPr>
      <p:cViewPr varScale="1">
        <p:scale>
          <a:sx n="87" d="100"/>
          <a:sy n="87" d="100"/>
        </p:scale>
        <p:origin x="138" y="292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1" d="100"/>
          <a:sy n="51" d="100"/>
        </p:scale>
        <p:origin x="2988" y="90"/>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8" y="10"/>
            <a:ext cx="2918379" cy="493547"/>
          </a:xfrm>
          <a:prstGeom prst="rect">
            <a:avLst/>
          </a:prstGeom>
        </p:spPr>
        <p:txBody>
          <a:bodyPr vert="horz" lIns="87825" tIns="43911" rIns="87825" bIns="43911" rtlCol="0"/>
          <a:lstStyle>
            <a:lvl1pPr algn="l">
              <a:defRPr sz="1300"/>
            </a:lvl1pPr>
          </a:lstStyle>
          <a:p>
            <a:endParaRPr kumimoji="1" lang="ja-JP" altLang="en-US"/>
          </a:p>
        </p:txBody>
      </p:sp>
      <p:sp>
        <p:nvSpPr>
          <p:cNvPr id="3" name="日付プレースホルダ 2"/>
          <p:cNvSpPr>
            <a:spLocks noGrp="1"/>
          </p:cNvSpPr>
          <p:nvPr>
            <p:ph type="dt" sz="quarter" idx="1"/>
          </p:nvPr>
        </p:nvSpPr>
        <p:spPr>
          <a:xfrm>
            <a:off x="3815877" y="10"/>
            <a:ext cx="2918378" cy="493547"/>
          </a:xfrm>
          <a:prstGeom prst="rect">
            <a:avLst/>
          </a:prstGeom>
        </p:spPr>
        <p:txBody>
          <a:bodyPr vert="horz" lIns="87825" tIns="43911" rIns="87825" bIns="43911" rtlCol="0"/>
          <a:lstStyle>
            <a:lvl1pPr algn="r">
              <a:defRPr sz="1300"/>
            </a:lvl1pPr>
          </a:lstStyle>
          <a:p>
            <a:fld id="{9805C639-0904-4E1B-88FE-2B020F3FA0C8}" type="datetimeFigureOut">
              <a:rPr kumimoji="1" lang="ja-JP" altLang="en-US" smtClean="0"/>
              <a:pPr/>
              <a:t>2021/3/19</a:t>
            </a:fld>
            <a:endParaRPr kumimoji="1" lang="ja-JP" altLang="en-US"/>
          </a:p>
        </p:txBody>
      </p:sp>
      <p:sp>
        <p:nvSpPr>
          <p:cNvPr id="4" name="フッター プレースホルダ 3"/>
          <p:cNvSpPr>
            <a:spLocks noGrp="1"/>
          </p:cNvSpPr>
          <p:nvPr>
            <p:ph type="ftr" sz="quarter" idx="2"/>
          </p:nvPr>
        </p:nvSpPr>
        <p:spPr>
          <a:xfrm>
            <a:off x="8" y="9371242"/>
            <a:ext cx="2918379" cy="493546"/>
          </a:xfrm>
          <a:prstGeom prst="rect">
            <a:avLst/>
          </a:prstGeom>
        </p:spPr>
        <p:txBody>
          <a:bodyPr vert="horz" lIns="87825" tIns="43911" rIns="87825" bIns="43911" rtlCol="0" anchor="b"/>
          <a:lstStyle>
            <a:lvl1pPr algn="l">
              <a:defRPr sz="1300"/>
            </a:lvl1pPr>
          </a:lstStyle>
          <a:p>
            <a:r>
              <a:rPr kumimoji="1" lang="en-US" altLang="ja-JP"/>
              <a:t>2</a:t>
            </a:r>
            <a:endParaRPr kumimoji="1" lang="ja-JP" altLang="en-US"/>
          </a:p>
        </p:txBody>
      </p:sp>
      <p:sp>
        <p:nvSpPr>
          <p:cNvPr id="5" name="スライド番号プレースホルダ 4"/>
          <p:cNvSpPr>
            <a:spLocks noGrp="1"/>
          </p:cNvSpPr>
          <p:nvPr>
            <p:ph type="sldNum" sz="quarter" idx="3"/>
          </p:nvPr>
        </p:nvSpPr>
        <p:spPr>
          <a:xfrm>
            <a:off x="3815877" y="9371242"/>
            <a:ext cx="2918378" cy="493546"/>
          </a:xfrm>
          <a:prstGeom prst="rect">
            <a:avLst/>
          </a:prstGeom>
        </p:spPr>
        <p:txBody>
          <a:bodyPr vert="horz" lIns="87825" tIns="43911" rIns="87825" bIns="43911" rtlCol="0" anchor="b"/>
          <a:lstStyle>
            <a:lvl1pPr algn="r">
              <a:defRPr sz="1300"/>
            </a:lvl1pPr>
          </a:lstStyle>
          <a:p>
            <a:fld id="{BFF3B7E3-D199-40F5-94A3-F235E83838EC}" type="slidenum">
              <a:rPr kumimoji="1" lang="ja-JP" altLang="en-US" smtClean="0"/>
              <a:pPr/>
              <a:t>‹#›</a:t>
            </a:fld>
            <a:endParaRPr kumimoji="1" lang="ja-JP" altLang="en-US"/>
          </a:p>
        </p:txBody>
      </p:sp>
    </p:spTree>
    <p:extLst>
      <p:ext uri="{BB962C8B-B14F-4D97-AF65-F5344CB8AC3E}">
        <p14:creationId xmlns:p14="http://schemas.microsoft.com/office/powerpoint/2010/main" val="887720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6" y="7"/>
            <a:ext cx="2918831" cy="493315"/>
          </a:xfrm>
          <a:prstGeom prst="rect">
            <a:avLst/>
          </a:prstGeom>
        </p:spPr>
        <p:txBody>
          <a:bodyPr vert="horz" lIns="94607" tIns="47302" rIns="94607" bIns="47302" rtlCol="0"/>
          <a:lstStyle>
            <a:lvl1pPr algn="l">
              <a:defRPr sz="1400"/>
            </a:lvl1pPr>
          </a:lstStyle>
          <a:p>
            <a:endParaRPr kumimoji="1" lang="ja-JP" altLang="en-US"/>
          </a:p>
        </p:txBody>
      </p:sp>
      <p:sp>
        <p:nvSpPr>
          <p:cNvPr id="3" name="日付プレースホルダ 2"/>
          <p:cNvSpPr>
            <a:spLocks noGrp="1"/>
          </p:cNvSpPr>
          <p:nvPr>
            <p:ph type="dt" idx="1"/>
          </p:nvPr>
        </p:nvSpPr>
        <p:spPr>
          <a:xfrm>
            <a:off x="3815394" y="7"/>
            <a:ext cx="2918831" cy="493315"/>
          </a:xfrm>
          <a:prstGeom prst="rect">
            <a:avLst/>
          </a:prstGeom>
        </p:spPr>
        <p:txBody>
          <a:bodyPr vert="horz" lIns="94607" tIns="47302" rIns="94607" bIns="47302" rtlCol="0"/>
          <a:lstStyle>
            <a:lvl1pPr algn="r">
              <a:defRPr sz="1400"/>
            </a:lvl1pPr>
          </a:lstStyle>
          <a:p>
            <a:fld id="{AE7779C6-B257-4BD8-9B10-9B2602B46773}" type="datetimeFigureOut">
              <a:rPr kumimoji="1" lang="ja-JP" altLang="en-US" smtClean="0"/>
              <a:pPr/>
              <a:t>2021/3/19</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4607" tIns="47302" rIns="94607" bIns="47302" rtlCol="0" anchor="ctr"/>
          <a:lstStyle/>
          <a:p>
            <a:endParaRPr lang="ja-JP" altLang="en-US"/>
          </a:p>
        </p:txBody>
      </p:sp>
      <p:sp>
        <p:nvSpPr>
          <p:cNvPr id="5" name="ノート プレースホルダ 4"/>
          <p:cNvSpPr>
            <a:spLocks noGrp="1"/>
          </p:cNvSpPr>
          <p:nvPr>
            <p:ph type="body" sz="quarter" idx="3"/>
          </p:nvPr>
        </p:nvSpPr>
        <p:spPr>
          <a:xfrm>
            <a:off x="673577" y="4686514"/>
            <a:ext cx="5388610" cy="4439841"/>
          </a:xfrm>
          <a:prstGeom prst="rect">
            <a:avLst/>
          </a:prstGeom>
        </p:spPr>
        <p:txBody>
          <a:bodyPr vert="horz" lIns="94607" tIns="47302" rIns="94607" bIns="4730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6" y="9371296"/>
            <a:ext cx="2918831" cy="493315"/>
          </a:xfrm>
          <a:prstGeom prst="rect">
            <a:avLst/>
          </a:prstGeom>
        </p:spPr>
        <p:txBody>
          <a:bodyPr vert="horz" lIns="94607" tIns="47302" rIns="94607" bIns="47302" rtlCol="0" anchor="b"/>
          <a:lstStyle>
            <a:lvl1pPr algn="l">
              <a:defRPr sz="1400"/>
            </a:lvl1pPr>
          </a:lstStyle>
          <a:p>
            <a:r>
              <a:rPr kumimoji="1" lang="en-US" altLang="ja-JP"/>
              <a:t>2</a:t>
            </a:r>
            <a:endParaRPr kumimoji="1" lang="ja-JP" altLang="en-US"/>
          </a:p>
        </p:txBody>
      </p:sp>
      <p:sp>
        <p:nvSpPr>
          <p:cNvPr id="8" name="スライド番号プレースホルダー 7">
            <a:extLst>
              <a:ext uri="{FF2B5EF4-FFF2-40B4-BE49-F238E27FC236}">
                <a16:creationId xmlns:a16="http://schemas.microsoft.com/office/drawing/2014/main" id="{004022B8-6984-457B-A445-6C9B22C5C824}"/>
              </a:ext>
            </a:extLst>
          </p:cNvPr>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DBEF5545-09D5-47F4-A27A-FDDC02120BFD}" type="slidenum">
              <a:rPr kumimoji="1" lang="ja-JP" altLang="en-US" smtClean="0"/>
              <a:t>‹#›</a:t>
            </a:fld>
            <a:endParaRPr kumimoji="1" lang="ja-JP" altLang="en-US"/>
          </a:p>
        </p:txBody>
      </p:sp>
    </p:spTree>
    <p:extLst>
      <p:ext uri="{BB962C8B-B14F-4D97-AF65-F5344CB8AC3E}">
        <p14:creationId xmlns:p14="http://schemas.microsoft.com/office/powerpoint/2010/main" val="36518207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Tree>
    <p:extLst>
      <p:ext uri="{BB962C8B-B14F-4D97-AF65-F5344CB8AC3E}">
        <p14:creationId xmlns:p14="http://schemas.microsoft.com/office/powerpoint/2010/main" val="69943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2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n-ea"/>
              <a:ea typeface="+mn-ea"/>
            </a:endParaRPr>
          </a:p>
        </p:txBody>
      </p:sp>
    </p:spTree>
    <p:extLst>
      <p:ext uri="{BB962C8B-B14F-4D97-AF65-F5344CB8AC3E}">
        <p14:creationId xmlns:p14="http://schemas.microsoft.com/office/powerpoint/2010/main" val="3200555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47063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n-ea"/>
              <a:ea typeface="+mn-ea"/>
            </a:endParaRPr>
          </a:p>
        </p:txBody>
      </p:sp>
    </p:spTree>
    <p:extLst>
      <p:ext uri="{BB962C8B-B14F-4D97-AF65-F5344CB8AC3E}">
        <p14:creationId xmlns:p14="http://schemas.microsoft.com/office/powerpoint/2010/main" val="154369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700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n-ea"/>
              <a:ea typeface="+mn-ea"/>
            </a:endParaRPr>
          </a:p>
        </p:txBody>
      </p:sp>
    </p:spTree>
    <p:extLst>
      <p:ext uri="{BB962C8B-B14F-4D97-AF65-F5344CB8AC3E}">
        <p14:creationId xmlns:p14="http://schemas.microsoft.com/office/powerpoint/2010/main" val="391820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n-ea"/>
              <a:ea typeface="+mn-ea"/>
            </a:endParaRPr>
          </a:p>
        </p:txBody>
      </p:sp>
    </p:spTree>
    <p:extLst>
      <p:ext uri="{BB962C8B-B14F-4D97-AF65-F5344CB8AC3E}">
        <p14:creationId xmlns:p14="http://schemas.microsoft.com/office/powerpoint/2010/main" val="203240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n-ea"/>
              <a:ea typeface="+mn-ea"/>
            </a:endParaRPr>
          </a:p>
        </p:txBody>
      </p:sp>
    </p:spTree>
    <p:extLst>
      <p:ext uri="{BB962C8B-B14F-4D97-AF65-F5344CB8AC3E}">
        <p14:creationId xmlns:p14="http://schemas.microsoft.com/office/powerpoint/2010/main" val="17039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77790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n-ea"/>
              <a:ea typeface="+mn-ea"/>
            </a:endParaRPr>
          </a:p>
        </p:txBody>
      </p:sp>
    </p:spTree>
    <p:extLst>
      <p:ext uri="{BB962C8B-B14F-4D97-AF65-F5344CB8AC3E}">
        <p14:creationId xmlns:p14="http://schemas.microsoft.com/office/powerpoint/2010/main" val="46073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normAutofit fontScale="92500" lnSpcReduction="20000"/>
          </a:bodyPr>
          <a:lstStyle/>
          <a:p>
            <a:endParaRPr kumimoji="1" lang="en-US" altLang="ja-JP" dirty="0"/>
          </a:p>
        </p:txBody>
      </p:sp>
    </p:spTree>
    <p:extLst>
      <p:ext uri="{BB962C8B-B14F-4D97-AF65-F5344CB8AC3E}">
        <p14:creationId xmlns:p14="http://schemas.microsoft.com/office/powerpoint/2010/main" val="420497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n-ea"/>
              <a:ea typeface="+mn-ea"/>
            </a:endParaRPr>
          </a:p>
        </p:txBody>
      </p:sp>
    </p:spTree>
    <p:extLst>
      <p:ext uri="{BB962C8B-B14F-4D97-AF65-F5344CB8AC3E}">
        <p14:creationId xmlns:p14="http://schemas.microsoft.com/office/powerpoint/2010/main" val="2951694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en-US" altLang="ja-JP" dirty="0"/>
          </a:p>
        </p:txBody>
      </p:sp>
    </p:spTree>
    <p:extLst>
      <p:ext uri="{BB962C8B-B14F-4D97-AF65-F5344CB8AC3E}">
        <p14:creationId xmlns:p14="http://schemas.microsoft.com/office/powerpoint/2010/main" val="283282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94074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15D6317-191C-433D-82DB-4E90E8961493}" type="datetime1">
              <a:rPr kumimoji="1" lang="ja-JP" altLang="en-US" smtClean="0"/>
              <a:t>2021/3/19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BBF018D-A36D-4B96-8F67-AC0EB9F3A730}" type="datetime1">
              <a:rPr kumimoji="1" lang="ja-JP" altLang="en-US" smtClean="0"/>
              <a:t>2021/3/19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B4D216E-46D0-45D0-9C7E-90FC9A884AD0}" type="datetime1">
              <a:rPr kumimoji="1" lang="ja-JP" altLang="en-US" smtClean="0"/>
              <a:t>2021/3/19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C-BY">
    <p:spTree>
      <p:nvGrpSpPr>
        <p:cNvPr id="1" name=""/>
        <p:cNvGrpSpPr/>
        <p:nvPr/>
      </p:nvGrpSpPr>
      <p:grpSpPr>
        <a:xfrm>
          <a:off x="0" y="0"/>
          <a:ext cx="0" cy="0"/>
          <a:chOff x="0" y="0"/>
          <a:chExt cx="0" cy="0"/>
        </a:xfrm>
      </p:grpSpPr>
      <p:sp>
        <p:nvSpPr>
          <p:cNvPr id="10" name="円/楕円 9"/>
          <p:cNvSpPr/>
          <p:nvPr userDrawn="1"/>
        </p:nvSpPr>
        <p:spPr>
          <a:xfrm>
            <a:off x="8361363" y="6456363"/>
            <a:ext cx="671512" cy="35401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14" name="円/楕円 13"/>
          <p:cNvSpPr/>
          <p:nvPr userDrawn="1"/>
        </p:nvSpPr>
        <p:spPr>
          <a:xfrm>
            <a:off x="8361363" y="6381750"/>
            <a:ext cx="538162" cy="42703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16" name="コンテンツ プレースホルダ 2"/>
          <p:cNvSpPr>
            <a:spLocks noGrp="1"/>
          </p:cNvSpPr>
          <p:nvPr>
            <p:ph idx="1"/>
          </p:nvPr>
        </p:nvSpPr>
        <p:spPr>
          <a:xfrm>
            <a:off x="323528" y="980728"/>
            <a:ext cx="8640960" cy="5112568"/>
          </a:xfrm>
        </p:spPr>
        <p:txBody>
          <a:bodyPr/>
          <a:lstStyle>
            <a:lvl1pPr marL="96826" indent="-1588">
              <a:lnSpc>
                <a:spcPts val="2400"/>
              </a:lnSpc>
              <a:buNone/>
              <a:defRPr sz="1800" b="0">
                <a:latin typeface="メイリオ" panose="020B0604030504040204" pitchFamily="50" charset="-128"/>
                <a:ea typeface="メイリオ" panose="020B0604030504040204" pitchFamily="50" charset="-128"/>
                <a:cs typeface="メイリオ" panose="020B0604030504040204" pitchFamily="50" charset="-128"/>
              </a:defRPr>
            </a:lvl1pPr>
            <a:lvl2pPr>
              <a:buNone/>
              <a:defRPr/>
            </a:lvl2pPr>
            <a:lvl3pPr>
              <a:buNone/>
              <a:defRPr/>
            </a:lvl3pPr>
            <a:lvl4pPr>
              <a:buNone/>
              <a:defRPr/>
            </a:lvl4pPr>
            <a:lvl5pPr>
              <a:buNone/>
              <a:defRPr/>
            </a:lvl5pPr>
          </a:lstStyle>
          <a:p>
            <a:pPr lvl="0"/>
            <a:r>
              <a:rPr lang="ja-JP" altLang="en-US" dirty="0"/>
              <a:t>マスタ テキストの書式設定</a:t>
            </a:r>
          </a:p>
        </p:txBody>
      </p:sp>
      <p:sp>
        <p:nvSpPr>
          <p:cNvPr id="17" name="スライド番号プレースホルダ 5"/>
          <p:cNvSpPr>
            <a:spLocks noGrp="1"/>
          </p:cNvSpPr>
          <p:nvPr>
            <p:ph type="sldNum" sz="quarter" idx="10"/>
          </p:nvPr>
        </p:nvSpPr>
        <p:spPr>
          <a:xfrm>
            <a:off x="8316913" y="6411913"/>
            <a:ext cx="692150" cy="365125"/>
          </a:xfrm>
        </p:spPr>
        <p:txBody>
          <a:bodyPr/>
          <a:lstStyle>
            <a:lvl1pPr algn="ctr">
              <a:defRPr sz="2000" b="1">
                <a:solidFill>
                  <a:schemeClr val="bg1"/>
                </a:solidFill>
              </a:defRPr>
            </a:lvl1pPr>
          </a:lstStyle>
          <a:p>
            <a:pPr>
              <a:defRPr/>
            </a:pPr>
            <a:fld id="{9C54F40B-7240-4978-9904-5FB15619871D}" type="slidenum">
              <a:rPr lang="ja-JP" altLang="en-US"/>
              <a:pPr>
                <a:defRPr/>
              </a:pPr>
              <a:t>‹#›</a:t>
            </a:fld>
            <a:endParaRPr lang="ja-JP" altLang="en-US" dirty="0"/>
          </a:p>
        </p:txBody>
      </p:sp>
      <p:sp>
        <p:nvSpPr>
          <p:cNvPr id="18" name="タイトル 1"/>
          <p:cNvSpPr>
            <a:spLocks noGrp="1"/>
          </p:cNvSpPr>
          <p:nvPr>
            <p:ph type="title"/>
          </p:nvPr>
        </p:nvSpPr>
        <p:spPr>
          <a:xfrm>
            <a:off x="277180" y="44625"/>
            <a:ext cx="6707088" cy="778098"/>
          </a:xfrm>
        </p:spPr>
        <p:txBody>
          <a:bodyPr/>
          <a:lstStyle>
            <a:lvl1pPr algn="l">
              <a:defRPr sz="2800">
                <a:effectLst>
                  <a:outerShdw blurRad="38100" dist="38100" dir="2700000" algn="tl">
                    <a:srgbClr val="000000">
                      <a:alpha val="43137"/>
                    </a:srgbClr>
                  </a:outerShdw>
                </a:effectLst>
              </a:defRPr>
            </a:lvl1pPr>
          </a:lstStyle>
          <a:p>
            <a:r>
              <a:rPr lang="ja-JP" altLang="en-US" dirty="0"/>
              <a:t>マスタ タイトルの書式設定</a:t>
            </a:r>
          </a:p>
        </p:txBody>
      </p:sp>
      <p:sp>
        <p:nvSpPr>
          <p:cNvPr id="20" name="正方形/長方形 19"/>
          <p:cNvSpPr/>
          <p:nvPr userDrawn="1"/>
        </p:nvSpPr>
        <p:spPr>
          <a:xfrm>
            <a:off x="265470" y="722670"/>
            <a:ext cx="8878529" cy="1853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1"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81461" y="191803"/>
            <a:ext cx="1381918" cy="42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p:cNvSpPr/>
          <p:nvPr userDrawn="1"/>
        </p:nvSpPr>
        <p:spPr>
          <a:xfrm>
            <a:off x="265470" y="864155"/>
            <a:ext cx="8878529" cy="4634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円/楕円 23"/>
          <p:cNvSpPr/>
          <p:nvPr userDrawn="1"/>
        </p:nvSpPr>
        <p:spPr>
          <a:xfrm>
            <a:off x="8324862" y="6456363"/>
            <a:ext cx="671512" cy="35401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25" name="円/楕円 24"/>
          <p:cNvSpPr/>
          <p:nvPr userDrawn="1"/>
        </p:nvSpPr>
        <p:spPr>
          <a:xfrm>
            <a:off x="8324862" y="6381750"/>
            <a:ext cx="538162" cy="42703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ja-JP" altLang="en-US"/>
          </a:p>
        </p:txBody>
      </p:sp>
      <p:sp>
        <p:nvSpPr>
          <p:cNvPr id="26" name="スライド番号プレースホルダ 5"/>
          <p:cNvSpPr txBox="1">
            <a:spLocks/>
          </p:cNvSpPr>
          <p:nvPr userDrawn="1"/>
        </p:nvSpPr>
        <p:spPr>
          <a:xfrm>
            <a:off x="8280412" y="6411913"/>
            <a:ext cx="692150" cy="365125"/>
          </a:xfrm>
          <a:prstGeom prst="rect">
            <a:avLst/>
          </a:prstGeom>
        </p:spPr>
        <p:txBody>
          <a:bodyPr vert="horz" lIns="91429" tIns="45715" rIns="91429" bIns="45715" rtlCol="0" anchor="ctr"/>
          <a:lstStyle>
            <a:defPPr>
              <a:defRPr lang="ja-JP"/>
            </a:defPPr>
            <a:lvl1pPr algn="ctr" rtl="0" fontAlgn="auto">
              <a:spcBef>
                <a:spcPts val="0"/>
              </a:spcBef>
              <a:spcAft>
                <a:spcPts val="0"/>
              </a:spcAft>
              <a:defRPr kumimoji="1" sz="2000" b="1" kern="1200">
                <a:solidFill>
                  <a:schemeClr val="bg1"/>
                </a:solidFill>
                <a:latin typeface="+mn-lt"/>
                <a:ea typeface="+mn-ea"/>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9C54F40B-7240-4978-9904-5FB15619871D}" type="slidenum">
              <a:rPr lang="ja-JP" altLang="en-US" smtClean="0"/>
              <a:pPr>
                <a:defRPr/>
              </a:pPr>
              <a:t>‹#›</a:t>
            </a:fld>
            <a:endParaRPr lang="ja-JP" altLang="en-US" dirty="0"/>
          </a:p>
        </p:txBody>
      </p:sp>
      <p:sp>
        <p:nvSpPr>
          <p:cNvPr id="27" name="円/楕円 26"/>
          <p:cNvSpPr/>
          <p:nvPr userDrawn="1"/>
        </p:nvSpPr>
        <p:spPr>
          <a:xfrm>
            <a:off x="8360369" y="6459364"/>
            <a:ext cx="671512" cy="35401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8" name="円/楕円 27"/>
          <p:cNvSpPr/>
          <p:nvPr userDrawn="1"/>
        </p:nvSpPr>
        <p:spPr>
          <a:xfrm>
            <a:off x="8360369" y="6384751"/>
            <a:ext cx="538162" cy="42703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9" name="スライド番号プレースホルダ 5"/>
          <p:cNvSpPr txBox="1">
            <a:spLocks/>
          </p:cNvSpPr>
          <p:nvPr userDrawn="1"/>
        </p:nvSpPr>
        <p:spPr>
          <a:xfrm>
            <a:off x="8315919" y="6414914"/>
            <a:ext cx="692150" cy="365125"/>
          </a:xfrm>
          <a:prstGeom prst="rect">
            <a:avLst/>
          </a:prstGeom>
        </p:spPr>
        <p:txBody>
          <a:bodyPr vert="horz" lIns="91429" tIns="45715" rIns="91429" bIns="45715" rtlCol="0" anchor="ctr"/>
          <a:lstStyle>
            <a:defPPr>
              <a:defRPr lang="ja-JP"/>
            </a:defPPr>
            <a:lvl1pPr algn="ctr" rtl="0" fontAlgn="auto">
              <a:spcBef>
                <a:spcPts val="0"/>
              </a:spcBef>
              <a:spcAft>
                <a:spcPts val="0"/>
              </a:spcAft>
              <a:defRPr kumimoji="1" sz="2000" b="1" kern="1200">
                <a:solidFill>
                  <a:schemeClr val="bg1"/>
                </a:solidFill>
                <a:latin typeface="+mn-lt"/>
                <a:ea typeface="+mn-ea"/>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7FD461DF-A402-4708-94F5-97FECC754D4A}" type="slidenum">
              <a:rPr lang="ja-JP" altLang="en-US" smtClean="0">
                <a:solidFill>
                  <a:schemeClr val="bg1"/>
                </a:solidFill>
              </a:rPr>
              <a:pPr>
                <a:defRPr/>
              </a:pPr>
              <a:t>‹#›</a:t>
            </a:fld>
            <a:endParaRPr lang="en-US" altLang="ja-JP" dirty="0">
              <a:solidFill>
                <a:schemeClr val="bg1"/>
              </a:solidFill>
            </a:endParaRPr>
          </a:p>
        </p:txBody>
      </p:sp>
      <p:pic>
        <p:nvPicPr>
          <p:cNvPr id="19" name="図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3648" y="199092"/>
            <a:ext cx="397859" cy="407166"/>
          </a:xfrm>
          <a:prstGeom prst="rect">
            <a:avLst/>
          </a:prstGeom>
        </p:spPr>
      </p:pic>
    </p:spTree>
    <p:extLst>
      <p:ext uri="{BB962C8B-B14F-4D97-AF65-F5344CB8AC3E}">
        <p14:creationId xmlns:p14="http://schemas.microsoft.com/office/powerpoint/2010/main" val="151263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2C3801D-096B-4D90-8FE8-E5EA9CA6EC1E}" type="datetime1">
              <a:rPr kumimoji="1" lang="ja-JP" altLang="en-US" smtClean="0"/>
              <a:t>2021/3/19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CC2C52DC-AC44-4BAD-81AF-A2D56B1452A0}" type="datetime1">
              <a:rPr kumimoji="1" lang="ja-JP" altLang="en-US" smtClean="0"/>
              <a:t>2021/3/19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98DACAB-A639-4C33-A923-4220D533D8F6}" type="datetime1">
              <a:rPr kumimoji="1" lang="ja-JP" altLang="en-US" smtClean="0"/>
              <a:t>2021/3/19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D2E83E9-7BD8-4DA9-AB6B-2DB8EF5A99BE}" type="datetime1">
              <a:rPr kumimoji="1" lang="ja-JP" altLang="en-US" smtClean="0"/>
              <a:t>2021/3/19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E764F47-1F28-41BD-8053-4B25F7EF6896}" type="datetime1">
              <a:rPr kumimoji="1" lang="ja-JP" altLang="en-US" smtClean="0"/>
              <a:t>2021/3/19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08DA286-9DED-49CF-8305-ECB540CB820E}" type="datetime1">
              <a:rPr kumimoji="1" lang="ja-JP" altLang="en-US" smtClean="0"/>
              <a:t>2021/3/19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1BE2BD8-081C-46FD-91E0-F9B050745149}" type="datetime1">
              <a:rPr kumimoji="1" lang="ja-JP" altLang="en-US" smtClean="0"/>
              <a:t>2021/3/19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2991D04-4623-4D80-8E07-C097CC36F17A}" type="datetime1">
              <a:rPr kumimoji="1" lang="ja-JP" altLang="en-US" smtClean="0"/>
              <a:t>2021/3/19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BBF78F6-40F7-42CC-B691-F10E30E15BA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0BEAD-42ED-490C-8B3D-F264CE284690}" type="datetime1">
              <a:rPr kumimoji="1" lang="ja-JP" altLang="en-US" smtClean="0"/>
              <a:t>2021/3/19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F78F6-40F7-42CC-B691-F10E30E15BA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6D0EADE0-E899-4C5A-AF49-BEA21E879C7A}"/>
              </a:ext>
            </a:extLst>
          </p:cNvPr>
          <p:cNvSpPr>
            <a:spLocks noGrp="1"/>
          </p:cNvSpPr>
          <p:nvPr>
            <p:ph type="subTitle" idx="1"/>
          </p:nvPr>
        </p:nvSpPr>
        <p:spPr>
          <a:xfrm>
            <a:off x="449542" y="2456892"/>
            <a:ext cx="8244916" cy="1290430"/>
          </a:xfrm>
        </p:spPr>
        <p:txBody>
          <a:bodyPr/>
          <a:lstStyle/>
          <a:p>
            <a:r>
              <a:rPr lang="ja-JP" altLang="en-US" dirty="0">
                <a:solidFill>
                  <a:schemeClr val="tx1"/>
                </a:solidFill>
                <a:latin typeface="Meiryo UI" panose="020B0604030504040204" pitchFamily="50" charset="-128"/>
                <a:ea typeface="Meiryo UI" panose="020B0604030504040204" pitchFamily="50" charset="-128"/>
              </a:rPr>
              <a:t>令和</a:t>
            </a:r>
            <a:r>
              <a:rPr lang="en-US" altLang="ja-JP" dirty="0">
                <a:solidFill>
                  <a:schemeClr val="tx1"/>
                </a:solidFill>
                <a:latin typeface="Meiryo UI" panose="020B0604030504040204" pitchFamily="50" charset="-128"/>
                <a:ea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rPr>
              <a:t>年度第</a:t>
            </a:r>
            <a:r>
              <a:rPr lang="en-US" altLang="ja-JP" dirty="0">
                <a:solidFill>
                  <a:schemeClr val="tx1"/>
                </a:solidFill>
                <a:latin typeface="Meiryo UI" panose="020B0604030504040204" pitchFamily="50" charset="-128"/>
                <a:ea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rPr>
              <a:t>回千葉市行政改革推進委員会</a:t>
            </a:r>
            <a:endParaRPr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議題資料</a:t>
            </a:r>
            <a:endParaRPr kumimoji="1" lang="en-US" altLang="ja-JP" dirty="0">
              <a:solidFill>
                <a:schemeClr val="tx1"/>
              </a:solidFill>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725405AE-46EF-4D93-B844-32EDEAC4F698}"/>
              </a:ext>
            </a:extLst>
          </p:cNvPr>
          <p:cNvGrpSpPr/>
          <p:nvPr/>
        </p:nvGrpSpPr>
        <p:grpSpPr>
          <a:xfrm>
            <a:off x="6984268" y="1"/>
            <a:ext cx="2136420" cy="539750"/>
            <a:chOff x="6984268" y="1"/>
            <a:chExt cx="2136420" cy="539750"/>
          </a:xfrm>
        </p:grpSpPr>
        <p:pic>
          <p:nvPicPr>
            <p:cNvPr id="8" name="図 7">
              <a:extLst>
                <a:ext uri="{FF2B5EF4-FFF2-40B4-BE49-F238E27FC236}">
                  <a16:creationId xmlns:a16="http://schemas.microsoft.com/office/drawing/2014/main" id="{970B9C23-8697-485E-BAED-1141877DF1F1}"/>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9" name="図 8">
              <a:extLst>
                <a:ext uri="{FF2B5EF4-FFF2-40B4-BE49-F238E27FC236}">
                  <a16:creationId xmlns:a16="http://schemas.microsoft.com/office/drawing/2014/main" id="{0D529476-F47C-4E6F-B712-513F8FDCBA83}"/>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10" name="図 9">
              <a:extLst>
                <a:ext uri="{FF2B5EF4-FFF2-40B4-BE49-F238E27FC236}">
                  <a16:creationId xmlns:a16="http://schemas.microsoft.com/office/drawing/2014/main" id="{263B6E3E-A4BF-4025-9C42-EFAF7DD05111}"/>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11" name="図 10">
              <a:extLst>
                <a:ext uri="{FF2B5EF4-FFF2-40B4-BE49-F238E27FC236}">
                  <a16:creationId xmlns:a16="http://schemas.microsoft.com/office/drawing/2014/main" id="{DDFAFDED-7D3F-41C3-AFA4-1F7B7EA080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Tree>
    <p:extLst>
      <p:ext uri="{BB962C8B-B14F-4D97-AF65-F5344CB8AC3E}">
        <p14:creationId xmlns:p14="http://schemas.microsoft.com/office/powerpoint/2010/main" val="32929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19049" y="-2650"/>
            <a:ext cx="7291350"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２　本日の論点　②提言の取組事項</a:t>
            </a:r>
            <a:r>
              <a:rPr lang="ja-JP" altLang="en-US" sz="2800" dirty="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3/3</a:t>
            </a:r>
            <a:r>
              <a:rPr lang="ja-JP" altLang="en-US" sz="2800" dirty="0">
                <a:latin typeface="Meiryo UI" panose="020B0604030504040204" pitchFamily="50" charset="-128"/>
                <a:ea typeface="Meiryo UI" panose="020B0604030504040204" pitchFamily="50" charset="-128"/>
              </a:rPr>
              <a:t>）</a:t>
            </a:r>
            <a:endParaRPr lang="ja-JP" altLang="en-US" sz="2800" i="1" dirty="0">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graphicFrame>
        <p:nvGraphicFramePr>
          <p:cNvPr id="6" name="表 5">
            <a:extLst>
              <a:ext uri="{FF2B5EF4-FFF2-40B4-BE49-F238E27FC236}">
                <a16:creationId xmlns:a16="http://schemas.microsoft.com/office/drawing/2014/main" id="{B1EDFD21-547A-4A0D-9FD3-3D6050BE5000}"/>
              </a:ext>
            </a:extLst>
          </p:cNvPr>
          <p:cNvGraphicFramePr>
            <a:graphicFrameLocks noGrp="1"/>
          </p:cNvGraphicFramePr>
          <p:nvPr>
            <p:extLst>
              <p:ext uri="{D42A27DB-BD31-4B8C-83A1-F6EECF244321}">
                <p14:modId xmlns:p14="http://schemas.microsoft.com/office/powerpoint/2010/main" val="2480003709"/>
              </p:ext>
            </p:extLst>
          </p:nvPr>
        </p:nvGraphicFramePr>
        <p:xfrm>
          <a:off x="308797" y="1651522"/>
          <a:ext cx="8541692" cy="4987273"/>
        </p:xfrm>
        <a:graphic>
          <a:graphicData uri="http://schemas.openxmlformats.org/drawingml/2006/table">
            <a:tbl>
              <a:tblPr firstRow="1" bandRow="1">
                <a:tableStyleId>{5C22544A-7EE6-4342-B048-85BDC9FD1C3A}</a:tableStyleId>
              </a:tblPr>
              <a:tblGrid>
                <a:gridCol w="2062661">
                  <a:extLst>
                    <a:ext uri="{9D8B030D-6E8A-4147-A177-3AD203B41FA5}">
                      <a16:colId xmlns:a16="http://schemas.microsoft.com/office/drawing/2014/main" val="1757502297"/>
                    </a:ext>
                  </a:extLst>
                </a:gridCol>
                <a:gridCol w="6479031">
                  <a:extLst>
                    <a:ext uri="{9D8B030D-6E8A-4147-A177-3AD203B41FA5}">
                      <a16:colId xmlns:a16="http://schemas.microsoft.com/office/drawing/2014/main" val="2255999041"/>
                    </a:ext>
                  </a:extLst>
                </a:gridCol>
              </a:tblGrid>
              <a:tr h="324036">
                <a:tc>
                  <a:txBody>
                    <a:bodyPr/>
                    <a:lstStyle/>
                    <a:p>
                      <a:pPr algn="ctr"/>
                      <a:r>
                        <a:rPr kumimoji="1" lang="ja-JP" altLang="en-US" sz="1800" dirty="0">
                          <a:latin typeface="Meiryo UI" panose="020B0604030504040204" pitchFamily="50" charset="-128"/>
                          <a:ea typeface="Meiryo UI" panose="020B0604030504040204" pitchFamily="50" charset="-128"/>
                        </a:rPr>
                        <a:t>カテゴリ（目的）</a:t>
                      </a:r>
                      <a:endParaRPr kumimoji="1" lang="en-US" altLang="ja-JP" sz="18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800" dirty="0">
                          <a:latin typeface="Meiryo UI" panose="020B0604030504040204" pitchFamily="50" charset="-128"/>
                          <a:ea typeface="Meiryo UI" panose="020B0604030504040204" pitchFamily="50" charset="-128"/>
                        </a:rPr>
                        <a:t>取組事項</a:t>
                      </a:r>
                    </a:p>
                  </a:txBody>
                  <a:tcPr anchor="ctr"/>
                </a:tc>
                <a:extLst>
                  <a:ext uri="{0D108BD9-81ED-4DB2-BD59-A6C34878D82A}">
                    <a16:rowId xmlns:a16="http://schemas.microsoft.com/office/drawing/2014/main" val="3410255435"/>
                  </a:ext>
                </a:extLst>
              </a:tr>
              <a:tr h="1921737">
                <a:tc>
                  <a:txBody>
                    <a:bodyPr/>
                    <a:lstStyle/>
                    <a:p>
                      <a:pPr>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職員が働きやすい環境の整備</a:t>
                      </a:r>
                      <a:r>
                        <a:rPr lang="en-US" sz="180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tc>
                  <a:txBody>
                    <a:bodyPr/>
                    <a:lstStyle/>
                    <a:p>
                      <a:pPr marL="135255" indent="-135255">
                        <a:spcAft>
                          <a:spcPts val="0"/>
                        </a:spcAft>
                      </a:pP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・テレワーク環境の整備等、場所を選ばない働き方の実現</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135255" indent="-135255">
                        <a:spcAft>
                          <a:spcPts val="0"/>
                        </a:spcAft>
                      </a:pP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・在宅勤務制度や評価の仕組みなど、制度面で新しい働き方を支援</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・庁内横断型の横串の仕組みの強化</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128270" indent="-128270">
                        <a:spcAft>
                          <a:spcPts val="0"/>
                        </a:spcAft>
                      </a:pP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en-US"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ICT</a:t>
                      </a: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活用による内部事務処理の自動化、作業負荷軽減、業務知識支援</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各現場の</a:t>
                      </a:r>
                      <a:r>
                        <a:rPr lang="en-US"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ICT</a:t>
                      </a:r>
                      <a:r>
                        <a:rPr lang="ja-JP"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活用を支援する体制・環境づくり</a:t>
                      </a:r>
                      <a:r>
                        <a:rPr lang="en-US" sz="180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extLst>
                  <a:ext uri="{0D108BD9-81ED-4DB2-BD59-A6C34878D82A}">
                    <a16:rowId xmlns:a16="http://schemas.microsoft.com/office/drawing/2014/main" val="2208667039"/>
                  </a:ext>
                </a:extLst>
              </a:tr>
              <a:tr h="1053856">
                <a:tc>
                  <a:txBody>
                    <a:bodyPr/>
                    <a:lstStyle/>
                    <a:p>
                      <a:pPr>
                        <a:spcAft>
                          <a:spcPts val="0"/>
                        </a:spcAft>
                      </a:pPr>
                      <a:r>
                        <a:rPr lang="ja-JP" sz="1800" kern="12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全ての職員が活躍できる組織風土づくり</a:t>
                      </a:r>
                      <a:r>
                        <a:rPr lang="en-US" sz="180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8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tc>
                  <a:txBody>
                    <a:bodyPr/>
                    <a:lstStyle/>
                    <a:p>
                      <a:pPr marL="120015" indent="-120015" eaLnBrk="0" fontAlgn="base" hangingPunct="0">
                        <a:spcAft>
                          <a:spcPts val="0"/>
                        </a:spcAft>
                      </a:pP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・前例に捉われずに柔軟に考えることの奨励（議論の場の設置等）</a:t>
                      </a:r>
                      <a:r>
                        <a:rPr lang="en-US" sz="180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120015" indent="-120015">
                        <a:spcAft>
                          <a:spcPts val="0"/>
                        </a:spcAft>
                      </a:pP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・地域で活躍する職員を制度面、組織面などで支える仕組み</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サービスデザイン等専門職の外部人材の登用</a:t>
                      </a:r>
                      <a:r>
                        <a:rPr lang="en-US" sz="180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extLst>
                  <a:ext uri="{0D108BD9-81ED-4DB2-BD59-A6C34878D82A}">
                    <a16:rowId xmlns:a16="http://schemas.microsoft.com/office/drawing/2014/main" val="1036971349"/>
                  </a:ext>
                </a:extLst>
              </a:tr>
              <a:tr h="1487796">
                <a:tc>
                  <a:txBody>
                    <a:bodyPr/>
                    <a:lstStyle/>
                    <a:p>
                      <a:pPr>
                        <a:spcAft>
                          <a:spcPts val="0"/>
                        </a:spcAft>
                      </a:pPr>
                      <a:r>
                        <a:rPr lang="ja-JP" sz="1800" kern="120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職員の成長のための支援</a:t>
                      </a:r>
                      <a:r>
                        <a:rPr lang="en-US" sz="180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80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tc>
                  <a:txBody>
                    <a:bodyPr/>
                    <a:lstStyle/>
                    <a:p>
                      <a:pPr marL="128270" indent="-128270">
                        <a:spcAft>
                          <a:spcPts val="0"/>
                        </a:spcAft>
                      </a:pP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・研修や先進団体への出向、</a:t>
                      </a:r>
                      <a:r>
                        <a:rPr lang="en-US"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NPO</a:t>
                      </a: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等への副業活動による職員育成</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・定型人材から創造型人材への意識変革</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120015" indent="-120015">
                        <a:spcAft>
                          <a:spcPts val="0"/>
                        </a:spcAft>
                      </a:pP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・組織の枠に捉われない発想で課題を検討できる職員の育成</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135255" indent="-135255">
                        <a:spcAft>
                          <a:spcPts val="0"/>
                        </a:spcAft>
                      </a:pPr>
                      <a:r>
                        <a:rPr lang="ja-JP" sz="1800" kern="1200" dirty="0">
                          <a:solidFill>
                            <a:srgbClr val="000000"/>
                          </a:solidFill>
                          <a:effectLst/>
                          <a:latin typeface="Meiryo UI" panose="020B0604030504040204" pitchFamily="50" charset="-128"/>
                          <a:ea typeface="Meiryo UI" panose="020B0604030504040204" pitchFamily="50" charset="-128"/>
                          <a:cs typeface="Arial" panose="020B0604020202020204" pitchFamily="34" charset="0"/>
                        </a:rPr>
                        <a:t>・</a:t>
                      </a:r>
                      <a:r>
                        <a:rPr lang="ja-JP" sz="1800" kern="1200" dirty="0">
                          <a:solidFill>
                            <a:srgbClr val="FF0000"/>
                          </a:solidFill>
                          <a:effectLst/>
                          <a:latin typeface="Meiryo UI" panose="020B0604030504040204" pitchFamily="50" charset="-128"/>
                          <a:ea typeface="Meiryo UI" panose="020B0604030504040204" pitchFamily="50" charset="-128"/>
                          <a:cs typeface="Arial" panose="020B0604020202020204" pitchFamily="34" charset="0"/>
                        </a:rPr>
                        <a:t>多様な主体と共に創り上げるためのソフト面の能力の向上（ファシリテーション能力等）</a:t>
                      </a:r>
                      <a:r>
                        <a:rPr lang="en-US"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ICT</a:t>
                      </a:r>
                      <a:r>
                        <a:rPr lang="ja-JP"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等の専門職員を育成・評価できる体制づくり</a:t>
                      </a:r>
                      <a:r>
                        <a:rPr lang="en-US" sz="180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extLst>
                  <a:ext uri="{0D108BD9-81ED-4DB2-BD59-A6C34878D82A}">
                    <a16:rowId xmlns:a16="http://schemas.microsoft.com/office/drawing/2014/main" val="4112713873"/>
                  </a:ext>
                </a:extLst>
              </a:tr>
            </a:tbl>
          </a:graphicData>
        </a:graphic>
      </p:graphicFrame>
      <p:sp>
        <p:nvSpPr>
          <p:cNvPr id="29" name="正方形/長方形 28">
            <a:extLst>
              <a:ext uri="{FF2B5EF4-FFF2-40B4-BE49-F238E27FC236}">
                <a16:creationId xmlns:a16="http://schemas.microsoft.com/office/drawing/2014/main" id="{4CF8419B-E33D-42B3-AAC2-1C68D8C4176D}"/>
              </a:ext>
            </a:extLst>
          </p:cNvPr>
          <p:cNvSpPr/>
          <p:nvPr/>
        </p:nvSpPr>
        <p:spPr>
          <a:xfrm>
            <a:off x="277092" y="683309"/>
            <a:ext cx="8471369" cy="4466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kumimoji="1" lang="ja-JP" altLang="en-US" b="1" dirty="0">
                <a:latin typeface="Meiryo UI" panose="020B0604030504040204" pitchFamily="50" charset="-128"/>
                <a:ea typeface="Meiryo UI" panose="020B0604030504040204" pitchFamily="50" charset="-128"/>
              </a:rPr>
              <a:t>基本方針３　</a:t>
            </a:r>
            <a:r>
              <a:rPr lang="ja-JP" altLang="en-US" b="1" dirty="0">
                <a:solidFill>
                  <a:schemeClr val="tx1"/>
                </a:solidFill>
                <a:latin typeface="Meiryo UI" panose="020B0604030504040204" pitchFamily="50" charset="-128"/>
                <a:ea typeface="Meiryo UI" panose="020B0604030504040204" pitchFamily="50" charset="-128"/>
              </a:rPr>
              <a:t>組織の枠を超えた発想で場と関係づくりができる職員の育成</a:t>
            </a:r>
            <a:endParaRPr kumimoji="1" lang="ja-JP" altLang="en-US" b="1"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3B5A91B-FFB7-477F-A953-D2AB3C000DE4}"/>
              </a:ext>
            </a:extLst>
          </p:cNvPr>
          <p:cNvSpPr/>
          <p:nvPr/>
        </p:nvSpPr>
        <p:spPr>
          <a:xfrm>
            <a:off x="313094" y="1158616"/>
            <a:ext cx="8399363" cy="446671"/>
          </a:xfrm>
          <a:prstGeom prst="rect">
            <a:avLst/>
          </a:prstGeom>
          <a:ln>
            <a:noFill/>
            <a:prstDash val="sysDash"/>
          </a:ln>
        </p:spPr>
        <p:style>
          <a:lnRef idx="2">
            <a:schemeClr val="dk1"/>
          </a:lnRef>
          <a:fillRef idx="1">
            <a:schemeClr val="lt1"/>
          </a:fillRef>
          <a:effectRef idx="0">
            <a:schemeClr val="dk1"/>
          </a:effectRef>
          <a:fontRef idx="minor">
            <a:schemeClr val="dk1"/>
          </a:fontRef>
        </p:style>
        <p:txBody>
          <a:bodyPr rtlCol="0" anchor="ctr"/>
          <a:lstStyle/>
          <a:p>
            <a:r>
              <a:rPr lang="ja-JP" altLang="en-US" sz="2000" b="1" u="sng" dirty="0">
                <a:solidFill>
                  <a:schemeClr val="tx1"/>
                </a:solidFill>
                <a:latin typeface="Meiryo UI" panose="020B0604030504040204" pitchFamily="50" charset="-128"/>
                <a:ea typeface="Meiryo UI" panose="020B0604030504040204" pitchFamily="50" charset="-128"/>
              </a:rPr>
              <a:t>■具体的な取組</a:t>
            </a:r>
            <a:endParaRPr lang="en-US" altLang="ja-JP" sz="2000" b="1" u="sng"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440EAC34-AB6F-4B87-9C55-EA7ED367304A}"/>
              </a:ext>
            </a:extLst>
          </p:cNvPr>
          <p:cNvSpPr>
            <a:spLocks noGrp="1"/>
          </p:cNvSpPr>
          <p:nvPr>
            <p:ph type="sldNum" sz="quarter" idx="12"/>
          </p:nvPr>
        </p:nvSpPr>
        <p:spPr>
          <a:xfrm>
            <a:off x="6553200" y="6356350"/>
            <a:ext cx="2133600" cy="365125"/>
          </a:xfrm>
        </p:spPr>
        <p:txBody>
          <a:bodyPr/>
          <a:lstStyle/>
          <a:p>
            <a:fld id="{ABBF78F6-40F7-42CC-B691-F10E30E15BA0}" type="slidenum">
              <a:rPr kumimoji="1" lang="ja-JP" altLang="en-US" sz="2000" smtClean="0"/>
              <a:pPr/>
              <a:t>10</a:t>
            </a:fld>
            <a:endParaRPr kumimoji="1" lang="ja-JP" altLang="en-US" sz="2000" dirty="0"/>
          </a:p>
        </p:txBody>
      </p:sp>
    </p:spTree>
    <p:extLst>
      <p:ext uri="{BB962C8B-B14F-4D97-AF65-F5344CB8AC3E}">
        <p14:creationId xmlns:p14="http://schemas.microsoft.com/office/powerpoint/2010/main" val="316553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0" y="0"/>
            <a:ext cx="7218755"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アジェンダ</a:t>
            </a: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14" name="コンテンツ プレースホルダー 2">
            <a:extLst>
              <a:ext uri="{FF2B5EF4-FFF2-40B4-BE49-F238E27FC236}">
                <a16:creationId xmlns:a16="http://schemas.microsoft.com/office/drawing/2014/main" id="{65D8B2DC-D5E1-4124-856A-028C702048E4}"/>
              </a:ext>
            </a:extLst>
          </p:cNvPr>
          <p:cNvSpPr>
            <a:spLocks noGrp="1"/>
          </p:cNvSpPr>
          <p:nvPr>
            <p:ph idx="1"/>
          </p:nvPr>
        </p:nvSpPr>
        <p:spPr>
          <a:xfrm>
            <a:off x="404080" y="968525"/>
            <a:ext cx="8560407" cy="5512146"/>
          </a:xfrm>
        </p:spPr>
        <p:txBody>
          <a:bodyPr>
            <a:normAutofit/>
          </a:bodyPr>
          <a:lstStyle/>
          <a:p>
            <a:pPr marL="0" indent="0">
              <a:buNone/>
            </a:pPr>
            <a:r>
              <a:rPr lang="ja-JP" altLang="en-US" dirty="0">
                <a:solidFill>
                  <a:schemeClr val="bg1">
                    <a:lumMod val="75000"/>
                  </a:schemeClr>
                </a:solidFill>
                <a:latin typeface="Meiryo UI" panose="020B0604030504040204" pitchFamily="50" charset="-128"/>
                <a:ea typeface="Meiryo UI" panose="020B0604030504040204" pitchFamily="50" charset="-128"/>
              </a:rPr>
              <a:t>１　提言書の位置づけについて</a:t>
            </a:r>
            <a:endParaRPr lang="en-US" altLang="ja-JP" sz="24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２　本日の論点</a:t>
            </a:r>
            <a:endParaRPr lang="en-US" altLang="ja-JP" dirty="0">
              <a:latin typeface="Meiryo UI" panose="020B0604030504040204" pitchFamily="50" charset="-128"/>
              <a:ea typeface="Meiryo UI" panose="020B0604030504040204" pitchFamily="50" charset="-128"/>
            </a:endParaRPr>
          </a:p>
          <a:p>
            <a:pPr marL="0" indent="0">
              <a:buNone/>
            </a:pPr>
            <a:r>
              <a:rPr lang="ja-JP" altLang="en-US" sz="2400" dirty="0">
                <a:solidFill>
                  <a:schemeClr val="bg1">
                    <a:lumMod val="75000"/>
                  </a:schemeClr>
                </a:solidFill>
                <a:latin typeface="Meiryo UI" panose="020B0604030504040204" pitchFamily="50" charset="-128"/>
                <a:ea typeface="Meiryo UI" panose="020B0604030504040204" pitchFamily="50" charset="-128"/>
              </a:rPr>
              <a:t>　　　 </a:t>
            </a:r>
            <a:r>
              <a:rPr lang="ja-JP" altLang="en-US" sz="2800" dirty="0">
                <a:solidFill>
                  <a:schemeClr val="bg1">
                    <a:lumMod val="75000"/>
                  </a:schemeClr>
                </a:solidFill>
                <a:latin typeface="Meiryo UI" panose="020B0604030504040204" pitchFamily="50" charset="-128"/>
                <a:ea typeface="Meiryo UI" panose="020B0604030504040204" pitchFamily="50" charset="-128"/>
              </a:rPr>
              <a:t>①提言書の構成等について</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sz="2800" dirty="0">
                <a:solidFill>
                  <a:schemeClr val="bg1">
                    <a:lumMod val="75000"/>
                  </a:schemeClr>
                </a:solidFill>
                <a:latin typeface="Meiryo UI" panose="020B0604030504040204" pitchFamily="50" charset="-128"/>
                <a:ea typeface="Meiryo UI" panose="020B0604030504040204" pitchFamily="50" charset="-128"/>
              </a:rPr>
              <a:t>　　　②提言の取組事項</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sz="2800" dirty="0">
                <a:solidFill>
                  <a:schemeClr val="bg1">
                    <a:lumMod val="75000"/>
                  </a:schemeClr>
                </a:solidFill>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③付言内容について</a:t>
            </a:r>
            <a:endParaRPr lang="en-US" altLang="ja-JP" sz="2800" dirty="0">
              <a:latin typeface="Meiryo UI" panose="020B0604030504040204" pitchFamily="50" charset="-128"/>
              <a:ea typeface="Meiryo UI" panose="020B0604030504040204" pitchFamily="50" charset="-128"/>
            </a:endParaRPr>
          </a:p>
          <a:p>
            <a:pPr marL="0" indent="0">
              <a:buNone/>
            </a:pPr>
            <a:endParaRPr lang="en-US" altLang="ja-JP" sz="20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bg1">
                    <a:lumMod val="75000"/>
                  </a:schemeClr>
                </a:solidFill>
                <a:latin typeface="Meiryo UI" panose="020B0604030504040204" pitchFamily="50" charset="-128"/>
                <a:ea typeface="Meiryo UI" panose="020B0604030504040204" pitchFamily="50" charset="-128"/>
              </a:rPr>
              <a:t>３　提言</a:t>
            </a:r>
            <a:r>
              <a:rPr kumimoji="1" lang="ja-JP" altLang="en-US" dirty="0">
                <a:solidFill>
                  <a:schemeClr val="bg1">
                    <a:lumMod val="75000"/>
                  </a:schemeClr>
                </a:solidFill>
                <a:latin typeface="Meiryo UI" panose="020B0604030504040204" pitchFamily="50" charset="-128"/>
                <a:ea typeface="Meiryo UI" panose="020B0604030504040204" pitchFamily="50" charset="-128"/>
              </a:rPr>
              <a:t>後のスケジュール</a:t>
            </a:r>
            <a:endParaRPr kumimoji="1" lang="en-US" altLang="ja-JP" dirty="0">
              <a:solidFill>
                <a:schemeClr val="bg1">
                  <a:lumMod val="75000"/>
                </a:schemeClr>
              </a:solidFill>
              <a:latin typeface="Meiryo UI" panose="020B0604030504040204" pitchFamily="50" charset="-128"/>
              <a:ea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2A524D92-153D-4498-A3E9-3AFD02051BCA}"/>
              </a:ext>
            </a:extLst>
          </p:cNvPr>
          <p:cNvSpPr>
            <a:spLocks noGrp="1"/>
          </p:cNvSpPr>
          <p:nvPr>
            <p:ph type="sldNum" sz="quarter" idx="12"/>
          </p:nvPr>
        </p:nvSpPr>
        <p:spPr>
          <a:xfrm>
            <a:off x="6553200" y="6356350"/>
            <a:ext cx="2133600" cy="365125"/>
          </a:xfrm>
        </p:spPr>
        <p:txBody>
          <a:bodyPr/>
          <a:lstStyle/>
          <a:p>
            <a:fld id="{ABBF78F6-40F7-42CC-B691-F10E30E15BA0}" type="slidenum">
              <a:rPr kumimoji="1" lang="ja-JP" altLang="en-US" sz="2000" smtClean="0"/>
              <a:pPr/>
              <a:t>11</a:t>
            </a:fld>
            <a:endParaRPr kumimoji="1" lang="ja-JP" altLang="en-US" sz="2000" dirty="0"/>
          </a:p>
        </p:txBody>
      </p:sp>
    </p:spTree>
    <p:extLst>
      <p:ext uri="{BB962C8B-B14F-4D97-AF65-F5344CB8AC3E}">
        <p14:creationId xmlns:p14="http://schemas.microsoft.com/office/powerpoint/2010/main" val="188114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0" y="-10620"/>
            <a:ext cx="7291350"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２　本日の論点　③付言内容について</a:t>
            </a: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32" name="正方形/長方形 31">
            <a:extLst>
              <a:ext uri="{FF2B5EF4-FFF2-40B4-BE49-F238E27FC236}">
                <a16:creationId xmlns:a16="http://schemas.microsoft.com/office/drawing/2014/main" id="{527262CE-3032-4E2E-ADF5-3C7FE699A1BB}"/>
              </a:ext>
            </a:extLst>
          </p:cNvPr>
          <p:cNvSpPr/>
          <p:nvPr/>
        </p:nvSpPr>
        <p:spPr>
          <a:xfrm>
            <a:off x="179160" y="1016731"/>
            <a:ext cx="8677316" cy="5528483"/>
          </a:xfrm>
          <a:prstGeom prst="rect">
            <a:avLst/>
          </a:prstGeom>
          <a:ln>
            <a:noFill/>
            <a:prstDash val="sysDash"/>
          </a:ln>
        </p:spPr>
        <p:style>
          <a:lnRef idx="2">
            <a:schemeClr val="dk1"/>
          </a:lnRef>
          <a:fillRef idx="1">
            <a:schemeClr val="lt1"/>
          </a:fillRef>
          <a:effectRef idx="0">
            <a:schemeClr val="dk1"/>
          </a:effectRef>
          <a:fontRef idx="minor">
            <a:schemeClr val="dk1"/>
          </a:fontRef>
        </p:style>
        <p:txBody>
          <a:bodyPr rtlCol="0" anchor="t"/>
          <a:lstStyle/>
          <a:p>
            <a:pPr>
              <a:defRPr/>
            </a:pPr>
            <a:r>
              <a:rPr lang="ja-JP" altLang="en-US" sz="2000" b="1" dirty="0">
                <a:solidFill>
                  <a:schemeClr val="tx1"/>
                </a:solidFill>
                <a:latin typeface="Meiryo UI" panose="020B0604030504040204" pitchFamily="50" charset="-128"/>
                <a:ea typeface="Meiryo UI" panose="020B0604030504040204" pitchFamily="50" charset="-128"/>
              </a:rPr>
              <a:t>■おわりに（職員の皆さんへ）</a:t>
            </a:r>
            <a:endParaRPr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　これからの行政運営のあるべき姿と求められる職員像を「４提言」でまとめましたが、多様な主体との共創を実現するために、職員のみなさんに特に意識していただきたいのは、</a:t>
            </a:r>
            <a:r>
              <a:rPr lang="ja-JP" altLang="ja-JP" sz="2000" dirty="0">
                <a:latin typeface="Meiryo UI" panose="020B0604030504040204" pitchFamily="50" charset="-128"/>
                <a:ea typeface="Meiryo UI" panose="020B0604030504040204" pitchFamily="50" charset="-128"/>
              </a:rPr>
              <a:t>誰かに命令されたり指示されたりするのを待つことなく、自分自身で能動的に何が問題なのか、何ができるのかを考える</a:t>
            </a:r>
            <a:r>
              <a:rPr lang="ja-JP" altLang="en-US" sz="2000"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自発性</a:t>
            </a:r>
            <a:r>
              <a:rPr lang="ja-JP" altLang="en-US" sz="2000" dirty="0">
                <a:latin typeface="Meiryo UI" panose="020B0604030504040204" pitchFamily="50" charset="-128"/>
                <a:ea typeface="Meiryo UI" panose="020B0604030504040204" pitchFamily="50" charset="-128"/>
              </a:rPr>
              <a:t>」と、</a:t>
            </a:r>
            <a:r>
              <a:rPr lang="ja-JP" altLang="ja-JP" sz="2000" dirty="0">
                <a:latin typeface="Meiryo UI" panose="020B0604030504040204" pitchFamily="50" charset="-128"/>
                <a:ea typeface="Meiryo UI" panose="020B0604030504040204" pitchFamily="50" charset="-128"/>
              </a:rPr>
              <a:t>問題解決に至るまでの過程で</a:t>
            </a:r>
            <a:r>
              <a:rPr lang="ja-JP" altLang="en-US" sz="2000" dirty="0">
                <a:latin typeface="Meiryo UI" panose="020B0604030504040204" pitchFamily="50" charset="-128"/>
                <a:ea typeface="Meiryo UI" panose="020B0604030504040204" pitchFamily="50" charset="-128"/>
              </a:rPr>
              <a:t>、価値観の違う様々な人と共に考え、市役所の論理だけでなく、相手の論理を理解し、尊重できる「</a:t>
            </a:r>
            <a:r>
              <a:rPr lang="ja-JP" altLang="en-US" sz="2000" b="1" dirty="0">
                <a:latin typeface="Meiryo UI" panose="020B0604030504040204" pitchFamily="50" charset="-128"/>
                <a:ea typeface="Meiryo UI" panose="020B0604030504040204" pitchFamily="50" charset="-128"/>
              </a:rPr>
              <a:t>相互理解</a:t>
            </a:r>
            <a:r>
              <a:rPr lang="ja-JP" altLang="en-US" sz="2000" dirty="0">
                <a:latin typeface="Meiryo UI" panose="020B0604030504040204" pitchFamily="50" charset="-128"/>
                <a:ea typeface="Meiryo UI" panose="020B0604030504040204" pitchFamily="50" charset="-128"/>
              </a:rPr>
              <a:t>」の力です。</a:t>
            </a:r>
            <a:endParaRPr lang="en-US" altLang="ja-JP" sz="20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　</a:t>
            </a:r>
            <a:r>
              <a:rPr lang="ja-JP" altLang="ja-JP" sz="2000" dirty="0">
                <a:latin typeface="Meiryo UI" panose="020B0604030504040204" pitchFamily="50" charset="-128"/>
                <a:ea typeface="Meiryo UI" panose="020B0604030504040204" pitchFamily="50" charset="-128"/>
              </a:rPr>
              <a:t>このことを</a:t>
            </a:r>
            <a:r>
              <a:rPr lang="ja-JP" altLang="en-US" sz="2000" dirty="0">
                <a:latin typeface="Meiryo UI" panose="020B0604030504040204" pitchFamily="50" charset="-128"/>
                <a:ea typeface="Meiryo UI" panose="020B0604030504040204" pitchFamily="50" charset="-128"/>
              </a:rPr>
              <a:t>意識しながら</a:t>
            </a:r>
            <a:r>
              <a:rPr lang="ja-JP" altLang="ja-JP" sz="2000" dirty="0">
                <a:latin typeface="Meiryo UI" panose="020B0604030504040204" pitchFamily="50" charset="-128"/>
                <a:ea typeface="Meiryo UI" panose="020B0604030504040204" pitchFamily="50" charset="-128"/>
              </a:rPr>
              <a:t>、職員の</a:t>
            </a:r>
            <a:r>
              <a:rPr lang="ja-JP" altLang="en-US" sz="2000" dirty="0">
                <a:latin typeface="Meiryo UI" panose="020B0604030504040204" pitchFamily="50" charset="-128"/>
                <a:ea typeface="Meiryo UI" panose="020B0604030504040204" pitchFamily="50" charset="-128"/>
              </a:rPr>
              <a:t>みなさん</a:t>
            </a:r>
            <a:r>
              <a:rPr lang="ja-JP" altLang="ja-JP" sz="2000" dirty="0">
                <a:latin typeface="Meiryo UI" panose="020B0604030504040204" pitchFamily="50" charset="-128"/>
                <a:ea typeface="Meiryo UI" panose="020B0604030504040204" pitchFamily="50" charset="-128"/>
              </a:rPr>
              <a:t>がますます活躍されますことを切に願っております。</a:t>
            </a:r>
            <a:endParaRPr lang="en-US" altLang="ja-JP" sz="2000" dirty="0">
              <a:latin typeface="Meiryo UI" panose="020B0604030504040204" pitchFamily="50" charset="-128"/>
              <a:ea typeface="Meiryo UI" panose="020B0604030504040204" pitchFamily="50" charset="-128"/>
            </a:endParaRPr>
          </a:p>
          <a:p>
            <a:pPr>
              <a:defRPr/>
            </a:pP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B81DA0AC-2741-42BE-A59E-E9AB5B4B71A4}"/>
              </a:ext>
            </a:extLst>
          </p:cNvPr>
          <p:cNvSpPr>
            <a:spLocks noGrp="1"/>
          </p:cNvSpPr>
          <p:nvPr>
            <p:ph type="sldNum" sz="quarter" idx="12"/>
          </p:nvPr>
        </p:nvSpPr>
        <p:spPr>
          <a:xfrm>
            <a:off x="6553200" y="6356350"/>
            <a:ext cx="2133600" cy="365125"/>
          </a:xfrm>
        </p:spPr>
        <p:txBody>
          <a:bodyPr/>
          <a:lstStyle/>
          <a:p>
            <a:fld id="{ABBF78F6-40F7-42CC-B691-F10E30E15BA0}" type="slidenum">
              <a:rPr kumimoji="1" lang="ja-JP" altLang="en-US" sz="2000" smtClean="0"/>
              <a:pPr/>
              <a:t>12</a:t>
            </a:fld>
            <a:endParaRPr kumimoji="1" lang="ja-JP" altLang="en-US" sz="2000" dirty="0"/>
          </a:p>
        </p:txBody>
      </p:sp>
    </p:spTree>
    <p:extLst>
      <p:ext uri="{BB962C8B-B14F-4D97-AF65-F5344CB8AC3E}">
        <p14:creationId xmlns:p14="http://schemas.microsoft.com/office/powerpoint/2010/main" val="390830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0" y="0"/>
            <a:ext cx="7218755"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アジェンダ</a:t>
            </a: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14" name="コンテンツ プレースホルダー 2">
            <a:extLst>
              <a:ext uri="{FF2B5EF4-FFF2-40B4-BE49-F238E27FC236}">
                <a16:creationId xmlns:a16="http://schemas.microsoft.com/office/drawing/2014/main" id="{65D8B2DC-D5E1-4124-856A-028C702048E4}"/>
              </a:ext>
            </a:extLst>
          </p:cNvPr>
          <p:cNvSpPr>
            <a:spLocks noGrp="1"/>
          </p:cNvSpPr>
          <p:nvPr>
            <p:ph idx="1"/>
          </p:nvPr>
        </p:nvSpPr>
        <p:spPr>
          <a:xfrm>
            <a:off x="404080" y="968525"/>
            <a:ext cx="8560407" cy="5512146"/>
          </a:xfrm>
        </p:spPr>
        <p:txBody>
          <a:bodyPr>
            <a:normAutofit/>
          </a:bodyPr>
          <a:lstStyle/>
          <a:p>
            <a:pPr marL="0" indent="0">
              <a:buNone/>
            </a:pPr>
            <a:r>
              <a:rPr lang="ja-JP" altLang="en-US" dirty="0">
                <a:solidFill>
                  <a:schemeClr val="bg1">
                    <a:lumMod val="75000"/>
                  </a:schemeClr>
                </a:solidFill>
                <a:latin typeface="Meiryo UI" panose="020B0604030504040204" pitchFamily="50" charset="-128"/>
                <a:ea typeface="Meiryo UI" panose="020B0604030504040204" pitchFamily="50" charset="-128"/>
              </a:rPr>
              <a:t>１　提言書の位置づけについて</a:t>
            </a:r>
            <a:endParaRPr lang="en-US" altLang="ja-JP" sz="24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dirty="0">
                <a:solidFill>
                  <a:schemeClr val="bg1">
                    <a:lumMod val="75000"/>
                  </a:schemeClr>
                </a:solidFill>
                <a:latin typeface="Meiryo UI" panose="020B0604030504040204" pitchFamily="50" charset="-128"/>
                <a:ea typeface="Meiryo UI" panose="020B0604030504040204" pitchFamily="50" charset="-128"/>
              </a:rPr>
              <a:t>２　本日の論点</a:t>
            </a:r>
            <a:endParaRPr lang="en-US" altLang="ja-JP"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sz="2400" dirty="0">
                <a:solidFill>
                  <a:schemeClr val="bg1">
                    <a:lumMod val="75000"/>
                  </a:schemeClr>
                </a:solidFill>
                <a:latin typeface="Meiryo UI" panose="020B0604030504040204" pitchFamily="50" charset="-128"/>
                <a:ea typeface="Meiryo UI" panose="020B0604030504040204" pitchFamily="50" charset="-128"/>
              </a:rPr>
              <a:t>　　　 </a:t>
            </a:r>
            <a:r>
              <a:rPr lang="ja-JP" altLang="en-US" sz="2800" dirty="0">
                <a:solidFill>
                  <a:schemeClr val="bg1">
                    <a:lumMod val="75000"/>
                  </a:schemeClr>
                </a:solidFill>
                <a:latin typeface="Meiryo UI" panose="020B0604030504040204" pitchFamily="50" charset="-128"/>
                <a:ea typeface="Meiryo UI" panose="020B0604030504040204" pitchFamily="50" charset="-128"/>
              </a:rPr>
              <a:t>①提言書の構成等について</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sz="2800" dirty="0">
                <a:solidFill>
                  <a:schemeClr val="bg1">
                    <a:lumMod val="75000"/>
                  </a:schemeClr>
                </a:solidFill>
                <a:latin typeface="Meiryo UI" panose="020B0604030504040204" pitchFamily="50" charset="-128"/>
                <a:ea typeface="Meiryo UI" panose="020B0604030504040204" pitchFamily="50" charset="-128"/>
              </a:rPr>
              <a:t>　　　②提言の取組事項</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sz="2800" dirty="0">
                <a:solidFill>
                  <a:schemeClr val="bg1">
                    <a:lumMod val="75000"/>
                  </a:schemeClr>
                </a:solidFill>
                <a:latin typeface="Meiryo UI" panose="020B0604030504040204" pitchFamily="50" charset="-128"/>
                <a:ea typeface="Meiryo UI" panose="020B0604030504040204" pitchFamily="50" charset="-128"/>
              </a:rPr>
              <a:t>　　　③付言内容について</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endParaRPr lang="en-US" altLang="ja-JP" sz="20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３　提言</a:t>
            </a:r>
            <a:r>
              <a:rPr kumimoji="1" lang="ja-JP" altLang="en-US" dirty="0">
                <a:latin typeface="Meiryo UI" panose="020B0604030504040204" pitchFamily="50" charset="-128"/>
                <a:ea typeface="Meiryo UI" panose="020B0604030504040204" pitchFamily="50" charset="-128"/>
              </a:rPr>
              <a:t>後のスケジュール</a:t>
            </a:r>
            <a:endParaRPr kumimoji="1" lang="en-US" altLang="ja-JP" dirty="0">
              <a:latin typeface="Meiryo UI" panose="020B0604030504040204" pitchFamily="50" charset="-128"/>
              <a:ea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8E987CC0-40FF-4081-966D-51F2612F8C5A}"/>
              </a:ext>
            </a:extLst>
          </p:cNvPr>
          <p:cNvSpPr>
            <a:spLocks noGrp="1"/>
          </p:cNvSpPr>
          <p:nvPr>
            <p:ph type="sldNum" sz="quarter" idx="12"/>
          </p:nvPr>
        </p:nvSpPr>
        <p:spPr>
          <a:xfrm>
            <a:off x="6553200" y="6356350"/>
            <a:ext cx="2133600" cy="365125"/>
          </a:xfrm>
        </p:spPr>
        <p:txBody>
          <a:bodyPr/>
          <a:lstStyle/>
          <a:p>
            <a:fld id="{ABBF78F6-40F7-42CC-B691-F10E30E15BA0}" type="slidenum">
              <a:rPr kumimoji="1" lang="ja-JP" altLang="en-US" sz="2000" smtClean="0"/>
              <a:pPr/>
              <a:t>13</a:t>
            </a:fld>
            <a:endParaRPr kumimoji="1" lang="ja-JP" altLang="en-US" sz="2000" dirty="0"/>
          </a:p>
        </p:txBody>
      </p:sp>
    </p:spTree>
    <p:extLst>
      <p:ext uri="{BB962C8B-B14F-4D97-AF65-F5344CB8AC3E}">
        <p14:creationId xmlns:p14="http://schemas.microsoft.com/office/powerpoint/2010/main" val="14398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19049" y="-2650"/>
            <a:ext cx="7291350"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３　提言後のスケジュール（事務局案）</a:t>
            </a:r>
            <a:endParaRPr lang="en-US" altLang="ja-JP" sz="2800" dirty="0">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graphicFrame>
        <p:nvGraphicFramePr>
          <p:cNvPr id="13" name="表 12">
            <a:extLst>
              <a:ext uri="{FF2B5EF4-FFF2-40B4-BE49-F238E27FC236}">
                <a16:creationId xmlns:a16="http://schemas.microsoft.com/office/drawing/2014/main" id="{D25FFAF1-FB3C-4839-858E-38B44822FF83}"/>
              </a:ext>
            </a:extLst>
          </p:cNvPr>
          <p:cNvGraphicFramePr>
            <a:graphicFrameLocks noGrp="1"/>
          </p:cNvGraphicFramePr>
          <p:nvPr>
            <p:extLst>
              <p:ext uri="{D42A27DB-BD31-4B8C-83A1-F6EECF244321}">
                <p14:modId xmlns:p14="http://schemas.microsoft.com/office/powerpoint/2010/main" val="222305306"/>
              </p:ext>
            </p:extLst>
          </p:nvPr>
        </p:nvGraphicFramePr>
        <p:xfrm>
          <a:off x="102392" y="811222"/>
          <a:ext cx="8804464" cy="5417546"/>
        </p:xfrm>
        <a:graphic>
          <a:graphicData uri="http://schemas.openxmlformats.org/drawingml/2006/table">
            <a:tbl>
              <a:tblPr firstRow="1" bandRow="1">
                <a:tableStyleId>{5C22544A-7EE6-4342-B048-85BDC9FD1C3A}</a:tableStyleId>
              </a:tblPr>
              <a:tblGrid>
                <a:gridCol w="1672504">
                  <a:extLst>
                    <a:ext uri="{9D8B030D-6E8A-4147-A177-3AD203B41FA5}">
                      <a16:colId xmlns:a16="http://schemas.microsoft.com/office/drawing/2014/main" val="1510449506"/>
                    </a:ext>
                  </a:extLst>
                </a:gridCol>
                <a:gridCol w="594330">
                  <a:extLst>
                    <a:ext uri="{9D8B030D-6E8A-4147-A177-3AD203B41FA5}">
                      <a16:colId xmlns:a16="http://schemas.microsoft.com/office/drawing/2014/main" val="617474987"/>
                    </a:ext>
                  </a:extLst>
                </a:gridCol>
                <a:gridCol w="594330">
                  <a:extLst>
                    <a:ext uri="{9D8B030D-6E8A-4147-A177-3AD203B41FA5}">
                      <a16:colId xmlns:a16="http://schemas.microsoft.com/office/drawing/2014/main" val="3409409113"/>
                    </a:ext>
                  </a:extLst>
                </a:gridCol>
                <a:gridCol w="594330">
                  <a:extLst>
                    <a:ext uri="{9D8B030D-6E8A-4147-A177-3AD203B41FA5}">
                      <a16:colId xmlns:a16="http://schemas.microsoft.com/office/drawing/2014/main" val="398732402"/>
                    </a:ext>
                  </a:extLst>
                </a:gridCol>
                <a:gridCol w="594330">
                  <a:extLst>
                    <a:ext uri="{9D8B030D-6E8A-4147-A177-3AD203B41FA5}">
                      <a16:colId xmlns:a16="http://schemas.microsoft.com/office/drawing/2014/main" val="3048830709"/>
                    </a:ext>
                  </a:extLst>
                </a:gridCol>
                <a:gridCol w="594330">
                  <a:extLst>
                    <a:ext uri="{9D8B030D-6E8A-4147-A177-3AD203B41FA5}">
                      <a16:colId xmlns:a16="http://schemas.microsoft.com/office/drawing/2014/main" val="1818400725"/>
                    </a:ext>
                  </a:extLst>
                </a:gridCol>
                <a:gridCol w="594330">
                  <a:extLst>
                    <a:ext uri="{9D8B030D-6E8A-4147-A177-3AD203B41FA5}">
                      <a16:colId xmlns:a16="http://schemas.microsoft.com/office/drawing/2014/main" val="2632294256"/>
                    </a:ext>
                  </a:extLst>
                </a:gridCol>
                <a:gridCol w="594330">
                  <a:extLst>
                    <a:ext uri="{9D8B030D-6E8A-4147-A177-3AD203B41FA5}">
                      <a16:colId xmlns:a16="http://schemas.microsoft.com/office/drawing/2014/main" val="357260882"/>
                    </a:ext>
                  </a:extLst>
                </a:gridCol>
                <a:gridCol w="594330">
                  <a:extLst>
                    <a:ext uri="{9D8B030D-6E8A-4147-A177-3AD203B41FA5}">
                      <a16:colId xmlns:a16="http://schemas.microsoft.com/office/drawing/2014/main" val="3047575411"/>
                    </a:ext>
                  </a:extLst>
                </a:gridCol>
                <a:gridCol w="594330">
                  <a:extLst>
                    <a:ext uri="{9D8B030D-6E8A-4147-A177-3AD203B41FA5}">
                      <a16:colId xmlns:a16="http://schemas.microsoft.com/office/drawing/2014/main" val="1304763842"/>
                    </a:ext>
                  </a:extLst>
                </a:gridCol>
                <a:gridCol w="594330">
                  <a:extLst>
                    <a:ext uri="{9D8B030D-6E8A-4147-A177-3AD203B41FA5}">
                      <a16:colId xmlns:a16="http://schemas.microsoft.com/office/drawing/2014/main" val="2725554840"/>
                    </a:ext>
                  </a:extLst>
                </a:gridCol>
                <a:gridCol w="594330">
                  <a:extLst>
                    <a:ext uri="{9D8B030D-6E8A-4147-A177-3AD203B41FA5}">
                      <a16:colId xmlns:a16="http://schemas.microsoft.com/office/drawing/2014/main" val="1086569659"/>
                    </a:ext>
                  </a:extLst>
                </a:gridCol>
                <a:gridCol w="594330">
                  <a:extLst>
                    <a:ext uri="{9D8B030D-6E8A-4147-A177-3AD203B41FA5}">
                      <a16:colId xmlns:a16="http://schemas.microsoft.com/office/drawing/2014/main" val="1647324932"/>
                    </a:ext>
                  </a:extLst>
                </a:gridCol>
              </a:tblGrid>
              <a:tr h="674036">
                <a:tc>
                  <a:txBody>
                    <a:bodyPr/>
                    <a:lstStyle/>
                    <a:p>
                      <a:r>
                        <a:rPr kumimoji="1" lang="ja-JP" altLang="en-US" dirty="0">
                          <a:latin typeface="メイリオ" panose="020B0604030504040204" pitchFamily="50" charset="-128"/>
                          <a:ea typeface="メイリオ" panose="020B0604030504040204" pitchFamily="50" charset="-128"/>
                        </a:rPr>
                        <a:t>項目</a:t>
                      </a:r>
                    </a:p>
                  </a:txBody>
                  <a:tcPr anchor="ctr"/>
                </a:tc>
                <a:tc>
                  <a:txBody>
                    <a:bodyPr/>
                    <a:lstStyle/>
                    <a:p>
                      <a:r>
                        <a:rPr kumimoji="1" lang="en-US" altLang="ja-JP" sz="1400" dirty="0">
                          <a:latin typeface="メイリオ" panose="020B0604030504040204" pitchFamily="50" charset="-128"/>
                          <a:ea typeface="メイリオ" panose="020B0604030504040204" pitchFamily="50" charset="-128"/>
                        </a:rPr>
                        <a:t>R3</a:t>
                      </a:r>
                    </a:p>
                    <a:p>
                      <a:pPr algn="ctr"/>
                      <a:r>
                        <a:rPr kumimoji="1" lang="ja-JP" altLang="en-US" sz="1400" dirty="0">
                          <a:latin typeface="メイリオ" panose="020B0604030504040204" pitchFamily="50" charset="-128"/>
                          <a:ea typeface="メイリオ" panose="020B0604030504040204" pitchFamily="50" charset="-128"/>
                        </a:rPr>
                        <a:t>２月</a:t>
                      </a:r>
                    </a:p>
                  </a:txBody>
                  <a:tcPr anchor="ctr"/>
                </a:tc>
                <a:tc>
                  <a:txBody>
                    <a:bodyPr/>
                    <a:lstStyle/>
                    <a:p>
                      <a:endParaRPr kumimoji="1" lang="en-US" altLang="ja-JP" sz="1400" dirty="0">
                        <a:latin typeface="メイリオ" panose="020B0604030504040204" pitchFamily="50" charset="-128"/>
                        <a:ea typeface="メイリオ" panose="020B0604030504040204" pitchFamily="50" charset="-128"/>
                      </a:endParaRPr>
                    </a:p>
                    <a:p>
                      <a:pPr algn="ct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p>
                  </a:txBody>
                  <a:tcPr anchor="ctr"/>
                </a:tc>
                <a:tc>
                  <a:txBody>
                    <a:bodyPr/>
                    <a:lstStyle/>
                    <a:p>
                      <a:endParaRPr kumimoji="1" lang="en-US" altLang="ja-JP" sz="1400" dirty="0">
                        <a:latin typeface="メイリオ" panose="020B0604030504040204" pitchFamily="50" charset="-128"/>
                        <a:ea typeface="メイリオ" panose="020B0604030504040204" pitchFamily="50" charset="-128"/>
                      </a:endParaRPr>
                    </a:p>
                    <a:p>
                      <a:pPr algn="ctr"/>
                      <a:r>
                        <a:rPr kumimoji="1" lang="en-US" altLang="ja-JP" sz="1400" dirty="0">
                          <a:latin typeface="メイリオ" panose="020B0604030504040204" pitchFamily="50" charset="-128"/>
                          <a:ea typeface="メイリオ" panose="020B0604030504040204" pitchFamily="50" charset="-128"/>
                        </a:rPr>
                        <a:t>4</a:t>
                      </a:r>
                      <a:r>
                        <a:rPr kumimoji="1" lang="ja-JP" altLang="en-US" sz="1400" dirty="0">
                          <a:latin typeface="メイリオ" panose="020B0604030504040204" pitchFamily="50" charset="-128"/>
                          <a:ea typeface="メイリオ" panose="020B0604030504040204" pitchFamily="50" charset="-128"/>
                        </a:rPr>
                        <a:t>月</a:t>
                      </a:r>
                    </a:p>
                  </a:txBody>
                  <a:tcPr anchor="ctr"/>
                </a:tc>
                <a:tc>
                  <a:txBody>
                    <a:bodyPr/>
                    <a:lstStyle/>
                    <a:p>
                      <a:endParaRPr kumimoji="1" lang="en-US" altLang="ja-JP" sz="1400" dirty="0">
                        <a:latin typeface="メイリオ" panose="020B0604030504040204" pitchFamily="50" charset="-128"/>
                        <a:ea typeface="メイリオ" panose="020B0604030504040204" pitchFamily="50" charset="-128"/>
                      </a:endParaRPr>
                    </a:p>
                    <a:p>
                      <a:pPr algn="ctr"/>
                      <a:r>
                        <a:rPr kumimoji="1" lang="en-US" altLang="ja-JP" sz="1400" dirty="0">
                          <a:latin typeface="メイリオ" panose="020B0604030504040204" pitchFamily="50" charset="-128"/>
                          <a:ea typeface="メイリオ" panose="020B0604030504040204" pitchFamily="50" charset="-128"/>
                        </a:rPr>
                        <a:t>5</a:t>
                      </a:r>
                      <a:r>
                        <a:rPr kumimoji="1" lang="ja-JP" altLang="en-US" sz="1400" dirty="0">
                          <a:latin typeface="メイリオ" panose="020B0604030504040204" pitchFamily="50" charset="-128"/>
                          <a:ea typeface="メイリオ" panose="020B0604030504040204" pitchFamily="50" charset="-128"/>
                        </a:rPr>
                        <a:t>月</a:t>
                      </a:r>
                    </a:p>
                  </a:txBody>
                  <a:tcPr anchor="ctr"/>
                </a:tc>
                <a:tc>
                  <a:txBody>
                    <a:bodyPr/>
                    <a:lstStyle/>
                    <a:p>
                      <a:endParaRPr kumimoji="1" lang="en-US" altLang="ja-JP" sz="1400" dirty="0">
                        <a:latin typeface="メイリオ" panose="020B0604030504040204" pitchFamily="50" charset="-128"/>
                        <a:ea typeface="メイリオ" panose="020B0604030504040204" pitchFamily="50" charset="-128"/>
                      </a:endParaRPr>
                    </a:p>
                    <a:p>
                      <a:pPr algn="ctr"/>
                      <a:r>
                        <a:rPr kumimoji="1" lang="en-US" altLang="ja-JP" sz="1400" dirty="0">
                          <a:latin typeface="メイリオ" panose="020B0604030504040204" pitchFamily="50" charset="-128"/>
                          <a:ea typeface="メイリオ" panose="020B0604030504040204" pitchFamily="50" charset="-128"/>
                        </a:rPr>
                        <a:t>6</a:t>
                      </a:r>
                      <a:r>
                        <a:rPr kumimoji="1" lang="ja-JP" altLang="en-US" sz="1400" dirty="0">
                          <a:latin typeface="メイリオ" panose="020B0604030504040204" pitchFamily="50" charset="-128"/>
                          <a:ea typeface="メイリオ" panose="020B0604030504040204" pitchFamily="50" charset="-128"/>
                        </a:rPr>
                        <a:t>月</a:t>
                      </a:r>
                    </a:p>
                  </a:txBody>
                  <a:tcPr anchor="ctr"/>
                </a:tc>
                <a:tc>
                  <a:txBody>
                    <a:bodyPr/>
                    <a:lstStyle/>
                    <a:p>
                      <a:endParaRPr kumimoji="1" lang="en-US" altLang="ja-JP" sz="1400" dirty="0">
                        <a:latin typeface="メイリオ" panose="020B0604030504040204" pitchFamily="50" charset="-128"/>
                        <a:ea typeface="メイリオ" panose="020B0604030504040204" pitchFamily="50" charset="-128"/>
                      </a:endParaRPr>
                    </a:p>
                    <a:p>
                      <a:pPr algn="ct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月</a:t>
                      </a:r>
                    </a:p>
                  </a:txBody>
                  <a:tcPr anchor="ctr"/>
                </a:tc>
                <a:tc>
                  <a:txBody>
                    <a:bodyPr/>
                    <a:lstStyle/>
                    <a:p>
                      <a:endParaRPr kumimoji="1" lang="en-US" altLang="ja-JP" sz="1400" dirty="0">
                        <a:latin typeface="メイリオ" panose="020B0604030504040204" pitchFamily="50" charset="-128"/>
                        <a:ea typeface="メイリオ" panose="020B0604030504040204" pitchFamily="50" charset="-128"/>
                      </a:endParaRPr>
                    </a:p>
                    <a:p>
                      <a:pPr algn="ctr"/>
                      <a:r>
                        <a:rPr kumimoji="1" lang="en-US" altLang="ja-JP" sz="1400" dirty="0">
                          <a:latin typeface="メイリオ" panose="020B0604030504040204" pitchFamily="50" charset="-128"/>
                          <a:ea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rPr>
                        <a:t>月</a:t>
                      </a:r>
                    </a:p>
                  </a:txBody>
                  <a:tcPr anchor="ctr"/>
                </a:tc>
                <a:tc>
                  <a:txBody>
                    <a:bodyPr/>
                    <a:lstStyle/>
                    <a:p>
                      <a:endParaRPr kumimoji="1" lang="en-US" altLang="ja-JP" sz="1400" dirty="0">
                        <a:latin typeface="メイリオ" panose="020B0604030504040204" pitchFamily="50" charset="-128"/>
                        <a:ea typeface="メイリオ" panose="020B0604030504040204" pitchFamily="50" charset="-128"/>
                      </a:endParaRPr>
                    </a:p>
                    <a:p>
                      <a:pPr algn="ctr"/>
                      <a:r>
                        <a:rPr kumimoji="1" lang="en-US" altLang="ja-JP" sz="1400" dirty="0">
                          <a:latin typeface="メイリオ" panose="020B0604030504040204" pitchFamily="50" charset="-128"/>
                          <a:ea typeface="メイリオ" panose="020B0604030504040204" pitchFamily="50" charset="-128"/>
                        </a:rPr>
                        <a:t>9</a:t>
                      </a:r>
                      <a:r>
                        <a:rPr kumimoji="1" lang="ja-JP" altLang="en-US" sz="1400" dirty="0">
                          <a:latin typeface="メイリオ" panose="020B0604030504040204" pitchFamily="50" charset="-128"/>
                          <a:ea typeface="メイリオ" panose="020B0604030504040204" pitchFamily="50" charset="-128"/>
                        </a:rPr>
                        <a:t>月</a:t>
                      </a:r>
                    </a:p>
                  </a:txBody>
                  <a:tcPr anchor="ctr"/>
                </a:tc>
                <a:tc>
                  <a:txBody>
                    <a:bodyPr/>
                    <a:lstStyle/>
                    <a:p>
                      <a:endParaRPr kumimoji="1" lang="en-US" altLang="ja-JP" sz="1300" dirty="0">
                        <a:latin typeface="メイリオ" panose="020B0604030504040204" pitchFamily="50" charset="-128"/>
                        <a:ea typeface="メイリオ" panose="020B0604030504040204" pitchFamily="50" charset="-128"/>
                      </a:endParaRPr>
                    </a:p>
                    <a:p>
                      <a:pPr algn="ctr"/>
                      <a:r>
                        <a:rPr kumimoji="1" lang="en-US" altLang="ja-JP" sz="1300" dirty="0">
                          <a:latin typeface="メイリオ" panose="020B0604030504040204" pitchFamily="50" charset="-128"/>
                          <a:ea typeface="メイリオ" panose="020B0604030504040204" pitchFamily="50" charset="-128"/>
                        </a:rPr>
                        <a:t>10</a:t>
                      </a:r>
                      <a:r>
                        <a:rPr kumimoji="1" lang="ja-JP" altLang="en-US" sz="1300" dirty="0">
                          <a:latin typeface="メイリオ" panose="020B0604030504040204" pitchFamily="50" charset="-128"/>
                          <a:ea typeface="メイリオ" panose="020B0604030504040204" pitchFamily="50" charset="-128"/>
                        </a:rPr>
                        <a:t>月</a:t>
                      </a:r>
                    </a:p>
                  </a:txBody>
                  <a:tcPr anchor="ctr"/>
                </a:tc>
                <a:tc>
                  <a:txBody>
                    <a:bodyPr/>
                    <a:lstStyle/>
                    <a:p>
                      <a:endParaRPr kumimoji="1" lang="en-US" altLang="ja-JP" sz="1300" dirty="0">
                        <a:latin typeface="メイリオ" panose="020B0604030504040204" pitchFamily="50" charset="-128"/>
                        <a:ea typeface="メイリオ" panose="020B0604030504040204" pitchFamily="50" charset="-128"/>
                      </a:endParaRPr>
                    </a:p>
                    <a:p>
                      <a:pPr algn="ctr"/>
                      <a:r>
                        <a:rPr kumimoji="1" lang="en-US" altLang="ja-JP" sz="1300" dirty="0">
                          <a:latin typeface="メイリオ" panose="020B0604030504040204" pitchFamily="50" charset="-128"/>
                          <a:ea typeface="メイリオ" panose="020B0604030504040204" pitchFamily="50" charset="-128"/>
                        </a:rPr>
                        <a:t>11</a:t>
                      </a:r>
                      <a:r>
                        <a:rPr kumimoji="1" lang="ja-JP" altLang="en-US" sz="1300" dirty="0">
                          <a:latin typeface="メイリオ" panose="020B0604030504040204" pitchFamily="50" charset="-128"/>
                          <a:ea typeface="メイリオ" panose="020B0604030504040204" pitchFamily="50" charset="-128"/>
                        </a:rPr>
                        <a:t>月</a:t>
                      </a:r>
                    </a:p>
                  </a:txBody>
                  <a:tcPr anchor="ctr"/>
                </a:tc>
                <a:tc>
                  <a:txBody>
                    <a:bodyPr/>
                    <a:lstStyle/>
                    <a:p>
                      <a:endParaRPr kumimoji="1" lang="en-US" altLang="ja-JP" sz="1300" dirty="0">
                        <a:latin typeface="メイリオ" panose="020B0604030504040204" pitchFamily="50" charset="-128"/>
                        <a:ea typeface="メイリオ" panose="020B0604030504040204" pitchFamily="50" charset="-128"/>
                      </a:endParaRPr>
                    </a:p>
                    <a:p>
                      <a:pPr algn="ctr"/>
                      <a:r>
                        <a:rPr kumimoji="1" lang="en-US" altLang="ja-JP" sz="1300" dirty="0">
                          <a:latin typeface="メイリオ" panose="020B0604030504040204" pitchFamily="50" charset="-128"/>
                          <a:ea typeface="メイリオ" panose="020B0604030504040204" pitchFamily="50" charset="-128"/>
                        </a:rPr>
                        <a:t>12</a:t>
                      </a:r>
                      <a:r>
                        <a:rPr kumimoji="1" lang="ja-JP" altLang="en-US" sz="1300" dirty="0">
                          <a:latin typeface="メイリオ" panose="020B0604030504040204" pitchFamily="50" charset="-128"/>
                          <a:ea typeface="メイリオ" panose="020B0604030504040204" pitchFamily="50" charset="-128"/>
                        </a:rPr>
                        <a:t>月</a:t>
                      </a:r>
                    </a:p>
                  </a:txBody>
                  <a:tcPr anchor="ctr"/>
                </a:tc>
                <a:tc>
                  <a:txBody>
                    <a:bodyPr/>
                    <a:lstStyle/>
                    <a:p>
                      <a:r>
                        <a:rPr kumimoji="1" lang="en-US" altLang="ja-JP" sz="1400" dirty="0">
                          <a:latin typeface="メイリオ" panose="020B0604030504040204" pitchFamily="50" charset="-128"/>
                          <a:ea typeface="メイリオ" panose="020B0604030504040204" pitchFamily="50" charset="-128"/>
                        </a:rPr>
                        <a:t>R4</a:t>
                      </a:r>
                    </a:p>
                    <a:p>
                      <a:pPr algn="ct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月</a:t>
                      </a:r>
                    </a:p>
                  </a:txBody>
                  <a:tcPr anchor="ctr"/>
                </a:tc>
                <a:extLst>
                  <a:ext uri="{0D108BD9-81ED-4DB2-BD59-A6C34878D82A}">
                    <a16:rowId xmlns:a16="http://schemas.microsoft.com/office/drawing/2014/main" val="1288989391"/>
                  </a:ext>
                </a:extLst>
              </a:tr>
              <a:tr h="806150">
                <a:tc>
                  <a:txBody>
                    <a:bodyPr/>
                    <a:lstStyle/>
                    <a:p>
                      <a:r>
                        <a:rPr kumimoji="1" lang="ja-JP" altLang="en-US" sz="1200" dirty="0">
                          <a:latin typeface="メイリオ" panose="020B0604030504040204" pitchFamily="50" charset="-128"/>
                          <a:ea typeface="メイリオ" panose="020B0604030504040204" pitchFamily="50" charset="-128"/>
                        </a:rPr>
                        <a:t>行政改革推進委員会</a:t>
                      </a: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91587232"/>
                  </a:ext>
                </a:extLst>
              </a:tr>
              <a:tr h="1198360">
                <a:tc>
                  <a:txBody>
                    <a:bodyPr/>
                    <a:lstStyle/>
                    <a:p>
                      <a:r>
                        <a:rPr kumimoji="1" lang="ja-JP" altLang="en-US" sz="1200" dirty="0">
                          <a:latin typeface="メイリオ" panose="020B0604030504040204" pitchFamily="50" charset="-128"/>
                          <a:ea typeface="メイリオ" panose="020B0604030504040204" pitchFamily="50" charset="-128"/>
                        </a:rPr>
                        <a:t>行政改革推進指針</a:t>
                      </a: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910297430"/>
                  </a:ext>
                </a:extLst>
              </a:tr>
              <a:tr h="913000">
                <a:tc>
                  <a:txBody>
                    <a:bodyPr/>
                    <a:lstStyle/>
                    <a:p>
                      <a:r>
                        <a:rPr kumimoji="1" lang="ja-JP" altLang="en-US" sz="1200" dirty="0">
                          <a:latin typeface="メイリオ" panose="020B0604030504040204" pitchFamily="50" charset="-128"/>
                          <a:ea typeface="メイリオ" panose="020B0604030504040204" pitchFamily="50" charset="-128"/>
                        </a:rPr>
                        <a:t>基本計画・実施計画</a:t>
                      </a: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extLst>
                  <a:ext uri="{0D108BD9-81ED-4DB2-BD59-A6C34878D82A}">
                    <a16:rowId xmlns:a16="http://schemas.microsoft.com/office/drawing/2014/main" val="2597110772"/>
                  </a:ext>
                </a:extLst>
              </a:tr>
              <a:tr h="913000">
                <a:tc>
                  <a:txBody>
                    <a:bodyPr/>
                    <a:lstStyle/>
                    <a:p>
                      <a:r>
                        <a:rPr kumimoji="1" lang="ja-JP" altLang="en-US" sz="1200" dirty="0">
                          <a:latin typeface="メイリオ" panose="020B0604030504040204" pitchFamily="50" charset="-128"/>
                          <a:ea typeface="メイリオ" panose="020B0604030504040204" pitchFamily="50" charset="-128"/>
                        </a:rPr>
                        <a:t>スマートシティ推進</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ビジョン（仮称）</a:t>
                      </a:r>
                    </a:p>
                  </a:txBody>
                  <a:tcPr anchor="ctr">
                    <a:solidFill>
                      <a:srgbClr val="99FF99"/>
                    </a:solidFill>
                  </a:tcPr>
                </a:tc>
                <a:tc>
                  <a:txBody>
                    <a:bodyPr/>
                    <a:lstStyle/>
                    <a:p>
                      <a:endParaRPr kumimoji="1" lang="ja-JP" altLang="en-US" sz="1200">
                        <a:latin typeface="メイリオ" panose="020B0604030504040204" pitchFamily="50" charset="-128"/>
                        <a:ea typeface="メイリオ" panose="020B0604030504040204" pitchFamily="50" charset="-128"/>
                      </a:endParaRPr>
                    </a:p>
                  </a:txBody>
                  <a:tcPr anchor="ctr">
                    <a:solidFill>
                      <a:srgbClr val="99FF99"/>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99FF99"/>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99FF99"/>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99FF99"/>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99FF99"/>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99FF99"/>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99FF99"/>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99FF99"/>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99FF99"/>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99FF99"/>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99FF99"/>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99FF99"/>
                    </a:solidFill>
                  </a:tcPr>
                </a:tc>
                <a:extLst>
                  <a:ext uri="{0D108BD9-81ED-4DB2-BD59-A6C34878D82A}">
                    <a16:rowId xmlns:a16="http://schemas.microsoft.com/office/drawing/2014/main" val="474008496"/>
                  </a:ext>
                </a:extLst>
              </a:tr>
              <a:tr h="913000">
                <a:tc>
                  <a:txBody>
                    <a:bodyPr/>
                    <a:lstStyle/>
                    <a:p>
                      <a:r>
                        <a:rPr kumimoji="1" lang="ja-JP" altLang="en-US" sz="1200" dirty="0">
                          <a:latin typeface="メイリオ" panose="020B0604030504040204" pitchFamily="50" charset="-128"/>
                          <a:ea typeface="メイリオ" panose="020B0604030504040204" pitchFamily="50" charset="-128"/>
                        </a:rPr>
                        <a:t>その他部門計画や</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制度所管課の検討</a:t>
                      </a: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tc>
                  <a:txBody>
                    <a:bodyPr/>
                    <a:lstStyle/>
                    <a:p>
                      <a:endParaRPr kumimoji="1" lang="ja-JP" altLang="en-US" sz="1200" dirty="0">
                        <a:latin typeface="メイリオ" panose="020B0604030504040204" pitchFamily="50" charset="-128"/>
                        <a:ea typeface="メイリオ" panose="020B0604030504040204" pitchFamily="50" charset="-128"/>
                      </a:endParaRPr>
                    </a:p>
                  </a:txBody>
                  <a:tcPr anchor="ctr">
                    <a:solidFill>
                      <a:srgbClr val="CCFFCC"/>
                    </a:solidFill>
                  </a:tcPr>
                </a:tc>
                <a:extLst>
                  <a:ext uri="{0D108BD9-81ED-4DB2-BD59-A6C34878D82A}">
                    <a16:rowId xmlns:a16="http://schemas.microsoft.com/office/drawing/2014/main" val="2273472860"/>
                  </a:ext>
                </a:extLst>
              </a:tr>
            </a:tbl>
          </a:graphicData>
        </a:graphic>
      </p:graphicFrame>
      <p:sp>
        <p:nvSpPr>
          <p:cNvPr id="15" name="矢印: 下 14">
            <a:extLst>
              <a:ext uri="{FF2B5EF4-FFF2-40B4-BE49-F238E27FC236}">
                <a16:creationId xmlns:a16="http://schemas.microsoft.com/office/drawing/2014/main" id="{0AA794C7-4D39-4CD9-901B-A8912A301BD7}"/>
              </a:ext>
            </a:extLst>
          </p:cNvPr>
          <p:cNvSpPr/>
          <p:nvPr/>
        </p:nvSpPr>
        <p:spPr>
          <a:xfrm>
            <a:off x="2902021" y="1603515"/>
            <a:ext cx="346143" cy="2150637"/>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97D36A40-B30C-46D7-A46D-F918DDD9D62F}"/>
              </a:ext>
            </a:extLst>
          </p:cNvPr>
          <p:cNvGrpSpPr/>
          <p:nvPr/>
        </p:nvGrpSpPr>
        <p:grpSpPr>
          <a:xfrm>
            <a:off x="5328084" y="2621287"/>
            <a:ext cx="324000" cy="2959587"/>
            <a:chOff x="4438166" y="3285758"/>
            <a:chExt cx="324000" cy="2959587"/>
          </a:xfrm>
          <a:solidFill>
            <a:schemeClr val="accent6">
              <a:lumMod val="60000"/>
              <a:lumOff val="40000"/>
            </a:schemeClr>
          </a:solidFill>
        </p:grpSpPr>
        <p:sp>
          <p:nvSpPr>
            <p:cNvPr id="17" name="矢印: 下 16">
              <a:extLst>
                <a:ext uri="{FF2B5EF4-FFF2-40B4-BE49-F238E27FC236}">
                  <a16:creationId xmlns:a16="http://schemas.microsoft.com/office/drawing/2014/main" id="{2E06350C-31A0-4585-A30D-4D5ACB0F69D9}"/>
                </a:ext>
              </a:extLst>
            </p:cNvPr>
            <p:cNvSpPr/>
            <p:nvPr/>
          </p:nvSpPr>
          <p:spPr>
            <a:xfrm>
              <a:off x="4438166" y="3285758"/>
              <a:ext cx="324000" cy="110343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9E1F1BE5-95CA-4F3A-B963-C0F19525B489}"/>
                </a:ext>
              </a:extLst>
            </p:cNvPr>
            <p:cNvSpPr/>
            <p:nvPr/>
          </p:nvSpPr>
          <p:spPr>
            <a:xfrm>
              <a:off x="4447785" y="4127027"/>
              <a:ext cx="288711" cy="1181186"/>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94AEF108-3480-4F92-AFFD-897CB737BC72}"/>
                </a:ext>
              </a:extLst>
            </p:cNvPr>
            <p:cNvSpPr/>
            <p:nvPr/>
          </p:nvSpPr>
          <p:spPr>
            <a:xfrm>
              <a:off x="4447785" y="5061619"/>
              <a:ext cx="288711" cy="1183726"/>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10A1D3F1-1D99-49C8-A163-A514E907DE91}"/>
              </a:ext>
            </a:extLst>
          </p:cNvPr>
          <p:cNvGrpSpPr/>
          <p:nvPr/>
        </p:nvGrpSpPr>
        <p:grpSpPr>
          <a:xfrm>
            <a:off x="8403903" y="2437231"/>
            <a:ext cx="324000" cy="3126116"/>
            <a:chOff x="4447785" y="2141214"/>
            <a:chExt cx="324000" cy="3126116"/>
          </a:xfrm>
          <a:solidFill>
            <a:schemeClr val="accent6">
              <a:lumMod val="60000"/>
              <a:lumOff val="40000"/>
            </a:schemeClr>
          </a:solidFill>
        </p:grpSpPr>
        <p:sp>
          <p:nvSpPr>
            <p:cNvPr id="26" name="矢印: 下 25">
              <a:extLst>
                <a:ext uri="{FF2B5EF4-FFF2-40B4-BE49-F238E27FC236}">
                  <a16:creationId xmlns:a16="http://schemas.microsoft.com/office/drawing/2014/main" id="{9CB4891F-25E7-4D10-8823-4B271ED0D321}"/>
                </a:ext>
              </a:extLst>
            </p:cNvPr>
            <p:cNvSpPr/>
            <p:nvPr/>
          </p:nvSpPr>
          <p:spPr>
            <a:xfrm>
              <a:off x="4447785" y="2141214"/>
              <a:ext cx="324000" cy="1034682"/>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下 26">
              <a:extLst>
                <a:ext uri="{FF2B5EF4-FFF2-40B4-BE49-F238E27FC236}">
                  <a16:creationId xmlns:a16="http://schemas.microsoft.com/office/drawing/2014/main" id="{B0154305-E1BD-4700-816B-CA2A59B662CE}"/>
                </a:ext>
              </a:extLst>
            </p:cNvPr>
            <p:cNvSpPr/>
            <p:nvPr/>
          </p:nvSpPr>
          <p:spPr>
            <a:xfrm>
              <a:off x="4447785" y="3005931"/>
              <a:ext cx="324000" cy="152319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下 27">
              <a:extLst>
                <a:ext uri="{FF2B5EF4-FFF2-40B4-BE49-F238E27FC236}">
                  <a16:creationId xmlns:a16="http://schemas.microsoft.com/office/drawing/2014/main" id="{B8489B8F-E55C-4EE6-BA5F-656266EA854C}"/>
                </a:ext>
              </a:extLst>
            </p:cNvPr>
            <p:cNvSpPr/>
            <p:nvPr/>
          </p:nvSpPr>
          <p:spPr>
            <a:xfrm>
              <a:off x="4447785" y="4389192"/>
              <a:ext cx="324000" cy="878138"/>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EFEC92CA-E7BD-462F-AD2C-0D0A997F063B}"/>
              </a:ext>
            </a:extLst>
          </p:cNvPr>
          <p:cNvGrpSpPr/>
          <p:nvPr/>
        </p:nvGrpSpPr>
        <p:grpSpPr>
          <a:xfrm>
            <a:off x="3979414" y="1692884"/>
            <a:ext cx="293970" cy="2976899"/>
            <a:chOff x="4431002" y="2158203"/>
            <a:chExt cx="293970" cy="2976899"/>
          </a:xfrm>
          <a:solidFill>
            <a:schemeClr val="accent6">
              <a:lumMod val="60000"/>
              <a:lumOff val="40000"/>
            </a:schemeClr>
          </a:solidFill>
        </p:grpSpPr>
        <p:sp>
          <p:nvSpPr>
            <p:cNvPr id="38" name="矢印: 下 37">
              <a:extLst>
                <a:ext uri="{FF2B5EF4-FFF2-40B4-BE49-F238E27FC236}">
                  <a16:creationId xmlns:a16="http://schemas.microsoft.com/office/drawing/2014/main" id="{3E112518-3751-4DFC-B5CC-2834FBBE180E}"/>
                </a:ext>
              </a:extLst>
            </p:cNvPr>
            <p:cNvSpPr/>
            <p:nvPr/>
          </p:nvSpPr>
          <p:spPr>
            <a:xfrm>
              <a:off x="4443255" y="2158203"/>
              <a:ext cx="274445" cy="206126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矢印: 下 39">
              <a:extLst>
                <a:ext uri="{FF2B5EF4-FFF2-40B4-BE49-F238E27FC236}">
                  <a16:creationId xmlns:a16="http://schemas.microsoft.com/office/drawing/2014/main" id="{F93CFA12-AF3E-4A49-BBAF-D2F77211DA44}"/>
                </a:ext>
              </a:extLst>
            </p:cNvPr>
            <p:cNvSpPr/>
            <p:nvPr/>
          </p:nvSpPr>
          <p:spPr>
            <a:xfrm>
              <a:off x="4431002" y="4114326"/>
              <a:ext cx="293970" cy="1020776"/>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3" name="直線矢印コネクタ 42">
            <a:extLst>
              <a:ext uri="{FF2B5EF4-FFF2-40B4-BE49-F238E27FC236}">
                <a16:creationId xmlns:a16="http://schemas.microsoft.com/office/drawing/2014/main" id="{79A3F89F-B4AB-4360-A64A-B90541137A20}"/>
              </a:ext>
            </a:extLst>
          </p:cNvPr>
          <p:cNvCxnSpPr>
            <a:cxnSpLocks/>
          </p:cNvCxnSpPr>
          <p:nvPr/>
        </p:nvCxnSpPr>
        <p:spPr>
          <a:xfrm flipV="1">
            <a:off x="2692881" y="1544249"/>
            <a:ext cx="1410989" cy="721"/>
          </a:xfrm>
          <a:prstGeom prst="straightConnector1">
            <a:avLst/>
          </a:prstGeom>
          <a:ln w="63500">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12CDF2C5-7E30-474F-B8CD-D13A10BAAB7D}"/>
              </a:ext>
            </a:extLst>
          </p:cNvPr>
          <p:cNvSpPr txBox="1"/>
          <p:nvPr/>
        </p:nvSpPr>
        <p:spPr>
          <a:xfrm flipH="1">
            <a:off x="2377065" y="1600803"/>
            <a:ext cx="778161"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第</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回</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開催</a:t>
            </a:r>
          </a:p>
        </p:txBody>
      </p:sp>
      <p:sp>
        <p:nvSpPr>
          <p:cNvPr id="46" name="テキスト ボックス 45">
            <a:extLst>
              <a:ext uri="{FF2B5EF4-FFF2-40B4-BE49-F238E27FC236}">
                <a16:creationId xmlns:a16="http://schemas.microsoft.com/office/drawing/2014/main" id="{9E51C5E1-3055-4085-BD9A-8C2DCD42FE41}"/>
              </a:ext>
            </a:extLst>
          </p:cNvPr>
          <p:cNvSpPr txBox="1"/>
          <p:nvPr/>
        </p:nvSpPr>
        <p:spPr>
          <a:xfrm>
            <a:off x="3610642" y="1642319"/>
            <a:ext cx="588623"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提言</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確定</a:t>
            </a:r>
            <a:endParaRPr lang="en-US" altLang="ja-JP" sz="1200" dirty="0">
              <a:latin typeface="メイリオ" panose="020B0604030504040204" pitchFamily="50" charset="-128"/>
              <a:ea typeface="メイリオ" panose="020B0604030504040204" pitchFamily="50" charset="-128"/>
            </a:endParaRPr>
          </a:p>
        </p:txBody>
      </p:sp>
      <p:cxnSp>
        <p:nvCxnSpPr>
          <p:cNvPr id="47" name="直線矢印コネクタ 46">
            <a:extLst>
              <a:ext uri="{FF2B5EF4-FFF2-40B4-BE49-F238E27FC236}">
                <a16:creationId xmlns:a16="http://schemas.microsoft.com/office/drawing/2014/main" id="{351C14D8-227D-4868-AC91-483FA022AA07}"/>
              </a:ext>
            </a:extLst>
          </p:cNvPr>
          <p:cNvCxnSpPr>
            <a:cxnSpLocks/>
          </p:cNvCxnSpPr>
          <p:nvPr/>
        </p:nvCxnSpPr>
        <p:spPr>
          <a:xfrm>
            <a:off x="2143125" y="2334486"/>
            <a:ext cx="1965949" cy="0"/>
          </a:xfrm>
          <a:prstGeom prst="straightConnector1">
            <a:avLst/>
          </a:prstGeom>
          <a:ln w="63500">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DB9E47A5-3A2C-4B1C-B05F-00E7ACE5C45D}"/>
              </a:ext>
            </a:extLst>
          </p:cNvPr>
          <p:cNvSpPr txBox="1"/>
          <p:nvPr/>
        </p:nvSpPr>
        <p:spPr>
          <a:xfrm>
            <a:off x="2232206" y="2391041"/>
            <a:ext cx="1871664"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見直し方針の検討</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（提言との齟齬を確認）</a:t>
            </a:r>
            <a:endParaRPr lang="en-US" altLang="ja-JP" sz="1200" dirty="0">
              <a:latin typeface="メイリオ" panose="020B0604030504040204" pitchFamily="50" charset="-128"/>
              <a:ea typeface="メイリオ" panose="020B0604030504040204" pitchFamily="50" charset="-128"/>
            </a:endParaRPr>
          </a:p>
        </p:txBody>
      </p:sp>
      <p:cxnSp>
        <p:nvCxnSpPr>
          <p:cNvPr id="49" name="直線矢印コネクタ 48">
            <a:extLst>
              <a:ext uri="{FF2B5EF4-FFF2-40B4-BE49-F238E27FC236}">
                <a16:creationId xmlns:a16="http://schemas.microsoft.com/office/drawing/2014/main" id="{F0437853-441B-483F-B7E3-98942E0B2AC5}"/>
              </a:ext>
            </a:extLst>
          </p:cNvPr>
          <p:cNvCxnSpPr>
            <a:cxnSpLocks/>
          </p:cNvCxnSpPr>
          <p:nvPr/>
        </p:nvCxnSpPr>
        <p:spPr>
          <a:xfrm flipV="1">
            <a:off x="4168562" y="2307157"/>
            <a:ext cx="4039239" cy="27329"/>
          </a:xfrm>
          <a:prstGeom prst="straightConnector1">
            <a:avLst/>
          </a:prstGeom>
          <a:ln w="63500">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7322D178-D77A-4620-8BCD-945E57172E15}"/>
              </a:ext>
            </a:extLst>
          </p:cNvPr>
          <p:cNvSpPr txBox="1"/>
          <p:nvPr/>
        </p:nvSpPr>
        <p:spPr>
          <a:xfrm>
            <a:off x="6055851" y="2323319"/>
            <a:ext cx="1090613"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指針見直し</a:t>
            </a:r>
            <a:endParaRPr lang="en-US" altLang="ja-JP" sz="1200" dirty="0">
              <a:latin typeface="メイリオ" panose="020B0604030504040204" pitchFamily="50" charset="-128"/>
              <a:ea typeface="メイリオ" panose="020B0604030504040204" pitchFamily="50" charset="-128"/>
            </a:endParaRPr>
          </a:p>
        </p:txBody>
      </p:sp>
      <p:sp>
        <p:nvSpPr>
          <p:cNvPr id="51" name="星: 5 pt 50">
            <a:extLst>
              <a:ext uri="{FF2B5EF4-FFF2-40B4-BE49-F238E27FC236}">
                <a16:creationId xmlns:a16="http://schemas.microsoft.com/office/drawing/2014/main" id="{9D59D93F-1189-47AA-A33C-5E15F804B22A}"/>
              </a:ext>
            </a:extLst>
          </p:cNvPr>
          <p:cNvSpPr/>
          <p:nvPr/>
        </p:nvSpPr>
        <p:spPr>
          <a:xfrm>
            <a:off x="4204937" y="1469190"/>
            <a:ext cx="180000" cy="18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6CEDC41C-DE64-4B02-991D-0553D96B8B2D}"/>
              </a:ext>
            </a:extLst>
          </p:cNvPr>
          <p:cNvSpPr txBox="1"/>
          <p:nvPr/>
        </p:nvSpPr>
        <p:spPr>
          <a:xfrm>
            <a:off x="4129765" y="1692884"/>
            <a:ext cx="1050131"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市長へ手交</a:t>
            </a:r>
            <a:endParaRPr lang="en-US" altLang="ja-JP" sz="1200" dirty="0">
              <a:latin typeface="メイリオ" panose="020B0604030504040204" pitchFamily="50" charset="-128"/>
              <a:ea typeface="メイリオ" panose="020B0604030504040204" pitchFamily="50" charset="-128"/>
            </a:endParaRPr>
          </a:p>
        </p:txBody>
      </p:sp>
      <p:sp>
        <p:nvSpPr>
          <p:cNvPr id="53" name="星: 5 pt 52">
            <a:extLst>
              <a:ext uri="{FF2B5EF4-FFF2-40B4-BE49-F238E27FC236}">
                <a16:creationId xmlns:a16="http://schemas.microsoft.com/office/drawing/2014/main" id="{7069A1A4-86A3-4937-B9E9-A7E9623571D5}"/>
              </a:ext>
            </a:extLst>
          </p:cNvPr>
          <p:cNvSpPr/>
          <p:nvPr/>
        </p:nvSpPr>
        <p:spPr>
          <a:xfrm>
            <a:off x="8481034" y="2058548"/>
            <a:ext cx="180000" cy="18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E1DF261E-1193-4D60-89FD-17913094FCE1}"/>
              </a:ext>
            </a:extLst>
          </p:cNvPr>
          <p:cNvSpPr txBox="1"/>
          <p:nvPr/>
        </p:nvSpPr>
        <p:spPr>
          <a:xfrm>
            <a:off x="8207801" y="2225602"/>
            <a:ext cx="1050131"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指針公表</a:t>
            </a:r>
            <a:endParaRPr lang="en-US" altLang="ja-JP" sz="1200" dirty="0">
              <a:latin typeface="メイリオ" panose="020B0604030504040204" pitchFamily="50" charset="-128"/>
              <a:ea typeface="メイリオ" panose="020B0604030504040204" pitchFamily="50" charset="-128"/>
            </a:endParaRPr>
          </a:p>
        </p:txBody>
      </p:sp>
      <p:cxnSp>
        <p:nvCxnSpPr>
          <p:cNvPr id="55" name="直線矢印コネクタ 54">
            <a:extLst>
              <a:ext uri="{FF2B5EF4-FFF2-40B4-BE49-F238E27FC236}">
                <a16:creationId xmlns:a16="http://schemas.microsoft.com/office/drawing/2014/main" id="{7ADBE1C5-8FD8-4484-B917-74869653D651}"/>
              </a:ext>
            </a:extLst>
          </p:cNvPr>
          <p:cNvCxnSpPr>
            <a:cxnSpLocks/>
          </p:cNvCxnSpPr>
          <p:nvPr/>
        </p:nvCxnSpPr>
        <p:spPr>
          <a:xfrm>
            <a:off x="4384948" y="2621287"/>
            <a:ext cx="995512" cy="0"/>
          </a:xfrm>
          <a:prstGeom prst="straightConnector1">
            <a:avLst/>
          </a:prstGeom>
          <a:ln w="63500">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D40B763D-FCF4-4E86-87B2-6965FCC33B7D}"/>
              </a:ext>
            </a:extLst>
          </p:cNvPr>
          <p:cNvSpPr txBox="1"/>
          <p:nvPr/>
        </p:nvSpPr>
        <p:spPr>
          <a:xfrm>
            <a:off x="3921903" y="2696190"/>
            <a:ext cx="2457451"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パネルディスカッション、</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ワークショップ（中堅職員等）</a:t>
            </a:r>
            <a:endParaRPr lang="en-US" altLang="ja-JP" sz="1200" dirty="0">
              <a:latin typeface="メイリオ" panose="020B0604030504040204" pitchFamily="50" charset="-128"/>
              <a:ea typeface="メイリオ" panose="020B0604030504040204" pitchFamily="50" charset="-128"/>
            </a:endParaRPr>
          </a:p>
        </p:txBody>
      </p:sp>
      <p:cxnSp>
        <p:nvCxnSpPr>
          <p:cNvPr id="67" name="直線矢印コネクタ 66">
            <a:extLst>
              <a:ext uri="{FF2B5EF4-FFF2-40B4-BE49-F238E27FC236}">
                <a16:creationId xmlns:a16="http://schemas.microsoft.com/office/drawing/2014/main" id="{3825AE0E-DF53-4A95-B8BF-75B15624F2CE}"/>
              </a:ext>
            </a:extLst>
          </p:cNvPr>
          <p:cNvCxnSpPr>
            <a:cxnSpLocks/>
          </p:cNvCxnSpPr>
          <p:nvPr/>
        </p:nvCxnSpPr>
        <p:spPr>
          <a:xfrm>
            <a:off x="3065471" y="3759853"/>
            <a:ext cx="5841385" cy="0"/>
          </a:xfrm>
          <a:prstGeom prst="straightConnector1">
            <a:avLst/>
          </a:prstGeom>
          <a:ln w="63500">
            <a:solidFill>
              <a:schemeClr val="accent6">
                <a:lumMod val="75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F8450B15-8523-48C2-8B3C-D8F7D17C4934}"/>
              </a:ext>
            </a:extLst>
          </p:cNvPr>
          <p:cNvSpPr txBox="1"/>
          <p:nvPr/>
        </p:nvSpPr>
        <p:spPr>
          <a:xfrm>
            <a:off x="6718087" y="3866059"/>
            <a:ext cx="1736857"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必要に応じて反映</a:t>
            </a:r>
            <a:endParaRPr lang="en-US" altLang="ja-JP" sz="1200" dirty="0">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8AD2F6A9-C826-4B34-8B03-71185E09ABEC}"/>
              </a:ext>
            </a:extLst>
          </p:cNvPr>
          <p:cNvSpPr txBox="1"/>
          <p:nvPr/>
        </p:nvSpPr>
        <p:spPr>
          <a:xfrm>
            <a:off x="6695863" y="4685113"/>
            <a:ext cx="1736857"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必要に応じて反映</a:t>
            </a:r>
            <a:endParaRPr lang="en-US" altLang="ja-JP" sz="1200" dirty="0">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61058431-C3D4-4287-8E81-4CA8008A4004}"/>
              </a:ext>
            </a:extLst>
          </p:cNvPr>
          <p:cNvSpPr txBox="1"/>
          <p:nvPr/>
        </p:nvSpPr>
        <p:spPr>
          <a:xfrm>
            <a:off x="6276019" y="5594996"/>
            <a:ext cx="2205015"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計画関連：必要に応じて反映</a:t>
            </a:r>
            <a:endParaRPr lang="en-US" altLang="ja-JP" sz="1200" dirty="0">
              <a:latin typeface="メイリオ" panose="020B0604030504040204" pitchFamily="50" charset="-128"/>
              <a:ea typeface="メイリオ" panose="020B0604030504040204" pitchFamily="50" charset="-128"/>
            </a:endParaRPr>
          </a:p>
        </p:txBody>
      </p:sp>
      <p:cxnSp>
        <p:nvCxnSpPr>
          <p:cNvPr id="73" name="直線矢印コネクタ 72">
            <a:extLst>
              <a:ext uri="{FF2B5EF4-FFF2-40B4-BE49-F238E27FC236}">
                <a16:creationId xmlns:a16="http://schemas.microsoft.com/office/drawing/2014/main" id="{97B3E076-B3E7-49A4-A764-F6A8B5B357D5}"/>
              </a:ext>
            </a:extLst>
          </p:cNvPr>
          <p:cNvCxnSpPr>
            <a:cxnSpLocks/>
          </p:cNvCxnSpPr>
          <p:nvPr/>
        </p:nvCxnSpPr>
        <p:spPr>
          <a:xfrm flipV="1">
            <a:off x="4141203" y="5949280"/>
            <a:ext cx="2843065" cy="1538"/>
          </a:xfrm>
          <a:prstGeom prst="straightConnector1">
            <a:avLst/>
          </a:prstGeom>
          <a:ln w="63500">
            <a:solidFill>
              <a:schemeClr val="accent6">
                <a:lumMod val="75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DAEF11C5-D3EA-4D17-817B-8310908EAC05}"/>
              </a:ext>
            </a:extLst>
          </p:cNvPr>
          <p:cNvSpPr txBox="1"/>
          <p:nvPr/>
        </p:nvSpPr>
        <p:spPr>
          <a:xfrm>
            <a:off x="3163681" y="5999270"/>
            <a:ext cx="4849404" cy="27699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事業関連：必要に応じて</a:t>
            </a:r>
            <a:r>
              <a:rPr lang="en-US" altLang="ja-JP" sz="1200" dirty="0">
                <a:latin typeface="メイリオ" panose="020B0604030504040204" pitchFamily="50" charset="-128"/>
                <a:ea typeface="メイリオ" panose="020B0604030504040204" pitchFamily="50" charset="-128"/>
              </a:rPr>
              <a:t>R4</a:t>
            </a:r>
            <a:r>
              <a:rPr lang="ja-JP" altLang="en-US" sz="1200" dirty="0">
                <a:latin typeface="メイリオ" panose="020B0604030504040204" pitchFamily="50" charset="-128"/>
                <a:ea typeface="メイリオ" panose="020B0604030504040204" pitchFamily="50" charset="-128"/>
              </a:rPr>
              <a:t>から着手する取組に関する予算等要望</a:t>
            </a:r>
            <a:endParaRPr kumimoji="1" lang="ja-JP" altLang="en-US" sz="1200" dirty="0">
              <a:latin typeface="メイリオ" panose="020B0604030504040204" pitchFamily="50" charset="-128"/>
              <a:ea typeface="メイリオ" panose="020B0604030504040204" pitchFamily="50" charset="-128"/>
            </a:endParaRPr>
          </a:p>
        </p:txBody>
      </p:sp>
      <p:grpSp>
        <p:nvGrpSpPr>
          <p:cNvPr id="75" name="グループ化 74">
            <a:extLst>
              <a:ext uri="{FF2B5EF4-FFF2-40B4-BE49-F238E27FC236}">
                <a16:creationId xmlns:a16="http://schemas.microsoft.com/office/drawing/2014/main" id="{5A1B7B92-C5FA-42BA-AD40-6EFD50D1AF1E}"/>
              </a:ext>
            </a:extLst>
          </p:cNvPr>
          <p:cNvGrpSpPr/>
          <p:nvPr/>
        </p:nvGrpSpPr>
        <p:grpSpPr>
          <a:xfrm>
            <a:off x="1514815" y="4743388"/>
            <a:ext cx="1661306" cy="1943285"/>
            <a:chOff x="10190922" y="1471917"/>
            <a:chExt cx="1791531" cy="2114243"/>
          </a:xfrm>
        </p:grpSpPr>
        <p:sp>
          <p:nvSpPr>
            <p:cNvPr id="76" name="四角形: 角を丸くする 75">
              <a:extLst>
                <a:ext uri="{FF2B5EF4-FFF2-40B4-BE49-F238E27FC236}">
                  <a16:creationId xmlns:a16="http://schemas.microsoft.com/office/drawing/2014/main" id="{3AAD2E1B-72CF-40F1-8137-EF2EC832BD5F}"/>
                </a:ext>
              </a:extLst>
            </p:cNvPr>
            <p:cNvSpPr/>
            <p:nvPr/>
          </p:nvSpPr>
          <p:spPr>
            <a:xfrm>
              <a:off x="10190922" y="1471917"/>
              <a:ext cx="1791531" cy="2114243"/>
            </a:xfrm>
            <a:prstGeom prst="roundRect">
              <a:avLst/>
            </a:prstGeom>
            <a:solidFill>
              <a:schemeClr val="bg1"/>
            </a:solid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凡　例</a:t>
              </a:r>
            </a:p>
          </p:txBody>
        </p:sp>
        <p:cxnSp>
          <p:nvCxnSpPr>
            <p:cNvPr id="77" name="直線矢印コネクタ 76">
              <a:extLst>
                <a:ext uri="{FF2B5EF4-FFF2-40B4-BE49-F238E27FC236}">
                  <a16:creationId xmlns:a16="http://schemas.microsoft.com/office/drawing/2014/main" id="{CE967A9F-C4E4-42A0-B695-CF3E758A2DC5}"/>
                </a:ext>
              </a:extLst>
            </p:cNvPr>
            <p:cNvCxnSpPr>
              <a:cxnSpLocks/>
            </p:cNvCxnSpPr>
            <p:nvPr/>
          </p:nvCxnSpPr>
          <p:spPr>
            <a:xfrm>
              <a:off x="10366722" y="2085821"/>
              <a:ext cx="540000" cy="0"/>
            </a:xfrm>
            <a:prstGeom prst="straightConnector1">
              <a:avLst/>
            </a:prstGeom>
            <a:ln w="44450">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20B5E8A2-22E3-4AB5-99E8-6B840E248D3C}"/>
                </a:ext>
              </a:extLst>
            </p:cNvPr>
            <p:cNvCxnSpPr>
              <a:cxnSpLocks/>
            </p:cNvCxnSpPr>
            <p:nvPr/>
          </p:nvCxnSpPr>
          <p:spPr>
            <a:xfrm>
              <a:off x="10366722" y="2238221"/>
              <a:ext cx="540000" cy="0"/>
            </a:xfrm>
            <a:prstGeom prst="straightConnector1">
              <a:avLst/>
            </a:prstGeom>
            <a:ln w="44450">
              <a:solidFill>
                <a:schemeClr val="accent6">
                  <a:lumMod val="75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6E4B3A84-D4AE-4882-B9C2-7A4DA504B1E1}"/>
                </a:ext>
              </a:extLst>
            </p:cNvPr>
            <p:cNvSpPr txBox="1"/>
            <p:nvPr/>
          </p:nvSpPr>
          <p:spPr>
            <a:xfrm>
              <a:off x="10930648" y="1965194"/>
              <a:ext cx="1023229"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予定、</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進捗見込み</a:t>
              </a:r>
              <a:endParaRPr lang="en-US" altLang="ja-JP" sz="1200" dirty="0">
                <a:latin typeface="メイリオ" panose="020B0604030504040204" pitchFamily="50" charset="-128"/>
                <a:ea typeface="メイリオ" panose="020B0604030504040204" pitchFamily="50" charset="-128"/>
              </a:endParaRPr>
            </a:p>
          </p:txBody>
        </p:sp>
        <p:cxnSp>
          <p:nvCxnSpPr>
            <p:cNvPr id="80" name="直線コネクタ 79">
              <a:extLst>
                <a:ext uri="{FF2B5EF4-FFF2-40B4-BE49-F238E27FC236}">
                  <a16:creationId xmlns:a16="http://schemas.microsoft.com/office/drawing/2014/main" id="{7911F108-1D15-4BD7-9F13-FB27C2514FAB}"/>
                </a:ext>
              </a:extLst>
            </p:cNvPr>
            <p:cNvCxnSpPr>
              <a:cxnSpLocks/>
            </p:cNvCxnSpPr>
            <p:nvPr/>
          </p:nvCxnSpPr>
          <p:spPr>
            <a:xfrm>
              <a:off x="10366722" y="2679453"/>
              <a:ext cx="540000" cy="0"/>
            </a:xfrm>
            <a:prstGeom prst="line">
              <a:avLst/>
            </a:prstGeom>
            <a:ln w="317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459F83B8-B88B-4EB2-A39C-80EE93371F37}"/>
                </a:ext>
              </a:extLst>
            </p:cNvPr>
            <p:cNvSpPr txBox="1"/>
            <p:nvPr/>
          </p:nvSpPr>
          <p:spPr>
            <a:xfrm>
              <a:off x="10887935" y="2499170"/>
              <a:ext cx="1023229"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考慮すべき</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事項</a:t>
              </a:r>
              <a:endParaRPr lang="en-US" altLang="ja-JP" sz="1200" dirty="0">
                <a:latin typeface="メイリオ" panose="020B0604030504040204" pitchFamily="50" charset="-128"/>
                <a:ea typeface="メイリオ" panose="020B0604030504040204" pitchFamily="50" charset="-128"/>
              </a:endParaRPr>
            </a:p>
          </p:txBody>
        </p:sp>
        <p:sp>
          <p:nvSpPr>
            <p:cNvPr id="82" name="矢印: 下 81">
              <a:extLst>
                <a:ext uri="{FF2B5EF4-FFF2-40B4-BE49-F238E27FC236}">
                  <a16:creationId xmlns:a16="http://schemas.microsoft.com/office/drawing/2014/main" id="{47108302-73C8-456E-87F8-E7CAFA003378}"/>
                </a:ext>
              </a:extLst>
            </p:cNvPr>
            <p:cNvSpPr/>
            <p:nvPr/>
          </p:nvSpPr>
          <p:spPr>
            <a:xfrm rot="16200000">
              <a:off x="10510722" y="2905325"/>
              <a:ext cx="252000" cy="540000"/>
            </a:xfrm>
            <a:prstGeom prst="downArrow">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FC0D00CE-5F56-4DA9-90CD-9AFF4D13787C}"/>
                </a:ext>
              </a:extLst>
            </p:cNvPr>
            <p:cNvSpPr txBox="1"/>
            <p:nvPr/>
          </p:nvSpPr>
          <p:spPr>
            <a:xfrm>
              <a:off x="10887934" y="2966475"/>
              <a:ext cx="1023229"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関係部署へ</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情報提供</a:t>
              </a:r>
              <a:endParaRPr lang="en-US" altLang="ja-JP" sz="1200" dirty="0">
                <a:latin typeface="メイリオ" panose="020B0604030504040204" pitchFamily="50" charset="-128"/>
                <a:ea typeface="メイリオ" panose="020B0604030504040204" pitchFamily="50" charset="-128"/>
              </a:endParaRPr>
            </a:p>
          </p:txBody>
        </p:sp>
        <p:sp>
          <p:nvSpPr>
            <p:cNvPr id="84" name="正方形/長方形 83">
              <a:extLst>
                <a:ext uri="{FF2B5EF4-FFF2-40B4-BE49-F238E27FC236}">
                  <a16:creationId xmlns:a16="http://schemas.microsoft.com/office/drawing/2014/main" id="{5A1430F2-8D4A-4E47-BB71-5999C21CB2BA}"/>
                </a:ext>
              </a:extLst>
            </p:cNvPr>
            <p:cNvSpPr/>
            <p:nvPr/>
          </p:nvSpPr>
          <p:spPr>
            <a:xfrm>
              <a:off x="10370345" y="2570018"/>
              <a:ext cx="144000" cy="216000"/>
            </a:xfrm>
            <a:prstGeom prst="rect">
              <a:avLst/>
            </a:prstGeom>
          </p:spPr>
          <p:style>
            <a:lnRef idx="2">
              <a:schemeClr val="dk1"/>
            </a:lnRef>
            <a:fillRef idx="1">
              <a:schemeClr val="lt1"/>
            </a:fillRef>
            <a:effectRef idx="0">
              <a:schemeClr val="dk1"/>
            </a:effectRef>
            <a:fontRef idx="minor">
              <a:schemeClr val="dk1"/>
            </a:fontRef>
          </p:style>
          <p:txBody>
            <a:bodyPr lIns="0" tIns="36000" rIns="0" bIns="0" rtlCol="0" anchor="ctr"/>
            <a:lstStyle/>
            <a:p>
              <a:pPr algn="ctr"/>
              <a:endParaRPr kumimoji="1" lang="ja-JP" altLang="en-US" sz="1200" dirty="0">
                <a:latin typeface="メイリオ" panose="020B0604030504040204" pitchFamily="50" charset="-128"/>
                <a:ea typeface="メイリオ" panose="020B0604030504040204" pitchFamily="50" charset="-128"/>
              </a:endParaRPr>
            </a:p>
          </p:txBody>
        </p:sp>
      </p:grpSp>
      <p:sp>
        <p:nvSpPr>
          <p:cNvPr id="98" name="正方形/長方形 97">
            <a:extLst>
              <a:ext uri="{FF2B5EF4-FFF2-40B4-BE49-F238E27FC236}">
                <a16:creationId xmlns:a16="http://schemas.microsoft.com/office/drawing/2014/main" id="{ADBB549C-B378-45CE-A16F-20ED2621C065}"/>
              </a:ext>
            </a:extLst>
          </p:cNvPr>
          <p:cNvSpPr/>
          <p:nvPr/>
        </p:nvSpPr>
        <p:spPr>
          <a:xfrm>
            <a:off x="6832308" y="6504447"/>
            <a:ext cx="548004" cy="253863"/>
          </a:xfrm>
          <a:prstGeom prst="rect">
            <a:avLst/>
          </a:prstGeom>
        </p:spPr>
        <p:style>
          <a:lnRef idx="2">
            <a:schemeClr val="dk1"/>
          </a:lnRef>
          <a:fillRef idx="1">
            <a:schemeClr val="lt1"/>
          </a:fillRef>
          <a:effectRef idx="0">
            <a:schemeClr val="dk1"/>
          </a:effectRef>
          <a:fontRef idx="minor">
            <a:schemeClr val="dk1"/>
          </a:fontRef>
        </p:style>
        <p:txBody>
          <a:bodyPr lIns="0" tIns="36000" rIns="0" bIns="0" rtlCol="0" anchor="ctr"/>
          <a:lstStyle/>
          <a:p>
            <a:pPr algn="ctr"/>
            <a:r>
              <a:rPr kumimoji="1" lang="ja-JP" altLang="en-US" sz="1200" dirty="0">
                <a:latin typeface="メイリオ" panose="020B0604030504040204" pitchFamily="50" charset="-128"/>
                <a:ea typeface="メイリオ" panose="020B0604030504040204" pitchFamily="50" charset="-128"/>
              </a:rPr>
              <a:t>予算</a:t>
            </a:r>
          </a:p>
        </p:txBody>
      </p:sp>
      <p:sp>
        <p:nvSpPr>
          <p:cNvPr id="101" name="正方形/長方形 100">
            <a:extLst>
              <a:ext uri="{FF2B5EF4-FFF2-40B4-BE49-F238E27FC236}">
                <a16:creationId xmlns:a16="http://schemas.microsoft.com/office/drawing/2014/main" id="{D9D00E0E-4909-474E-A34E-A30D30136A09}"/>
              </a:ext>
            </a:extLst>
          </p:cNvPr>
          <p:cNvSpPr/>
          <p:nvPr/>
        </p:nvSpPr>
        <p:spPr>
          <a:xfrm>
            <a:off x="7795940" y="6504447"/>
            <a:ext cx="842963" cy="253863"/>
          </a:xfrm>
          <a:prstGeom prst="rect">
            <a:avLst/>
          </a:prstGeom>
        </p:spPr>
        <p:style>
          <a:lnRef idx="2">
            <a:schemeClr val="dk1"/>
          </a:lnRef>
          <a:fillRef idx="1">
            <a:schemeClr val="lt1"/>
          </a:fillRef>
          <a:effectRef idx="0">
            <a:schemeClr val="dk1"/>
          </a:effectRef>
          <a:fontRef idx="minor">
            <a:schemeClr val="dk1"/>
          </a:fontRef>
        </p:style>
        <p:txBody>
          <a:bodyPr lIns="0" tIns="36000" rIns="0" bIns="0" rtlCol="0" anchor="ctr"/>
          <a:lstStyle/>
          <a:p>
            <a:pPr algn="ctr"/>
            <a:r>
              <a:rPr kumimoji="1" lang="ja-JP" altLang="en-US" sz="1200" dirty="0">
                <a:latin typeface="メイリオ" panose="020B0604030504040204" pitchFamily="50" charset="-128"/>
                <a:ea typeface="メイリオ" panose="020B0604030504040204" pitchFamily="50" charset="-128"/>
              </a:rPr>
              <a:t>委員任期</a:t>
            </a:r>
          </a:p>
        </p:txBody>
      </p:sp>
      <p:sp>
        <p:nvSpPr>
          <p:cNvPr id="96" name="正方形/長方形 95">
            <a:extLst>
              <a:ext uri="{FF2B5EF4-FFF2-40B4-BE49-F238E27FC236}">
                <a16:creationId xmlns:a16="http://schemas.microsoft.com/office/drawing/2014/main" id="{B7C14A64-57D7-43A2-9378-C98762A7569B}"/>
              </a:ext>
            </a:extLst>
          </p:cNvPr>
          <p:cNvSpPr/>
          <p:nvPr/>
        </p:nvSpPr>
        <p:spPr>
          <a:xfrm>
            <a:off x="5827279" y="6496926"/>
            <a:ext cx="842963" cy="253863"/>
          </a:xfrm>
          <a:prstGeom prst="rect">
            <a:avLst/>
          </a:prstGeom>
        </p:spPr>
        <p:style>
          <a:lnRef idx="2">
            <a:schemeClr val="dk1"/>
          </a:lnRef>
          <a:fillRef idx="1">
            <a:schemeClr val="lt1"/>
          </a:fillRef>
          <a:effectRef idx="0">
            <a:schemeClr val="dk1"/>
          </a:effectRef>
          <a:fontRef idx="minor">
            <a:schemeClr val="dk1"/>
          </a:fontRef>
        </p:style>
        <p:txBody>
          <a:bodyPr lIns="0" tIns="36000" rIns="0" bIns="0" rtlCol="0" anchor="ctr"/>
          <a:lstStyle/>
          <a:p>
            <a:pPr algn="ctr"/>
            <a:r>
              <a:rPr kumimoji="1" lang="ja-JP" altLang="en-US" sz="1200" dirty="0">
                <a:latin typeface="メイリオ" panose="020B0604030504040204" pitchFamily="50" charset="-128"/>
                <a:ea typeface="メイリオ" panose="020B0604030504040204" pitchFamily="50" charset="-128"/>
              </a:rPr>
              <a:t>組織・人員</a:t>
            </a:r>
          </a:p>
        </p:txBody>
      </p:sp>
      <p:sp>
        <p:nvSpPr>
          <p:cNvPr id="110" name="矢印: 下 109">
            <a:extLst>
              <a:ext uri="{FF2B5EF4-FFF2-40B4-BE49-F238E27FC236}">
                <a16:creationId xmlns:a16="http://schemas.microsoft.com/office/drawing/2014/main" id="{D4491159-4836-4B7D-992C-1DC702C29373}"/>
              </a:ext>
            </a:extLst>
          </p:cNvPr>
          <p:cNvSpPr/>
          <p:nvPr/>
        </p:nvSpPr>
        <p:spPr>
          <a:xfrm>
            <a:off x="2900743" y="3304688"/>
            <a:ext cx="347421" cy="141411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a:extLst>
              <a:ext uri="{FF2B5EF4-FFF2-40B4-BE49-F238E27FC236}">
                <a16:creationId xmlns:a16="http://schemas.microsoft.com/office/drawing/2014/main" id="{FC4E395C-F2DB-4B1C-9A2F-8B098F4624AE}"/>
              </a:ext>
            </a:extLst>
          </p:cNvPr>
          <p:cNvCxnSpPr>
            <a:cxnSpLocks/>
            <a:endCxn id="96" idx="0"/>
          </p:cNvCxnSpPr>
          <p:nvPr/>
        </p:nvCxnSpPr>
        <p:spPr>
          <a:xfrm flipH="1">
            <a:off x="6248761" y="781836"/>
            <a:ext cx="17856" cy="5715090"/>
          </a:xfrm>
          <a:prstGeom prst="line">
            <a:avLst/>
          </a:prstGeom>
          <a:ln w="317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D71E6D17-4827-404F-A994-1756D7EB7E25}"/>
              </a:ext>
            </a:extLst>
          </p:cNvPr>
          <p:cNvCxnSpPr>
            <a:cxnSpLocks/>
          </p:cNvCxnSpPr>
          <p:nvPr/>
        </p:nvCxnSpPr>
        <p:spPr>
          <a:xfrm flipH="1">
            <a:off x="7090037" y="793528"/>
            <a:ext cx="17856" cy="5715090"/>
          </a:xfrm>
          <a:prstGeom prst="line">
            <a:avLst/>
          </a:prstGeom>
          <a:ln w="317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9E483C7C-1D09-4DC7-96BC-8252BA53557A}"/>
              </a:ext>
            </a:extLst>
          </p:cNvPr>
          <p:cNvCxnSpPr>
            <a:cxnSpLocks/>
          </p:cNvCxnSpPr>
          <p:nvPr/>
        </p:nvCxnSpPr>
        <p:spPr>
          <a:xfrm flipH="1">
            <a:off x="8199566" y="776300"/>
            <a:ext cx="17856" cy="5715090"/>
          </a:xfrm>
          <a:prstGeom prst="line">
            <a:avLst/>
          </a:prstGeom>
          <a:ln w="317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128" name="矢印: 下 127">
            <a:extLst>
              <a:ext uri="{FF2B5EF4-FFF2-40B4-BE49-F238E27FC236}">
                <a16:creationId xmlns:a16="http://schemas.microsoft.com/office/drawing/2014/main" id="{E9DCD6E4-4AB5-4ECB-AC3E-01750F93700C}"/>
              </a:ext>
            </a:extLst>
          </p:cNvPr>
          <p:cNvSpPr/>
          <p:nvPr/>
        </p:nvSpPr>
        <p:spPr>
          <a:xfrm>
            <a:off x="4000911" y="4113635"/>
            <a:ext cx="274038" cy="1470809"/>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矢印: 下 84">
            <a:extLst>
              <a:ext uri="{FF2B5EF4-FFF2-40B4-BE49-F238E27FC236}">
                <a16:creationId xmlns:a16="http://schemas.microsoft.com/office/drawing/2014/main" id="{086BC317-6BD3-4A2A-B42C-9E491BE19CB0}"/>
              </a:ext>
            </a:extLst>
          </p:cNvPr>
          <p:cNvSpPr/>
          <p:nvPr/>
        </p:nvSpPr>
        <p:spPr>
          <a:xfrm>
            <a:off x="5364088" y="5073577"/>
            <a:ext cx="249596" cy="878138"/>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矢印: 下 85">
            <a:extLst>
              <a:ext uri="{FF2B5EF4-FFF2-40B4-BE49-F238E27FC236}">
                <a16:creationId xmlns:a16="http://schemas.microsoft.com/office/drawing/2014/main" id="{78D0782C-4967-4B3F-ADC1-A77B0FB8D37D}"/>
              </a:ext>
            </a:extLst>
          </p:cNvPr>
          <p:cNvSpPr/>
          <p:nvPr/>
        </p:nvSpPr>
        <p:spPr>
          <a:xfrm>
            <a:off x="3999540" y="5034618"/>
            <a:ext cx="272876" cy="878138"/>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矢印コネクタ 70">
            <a:extLst>
              <a:ext uri="{FF2B5EF4-FFF2-40B4-BE49-F238E27FC236}">
                <a16:creationId xmlns:a16="http://schemas.microsoft.com/office/drawing/2014/main" id="{76D4FE88-9D3F-420B-8786-D7AEF97E9823}"/>
              </a:ext>
            </a:extLst>
          </p:cNvPr>
          <p:cNvCxnSpPr>
            <a:cxnSpLocks/>
          </p:cNvCxnSpPr>
          <p:nvPr/>
        </p:nvCxnSpPr>
        <p:spPr>
          <a:xfrm>
            <a:off x="4129765" y="5553236"/>
            <a:ext cx="4796751" cy="0"/>
          </a:xfrm>
          <a:prstGeom prst="straightConnector1">
            <a:avLst/>
          </a:prstGeom>
          <a:ln w="63500">
            <a:solidFill>
              <a:schemeClr val="accent6">
                <a:lumMod val="75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8AB5EECA-1182-42DF-8AC5-C97B141E7384}"/>
              </a:ext>
            </a:extLst>
          </p:cNvPr>
          <p:cNvCxnSpPr>
            <a:cxnSpLocks/>
          </p:cNvCxnSpPr>
          <p:nvPr/>
        </p:nvCxnSpPr>
        <p:spPr>
          <a:xfrm>
            <a:off x="3085131" y="4653136"/>
            <a:ext cx="5841385" cy="7005"/>
          </a:xfrm>
          <a:prstGeom prst="straightConnector1">
            <a:avLst/>
          </a:prstGeom>
          <a:ln w="63500">
            <a:solidFill>
              <a:schemeClr val="accent6">
                <a:lumMod val="75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95" name="正方形/長方形 94">
            <a:extLst>
              <a:ext uri="{FF2B5EF4-FFF2-40B4-BE49-F238E27FC236}">
                <a16:creationId xmlns:a16="http://schemas.microsoft.com/office/drawing/2014/main" id="{995B0E4A-235C-4876-B0E9-AE673C6DDD08}"/>
              </a:ext>
            </a:extLst>
          </p:cNvPr>
          <p:cNvSpPr/>
          <p:nvPr/>
        </p:nvSpPr>
        <p:spPr>
          <a:xfrm>
            <a:off x="5796228" y="650090"/>
            <a:ext cx="842963" cy="253863"/>
          </a:xfrm>
          <a:prstGeom prst="rect">
            <a:avLst/>
          </a:prstGeom>
        </p:spPr>
        <p:style>
          <a:lnRef idx="2">
            <a:schemeClr val="dk1"/>
          </a:lnRef>
          <a:fillRef idx="1">
            <a:schemeClr val="lt1"/>
          </a:fillRef>
          <a:effectRef idx="0">
            <a:schemeClr val="dk1"/>
          </a:effectRef>
          <a:fontRef idx="minor">
            <a:schemeClr val="dk1"/>
          </a:fontRef>
        </p:style>
        <p:txBody>
          <a:bodyPr lIns="0" tIns="36000" rIns="0" bIns="0" rtlCol="0" anchor="ctr"/>
          <a:lstStyle/>
          <a:p>
            <a:pPr algn="ctr"/>
            <a:r>
              <a:rPr kumimoji="1" lang="ja-JP" altLang="en-US" sz="1200" dirty="0">
                <a:latin typeface="メイリオ" panose="020B0604030504040204" pitchFamily="50" charset="-128"/>
                <a:ea typeface="メイリオ" panose="020B0604030504040204" pitchFamily="50" charset="-128"/>
              </a:rPr>
              <a:t>組織・人員</a:t>
            </a:r>
          </a:p>
        </p:txBody>
      </p:sp>
      <p:sp>
        <p:nvSpPr>
          <p:cNvPr id="97" name="正方形/長方形 96">
            <a:extLst>
              <a:ext uri="{FF2B5EF4-FFF2-40B4-BE49-F238E27FC236}">
                <a16:creationId xmlns:a16="http://schemas.microsoft.com/office/drawing/2014/main" id="{A78EF1FD-181F-4729-8098-706840A3281F}"/>
              </a:ext>
            </a:extLst>
          </p:cNvPr>
          <p:cNvSpPr/>
          <p:nvPr/>
        </p:nvSpPr>
        <p:spPr>
          <a:xfrm>
            <a:off x="6832308" y="650090"/>
            <a:ext cx="548004" cy="253863"/>
          </a:xfrm>
          <a:prstGeom prst="rect">
            <a:avLst/>
          </a:prstGeom>
        </p:spPr>
        <p:style>
          <a:lnRef idx="2">
            <a:schemeClr val="dk1"/>
          </a:lnRef>
          <a:fillRef idx="1">
            <a:schemeClr val="lt1"/>
          </a:fillRef>
          <a:effectRef idx="0">
            <a:schemeClr val="dk1"/>
          </a:effectRef>
          <a:fontRef idx="minor">
            <a:schemeClr val="dk1"/>
          </a:fontRef>
        </p:style>
        <p:txBody>
          <a:bodyPr lIns="0" tIns="36000" rIns="0" bIns="0" rtlCol="0" anchor="ctr"/>
          <a:lstStyle/>
          <a:p>
            <a:pPr algn="ctr"/>
            <a:r>
              <a:rPr kumimoji="1" lang="ja-JP" altLang="en-US" sz="1200" dirty="0">
                <a:latin typeface="メイリオ" panose="020B0604030504040204" pitchFamily="50" charset="-128"/>
                <a:ea typeface="メイリオ" panose="020B0604030504040204" pitchFamily="50" charset="-128"/>
              </a:rPr>
              <a:t>予算</a:t>
            </a:r>
          </a:p>
        </p:txBody>
      </p:sp>
      <p:sp>
        <p:nvSpPr>
          <p:cNvPr id="100" name="正方形/長方形 99">
            <a:extLst>
              <a:ext uri="{FF2B5EF4-FFF2-40B4-BE49-F238E27FC236}">
                <a16:creationId xmlns:a16="http://schemas.microsoft.com/office/drawing/2014/main" id="{D07BAA09-C8D2-41DD-964F-AAF91FAF8B03}"/>
              </a:ext>
            </a:extLst>
          </p:cNvPr>
          <p:cNvSpPr/>
          <p:nvPr/>
        </p:nvSpPr>
        <p:spPr>
          <a:xfrm>
            <a:off x="7812981" y="661867"/>
            <a:ext cx="842963" cy="253863"/>
          </a:xfrm>
          <a:prstGeom prst="rect">
            <a:avLst/>
          </a:prstGeom>
        </p:spPr>
        <p:style>
          <a:lnRef idx="2">
            <a:schemeClr val="dk1"/>
          </a:lnRef>
          <a:fillRef idx="1">
            <a:schemeClr val="lt1"/>
          </a:fillRef>
          <a:effectRef idx="0">
            <a:schemeClr val="dk1"/>
          </a:effectRef>
          <a:fontRef idx="minor">
            <a:schemeClr val="dk1"/>
          </a:fontRef>
        </p:style>
        <p:txBody>
          <a:bodyPr lIns="0" tIns="36000" rIns="0" bIns="0" rtlCol="0" anchor="ctr"/>
          <a:lstStyle/>
          <a:p>
            <a:pPr algn="ctr"/>
            <a:r>
              <a:rPr kumimoji="1" lang="ja-JP" altLang="en-US" sz="1200" dirty="0">
                <a:latin typeface="メイリオ" panose="020B0604030504040204" pitchFamily="50" charset="-128"/>
                <a:ea typeface="メイリオ" panose="020B0604030504040204" pitchFamily="50" charset="-128"/>
              </a:rPr>
              <a:t>委員任期</a:t>
            </a:r>
          </a:p>
        </p:txBody>
      </p:sp>
      <p:sp>
        <p:nvSpPr>
          <p:cNvPr id="87" name="スライド番号プレースホルダー 1">
            <a:extLst>
              <a:ext uri="{FF2B5EF4-FFF2-40B4-BE49-F238E27FC236}">
                <a16:creationId xmlns:a16="http://schemas.microsoft.com/office/drawing/2014/main" id="{49A2C2B5-2FF2-4539-832B-2D39DC5A9116}"/>
              </a:ext>
            </a:extLst>
          </p:cNvPr>
          <p:cNvSpPr>
            <a:spLocks noGrp="1"/>
          </p:cNvSpPr>
          <p:nvPr>
            <p:ph type="sldNum" sz="quarter" idx="12"/>
          </p:nvPr>
        </p:nvSpPr>
        <p:spPr>
          <a:xfrm>
            <a:off x="6936854" y="6378916"/>
            <a:ext cx="2133600" cy="365125"/>
          </a:xfrm>
        </p:spPr>
        <p:txBody>
          <a:bodyPr/>
          <a:lstStyle/>
          <a:p>
            <a:fld id="{ABBF78F6-40F7-42CC-B691-F10E30E15BA0}" type="slidenum">
              <a:rPr kumimoji="1" lang="ja-JP" altLang="en-US" sz="2000" smtClean="0"/>
              <a:pPr/>
              <a:t>14</a:t>
            </a:fld>
            <a:endParaRPr kumimoji="1" lang="ja-JP" altLang="en-US" sz="2000" dirty="0"/>
          </a:p>
        </p:txBody>
      </p:sp>
    </p:spTree>
    <p:extLst>
      <p:ext uri="{BB962C8B-B14F-4D97-AF65-F5344CB8AC3E}">
        <p14:creationId xmlns:p14="http://schemas.microsoft.com/office/powerpoint/2010/main" val="3585865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0" y="0"/>
            <a:ext cx="7218755"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その他</a:t>
            </a: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14" name="コンテンツ プレースホルダー 2">
            <a:extLst>
              <a:ext uri="{FF2B5EF4-FFF2-40B4-BE49-F238E27FC236}">
                <a16:creationId xmlns:a16="http://schemas.microsoft.com/office/drawing/2014/main" id="{65D8B2DC-D5E1-4124-856A-028C702048E4}"/>
              </a:ext>
            </a:extLst>
          </p:cNvPr>
          <p:cNvSpPr>
            <a:spLocks noGrp="1"/>
          </p:cNvSpPr>
          <p:nvPr>
            <p:ph idx="1"/>
          </p:nvPr>
        </p:nvSpPr>
        <p:spPr>
          <a:xfrm>
            <a:off x="404080" y="968525"/>
            <a:ext cx="8560407" cy="5512146"/>
          </a:xfrm>
        </p:spPr>
        <p:txBody>
          <a:bodyPr>
            <a:normAutofit/>
          </a:bodyPr>
          <a:lstStyle/>
          <a:p>
            <a:pPr marL="0" indent="0">
              <a:buNone/>
            </a:pPr>
            <a:r>
              <a:rPr kumimoji="1" lang="ja-JP" altLang="en-US" dirty="0">
                <a:latin typeface="Meiryo UI" panose="020B0604030504040204" pitchFamily="50" charset="-128"/>
                <a:ea typeface="Meiryo UI" panose="020B0604030504040204" pitchFamily="50" charset="-128"/>
              </a:rPr>
              <a:t>■ビジョンの名称について</a:t>
            </a:r>
            <a:endParaRPr kumimoji="1" lang="en-US" altLang="ja-JP" dirty="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（例）</a:t>
            </a:r>
            <a:r>
              <a:rPr kumimoji="1" lang="ja-JP" altLang="en-US" dirty="0" err="1">
                <a:latin typeface="Meiryo UI" panose="020B0604030504040204" pitchFamily="50" charset="-128"/>
                <a:ea typeface="Meiryo UI" panose="020B0604030504040204" pitchFamily="50" charset="-128"/>
              </a:rPr>
              <a:t>ちばし</a:t>
            </a:r>
            <a:r>
              <a:rPr kumimoji="1" lang="ja-JP" altLang="en-US" dirty="0">
                <a:latin typeface="Meiryo UI" panose="020B0604030504040204" pitchFamily="50" charset="-128"/>
                <a:ea typeface="Meiryo UI" panose="020B0604030504040204" pitchFamily="50" charset="-128"/>
              </a:rPr>
              <a:t>ＳＭＡＲＴ市役所ビジョン</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marL="0" indent="0">
              <a:spcBef>
                <a:spcPts val="2400"/>
              </a:spcBef>
              <a:buNone/>
            </a:pP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Ｓ　市民や地域の　　　　　　</a:t>
            </a:r>
            <a:endParaRPr lang="en-US" altLang="ja-JP"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Ｍ　みんなで　　</a:t>
            </a:r>
          </a:p>
          <a:p>
            <a:pPr marL="0" indent="0">
              <a:buNone/>
            </a:pP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Ａ　アイデアを出し合い　　</a:t>
            </a:r>
          </a:p>
          <a:p>
            <a:pPr marL="0" indent="0">
              <a:buNone/>
            </a:pP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Ｒ　理想的な公共サービスを</a:t>
            </a:r>
          </a:p>
          <a:p>
            <a:pPr marL="0" indent="0">
              <a:buNone/>
            </a:pP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Ｔ　共に創る</a:t>
            </a:r>
            <a:endParaRPr kumimoji="1" lang="en-US" altLang="ja-JP" dirty="0">
              <a:latin typeface="Meiryo UI" panose="020B0604030504040204" pitchFamily="50" charset="-128"/>
              <a:ea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8E987CC0-40FF-4081-966D-51F2612F8C5A}"/>
              </a:ext>
            </a:extLst>
          </p:cNvPr>
          <p:cNvSpPr>
            <a:spLocks noGrp="1"/>
          </p:cNvSpPr>
          <p:nvPr>
            <p:ph type="sldNum" sz="quarter" idx="12"/>
          </p:nvPr>
        </p:nvSpPr>
        <p:spPr>
          <a:xfrm>
            <a:off x="6553200" y="6356350"/>
            <a:ext cx="2133600" cy="365125"/>
          </a:xfrm>
        </p:spPr>
        <p:txBody>
          <a:bodyPr/>
          <a:lstStyle/>
          <a:p>
            <a:fld id="{ABBF78F6-40F7-42CC-B691-F10E30E15BA0}" type="slidenum">
              <a:rPr kumimoji="1" lang="ja-JP" altLang="en-US" sz="2000" smtClean="0"/>
              <a:pPr/>
              <a:t>15</a:t>
            </a:fld>
            <a:endParaRPr kumimoji="1" lang="ja-JP" altLang="en-US" sz="2000" dirty="0"/>
          </a:p>
        </p:txBody>
      </p:sp>
      <p:sp>
        <p:nvSpPr>
          <p:cNvPr id="2" name="大かっこ 1">
            <a:extLst>
              <a:ext uri="{FF2B5EF4-FFF2-40B4-BE49-F238E27FC236}">
                <a16:creationId xmlns:a16="http://schemas.microsoft.com/office/drawing/2014/main" id="{849EFBB4-AC78-41AB-BEE3-D793C3411FF0}"/>
              </a:ext>
            </a:extLst>
          </p:cNvPr>
          <p:cNvSpPr/>
          <p:nvPr/>
        </p:nvSpPr>
        <p:spPr>
          <a:xfrm>
            <a:off x="1835695" y="2956525"/>
            <a:ext cx="5383059" cy="2916324"/>
          </a:xfrm>
          <a:prstGeom prst="bracketPair">
            <a:avLst>
              <a:gd name="adj" fmla="val 6537"/>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81228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0" y="0"/>
            <a:ext cx="7218755"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アジェンダ</a:t>
            </a: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14" name="コンテンツ プレースホルダー 2">
            <a:extLst>
              <a:ext uri="{FF2B5EF4-FFF2-40B4-BE49-F238E27FC236}">
                <a16:creationId xmlns:a16="http://schemas.microsoft.com/office/drawing/2014/main" id="{65D8B2DC-D5E1-4124-856A-028C702048E4}"/>
              </a:ext>
            </a:extLst>
          </p:cNvPr>
          <p:cNvSpPr>
            <a:spLocks noGrp="1"/>
          </p:cNvSpPr>
          <p:nvPr>
            <p:ph idx="1"/>
          </p:nvPr>
        </p:nvSpPr>
        <p:spPr>
          <a:xfrm>
            <a:off x="404080" y="968525"/>
            <a:ext cx="8560407" cy="5512146"/>
          </a:xfrm>
        </p:spPr>
        <p:txBody>
          <a:bodyPr>
            <a:normAutofit/>
          </a:bodyPr>
          <a:lstStyle/>
          <a:p>
            <a:pPr marL="0" indent="0">
              <a:buNone/>
            </a:pPr>
            <a:r>
              <a:rPr lang="ja-JP" altLang="en-US" dirty="0">
                <a:latin typeface="Meiryo UI" panose="020B0604030504040204" pitchFamily="50" charset="-128"/>
                <a:ea typeface="Meiryo UI" panose="020B0604030504040204" pitchFamily="50" charset="-128"/>
              </a:rPr>
              <a:t>１　提言書の位置づけについて</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２　本日の論点</a:t>
            </a:r>
            <a:endParaRPr lang="en-US" altLang="ja-JP"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①提言書の構成等について</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　　　②提言の取組事項</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rPr>
              <a:t>　　　③付言内容について</a:t>
            </a:r>
            <a:endParaRPr lang="en-US" altLang="ja-JP" sz="28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３　提言</a:t>
            </a:r>
            <a:r>
              <a:rPr kumimoji="1" lang="ja-JP" altLang="en-US" dirty="0">
                <a:latin typeface="Meiryo UI" panose="020B0604030504040204" pitchFamily="50" charset="-128"/>
                <a:ea typeface="Meiryo UI" panose="020B0604030504040204" pitchFamily="50" charset="-128"/>
              </a:rPr>
              <a:t>後のスケジュール</a:t>
            </a:r>
            <a:endParaRPr kumimoji="1" lang="en-US" altLang="ja-JP"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B7A0925-3D2C-4FE3-A17B-B5BD4BB13F47}"/>
              </a:ext>
            </a:extLst>
          </p:cNvPr>
          <p:cNvSpPr>
            <a:spLocks noGrp="1"/>
          </p:cNvSpPr>
          <p:nvPr>
            <p:ph type="sldNum" sz="quarter" idx="12"/>
          </p:nvPr>
        </p:nvSpPr>
        <p:spPr/>
        <p:txBody>
          <a:bodyPr/>
          <a:lstStyle/>
          <a:p>
            <a:fld id="{ABBF78F6-40F7-42CC-B691-F10E30E15BA0}" type="slidenum">
              <a:rPr kumimoji="1" lang="ja-JP" altLang="en-US" sz="2000" smtClean="0"/>
              <a:pPr/>
              <a:t>2</a:t>
            </a:fld>
            <a:endParaRPr kumimoji="1" lang="ja-JP" altLang="en-US" sz="2000"/>
          </a:p>
        </p:txBody>
      </p:sp>
    </p:spTree>
    <p:extLst>
      <p:ext uri="{BB962C8B-B14F-4D97-AF65-F5344CB8AC3E}">
        <p14:creationId xmlns:p14="http://schemas.microsoft.com/office/powerpoint/2010/main" val="1303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0" y="0"/>
            <a:ext cx="7218755"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アジェンダ</a:t>
            </a: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14" name="コンテンツ プレースホルダー 2">
            <a:extLst>
              <a:ext uri="{FF2B5EF4-FFF2-40B4-BE49-F238E27FC236}">
                <a16:creationId xmlns:a16="http://schemas.microsoft.com/office/drawing/2014/main" id="{65D8B2DC-D5E1-4124-856A-028C702048E4}"/>
              </a:ext>
            </a:extLst>
          </p:cNvPr>
          <p:cNvSpPr>
            <a:spLocks noGrp="1"/>
          </p:cNvSpPr>
          <p:nvPr>
            <p:ph idx="1"/>
          </p:nvPr>
        </p:nvSpPr>
        <p:spPr>
          <a:xfrm>
            <a:off x="404080" y="968525"/>
            <a:ext cx="8560407" cy="5512146"/>
          </a:xfrm>
        </p:spPr>
        <p:txBody>
          <a:bodyPr>
            <a:normAutofit/>
          </a:bodyPr>
          <a:lstStyle/>
          <a:p>
            <a:pPr marL="0" indent="0">
              <a:buNone/>
            </a:pPr>
            <a:r>
              <a:rPr lang="ja-JP" altLang="en-US" dirty="0">
                <a:latin typeface="Meiryo UI" panose="020B0604030504040204" pitchFamily="50" charset="-128"/>
                <a:ea typeface="Meiryo UI" panose="020B0604030504040204" pitchFamily="50" charset="-128"/>
              </a:rPr>
              <a:t>１　提言書の位置づけについて</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dirty="0">
                <a:solidFill>
                  <a:schemeClr val="bg1">
                    <a:lumMod val="75000"/>
                  </a:schemeClr>
                </a:solidFill>
                <a:latin typeface="Meiryo UI" panose="020B0604030504040204" pitchFamily="50" charset="-128"/>
                <a:ea typeface="Meiryo UI" panose="020B0604030504040204" pitchFamily="50" charset="-128"/>
              </a:rPr>
              <a:t>２　本日の論点</a:t>
            </a:r>
            <a:endParaRPr lang="en-US" altLang="ja-JP"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sz="2400" dirty="0">
                <a:solidFill>
                  <a:schemeClr val="bg1">
                    <a:lumMod val="75000"/>
                  </a:schemeClr>
                </a:solidFill>
                <a:latin typeface="Meiryo UI" panose="020B0604030504040204" pitchFamily="50" charset="-128"/>
                <a:ea typeface="Meiryo UI" panose="020B0604030504040204" pitchFamily="50" charset="-128"/>
              </a:rPr>
              <a:t>　　　 </a:t>
            </a:r>
            <a:r>
              <a:rPr lang="ja-JP" altLang="en-US" sz="2800" dirty="0">
                <a:solidFill>
                  <a:schemeClr val="bg1">
                    <a:lumMod val="75000"/>
                  </a:schemeClr>
                </a:solidFill>
                <a:latin typeface="Meiryo UI" panose="020B0604030504040204" pitchFamily="50" charset="-128"/>
                <a:ea typeface="Meiryo UI" panose="020B0604030504040204" pitchFamily="50" charset="-128"/>
              </a:rPr>
              <a:t>①提言書の構成等について</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sz="2800" dirty="0">
                <a:solidFill>
                  <a:schemeClr val="bg1">
                    <a:lumMod val="75000"/>
                  </a:schemeClr>
                </a:solidFill>
                <a:latin typeface="Meiryo UI" panose="020B0604030504040204" pitchFamily="50" charset="-128"/>
                <a:ea typeface="Meiryo UI" panose="020B0604030504040204" pitchFamily="50" charset="-128"/>
              </a:rPr>
              <a:t>　　　②提言の取組事項</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sz="2800" dirty="0">
                <a:solidFill>
                  <a:schemeClr val="bg1">
                    <a:lumMod val="75000"/>
                  </a:schemeClr>
                </a:solidFill>
                <a:latin typeface="Meiryo UI" panose="020B0604030504040204" pitchFamily="50" charset="-128"/>
                <a:ea typeface="Meiryo UI" panose="020B0604030504040204" pitchFamily="50" charset="-128"/>
              </a:rPr>
              <a:t>　　　③付言内容について</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endParaRPr lang="en-US" altLang="ja-JP" sz="20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bg1">
                    <a:lumMod val="75000"/>
                  </a:schemeClr>
                </a:solidFill>
                <a:latin typeface="Meiryo UI" panose="020B0604030504040204" pitchFamily="50" charset="-128"/>
                <a:ea typeface="Meiryo UI" panose="020B0604030504040204" pitchFamily="50" charset="-128"/>
              </a:rPr>
              <a:t>３　提言</a:t>
            </a:r>
            <a:r>
              <a:rPr kumimoji="1" lang="ja-JP" altLang="en-US" dirty="0">
                <a:solidFill>
                  <a:schemeClr val="bg1">
                    <a:lumMod val="75000"/>
                  </a:schemeClr>
                </a:solidFill>
                <a:latin typeface="Meiryo UI" panose="020B0604030504040204" pitchFamily="50" charset="-128"/>
                <a:ea typeface="Meiryo UI" panose="020B0604030504040204" pitchFamily="50" charset="-128"/>
              </a:rPr>
              <a:t>後のスケジュール</a:t>
            </a:r>
            <a:endParaRPr kumimoji="1" lang="en-US" altLang="ja-JP" dirty="0">
              <a:solidFill>
                <a:schemeClr val="bg1">
                  <a:lumMod val="75000"/>
                </a:schemeClr>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B7A0925-3D2C-4FE3-A17B-B5BD4BB13F47}"/>
              </a:ext>
            </a:extLst>
          </p:cNvPr>
          <p:cNvSpPr>
            <a:spLocks noGrp="1"/>
          </p:cNvSpPr>
          <p:nvPr>
            <p:ph type="sldNum" sz="quarter" idx="12"/>
          </p:nvPr>
        </p:nvSpPr>
        <p:spPr/>
        <p:txBody>
          <a:bodyPr/>
          <a:lstStyle/>
          <a:p>
            <a:fld id="{ABBF78F6-40F7-42CC-B691-F10E30E15BA0}" type="slidenum">
              <a:rPr kumimoji="1" lang="ja-JP" altLang="en-US" sz="2000" smtClean="0"/>
              <a:pPr/>
              <a:t>3</a:t>
            </a:fld>
            <a:endParaRPr kumimoji="1" lang="ja-JP" altLang="en-US" sz="2000" dirty="0"/>
          </a:p>
        </p:txBody>
      </p:sp>
    </p:spTree>
    <p:extLst>
      <p:ext uri="{BB962C8B-B14F-4D97-AF65-F5344CB8AC3E}">
        <p14:creationId xmlns:p14="http://schemas.microsoft.com/office/powerpoint/2010/main" val="218225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0CB661A4-4DC3-459E-8C82-543BBE5D251C}"/>
              </a:ext>
            </a:extLst>
          </p:cNvPr>
          <p:cNvSpPr/>
          <p:nvPr/>
        </p:nvSpPr>
        <p:spPr>
          <a:xfrm>
            <a:off x="6220520" y="1626464"/>
            <a:ext cx="2311920" cy="4420583"/>
          </a:xfrm>
          <a:prstGeom prst="roundRect">
            <a:avLst>
              <a:gd name="adj" fmla="val 466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78A2B50F-D252-421C-AE07-7F2562963B4F}"/>
              </a:ext>
            </a:extLst>
          </p:cNvPr>
          <p:cNvSpPr/>
          <p:nvPr/>
        </p:nvSpPr>
        <p:spPr>
          <a:xfrm>
            <a:off x="309204" y="1624446"/>
            <a:ext cx="4428966" cy="4422601"/>
          </a:xfrm>
          <a:prstGeom prst="roundRect">
            <a:avLst>
              <a:gd name="adj" fmla="val 6507"/>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7B8F51B0-715D-45F7-96F9-D97FEE54C0C1}"/>
              </a:ext>
            </a:extLst>
          </p:cNvPr>
          <p:cNvSpPr/>
          <p:nvPr/>
        </p:nvSpPr>
        <p:spPr>
          <a:xfrm>
            <a:off x="-19050" y="-2650"/>
            <a:ext cx="7218755"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atin typeface="Meiryo UI" panose="020B0604030504040204" pitchFamily="50" charset="-128"/>
                <a:ea typeface="Meiryo UI" panose="020B0604030504040204" pitchFamily="50" charset="-128"/>
              </a:rPr>
              <a:t>１　提言書の位置づけについて</a:t>
            </a:r>
          </a:p>
        </p:txBody>
      </p:sp>
      <p:sp>
        <p:nvSpPr>
          <p:cNvPr id="13" name="タイトル 1">
            <a:extLst>
              <a:ext uri="{FF2B5EF4-FFF2-40B4-BE49-F238E27FC236}">
                <a16:creationId xmlns:a16="http://schemas.microsoft.com/office/drawing/2014/main" id="{6CD3E805-545C-44A1-BA2D-18B4AFA71360}"/>
              </a:ext>
            </a:extLst>
          </p:cNvPr>
          <p:cNvSpPr txBox="1">
            <a:spLocks/>
          </p:cNvSpPr>
          <p:nvPr/>
        </p:nvSpPr>
        <p:spPr>
          <a:xfrm>
            <a:off x="618180" y="1126338"/>
            <a:ext cx="5944293" cy="590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400" b="1" dirty="0">
              <a:solidFill>
                <a:srgbClr val="17375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5" name="正方形/長方形 4">
            <a:extLst>
              <a:ext uri="{FF2B5EF4-FFF2-40B4-BE49-F238E27FC236}">
                <a16:creationId xmlns:a16="http://schemas.microsoft.com/office/drawing/2014/main" id="{4AEC5BFE-1B67-4F4D-9C77-D628FD5E63C7}"/>
              </a:ext>
            </a:extLst>
          </p:cNvPr>
          <p:cNvSpPr/>
          <p:nvPr/>
        </p:nvSpPr>
        <p:spPr>
          <a:xfrm>
            <a:off x="2969123" y="2221338"/>
            <a:ext cx="1578192" cy="2545193"/>
          </a:xfrm>
          <a:prstGeom prst="rect">
            <a:avLst/>
          </a:prstGeom>
          <a:solidFill>
            <a:srgbClr val="FFD685"/>
          </a:solid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提言書</a:t>
            </a:r>
            <a:r>
              <a:rPr kumimoji="1" lang="en-US" altLang="ja-JP" sz="2000" dirty="0">
                <a:latin typeface="Meiryo UI" panose="020B0604030504040204" pitchFamily="50" charset="-128"/>
                <a:ea typeface="Meiryo UI" panose="020B0604030504040204" pitchFamily="50" charset="-128"/>
              </a:rPr>
              <a:t>】</a:t>
            </a:r>
          </a:p>
          <a:p>
            <a:pPr algn="ctr"/>
            <a:r>
              <a:rPr lang="en-US" altLang="ja-JP" sz="2000" dirty="0">
                <a:latin typeface="Meiryo UI" panose="020B0604030504040204" pitchFamily="50" charset="-128"/>
                <a:ea typeface="Meiryo UI" panose="020B0604030504040204" pitchFamily="50" charset="-128"/>
              </a:rPr>
              <a:t>2040</a:t>
            </a:r>
            <a:r>
              <a:rPr lang="ja-JP" altLang="en-US" sz="2000" dirty="0">
                <a:latin typeface="Meiryo UI" panose="020B0604030504040204" pitchFamily="50" charset="-128"/>
                <a:ea typeface="Meiryo UI" panose="020B0604030504040204" pitchFamily="50" charset="-128"/>
              </a:rPr>
              <a:t>年に向けた行政運営について（仮）</a:t>
            </a:r>
            <a:endParaRPr kumimoji="1" lang="ja-JP" altLang="en-US" sz="20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A55739B7-54F2-4ED0-9B21-7245D4915E7F}"/>
              </a:ext>
            </a:extLst>
          </p:cNvPr>
          <p:cNvSpPr/>
          <p:nvPr/>
        </p:nvSpPr>
        <p:spPr>
          <a:xfrm>
            <a:off x="6435565" y="4848086"/>
            <a:ext cx="1745476" cy="6287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千葉市行政</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改革推進指針</a:t>
            </a:r>
          </a:p>
        </p:txBody>
      </p:sp>
      <p:sp>
        <p:nvSpPr>
          <p:cNvPr id="6" name="正方形/長方形 5">
            <a:extLst>
              <a:ext uri="{FF2B5EF4-FFF2-40B4-BE49-F238E27FC236}">
                <a16:creationId xmlns:a16="http://schemas.microsoft.com/office/drawing/2014/main" id="{C1CFC59D-4BA9-4B79-87EC-F16A1A9DE702}"/>
              </a:ext>
            </a:extLst>
          </p:cNvPr>
          <p:cNvSpPr/>
          <p:nvPr/>
        </p:nvSpPr>
        <p:spPr>
          <a:xfrm>
            <a:off x="1385688" y="5488544"/>
            <a:ext cx="2385829" cy="4712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行政改革推進委員会</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7" name="矢印: 右 6">
            <a:extLst>
              <a:ext uri="{FF2B5EF4-FFF2-40B4-BE49-F238E27FC236}">
                <a16:creationId xmlns:a16="http://schemas.microsoft.com/office/drawing/2014/main" id="{649817B0-2A4A-49A0-913F-A0C409AF1628}"/>
              </a:ext>
            </a:extLst>
          </p:cNvPr>
          <p:cNvSpPr/>
          <p:nvPr/>
        </p:nvSpPr>
        <p:spPr>
          <a:xfrm>
            <a:off x="4800636" y="4147960"/>
            <a:ext cx="1355539" cy="1003649"/>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提言を受けて改正</a:t>
            </a:r>
          </a:p>
        </p:txBody>
      </p:sp>
      <p:sp>
        <p:nvSpPr>
          <p:cNvPr id="25" name="正方形/長方形 24">
            <a:extLst>
              <a:ext uri="{FF2B5EF4-FFF2-40B4-BE49-F238E27FC236}">
                <a16:creationId xmlns:a16="http://schemas.microsoft.com/office/drawing/2014/main" id="{BFA77823-66CE-4FF3-9D71-9FE51D68E802}"/>
              </a:ext>
            </a:extLst>
          </p:cNvPr>
          <p:cNvSpPr/>
          <p:nvPr/>
        </p:nvSpPr>
        <p:spPr>
          <a:xfrm>
            <a:off x="6462330" y="2428108"/>
            <a:ext cx="1799971" cy="653363"/>
          </a:xfrm>
          <a:prstGeom prst="rect">
            <a:avLst/>
          </a:prstGeom>
          <a:ln w="19050">
            <a:noFill/>
            <a:prstDash val="dash"/>
          </a:ln>
        </p:spPr>
        <p:style>
          <a:lnRef idx="2">
            <a:schemeClr val="accent6"/>
          </a:lnRef>
          <a:fillRef idx="1">
            <a:schemeClr val="lt1"/>
          </a:fillRef>
          <a:effectRef idx="0">
            <a:schemeClr val="accent6"/>
          </a:effectRef>
          <a:fontRef idx="minor">
            <a:schemeClr val="dk1"/>
          </a:fontRef>
        </p:style>
        <p:txBody>
          <a:bodyPr rtlCol="0" anchor="t"/>
          <a:lstStyle/>
          <a:p>
            <a:pPr algn="ct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総合計画</a:t>
            </a:r>
            <a:r>
              <a:rPr lang="en-US" altLang="ja-JP" sz="2000" dirty="0">
                <a:latin typeface="Meiryo UI" panose="020B0604030504040204" pitchFamily="50" charset="-128"/>
                <a:ea typeface="Meiryo UI" panose="020B0604030504040204" pitchFamily="50" charset="-128"/>
              </a:rPr>
              <a:t>〉</a:t>
            </a:r>
          </a:p>
          <a:p>
            <a:pPr algn="ctr"/>
            <a:r>
              <a:rPr lang="ja-JP" altLang="en-US" sz="2000" dirty="0">
                <a:latin typeface="Meiryo UI" panose="020B0604030504040204" pitchFamily="50" charset="-128"/>
                <a:ea typeface="Meiryo UI" panose="020B0604030504040204" pitchFamily="50" charset="-128"/>
              </a:rPr>
              <a:t>基本計画</a:t>
            </a:r>
            <a:endParaRPr kumimoji="1" lang="ja-JP" altLang="en-US" sz="20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B1C5AD61-D97B-494B-9D4B-17FB4C8D5E18}"/>
              </a:ext>
            </a:extLst>
          </p:cNvPr>
          <p:cNvSpPr/>
          <p:nvPr/>
        </p:nvSpPr>
        <p:spPr>
          <a:xfrm>
            <a:off x="6517356" y="5480733"/>
            <a:ext cx="1653903" cy="4154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千葉市</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4" name="矢印: 右 3">
            <a:extLst>
              <a:ext uri="{FF2B5EF4-FFF2-40B4-BE49-F238E27FC236}">
                <a16:creationId xmlns:a16="http://schemas.microsoft.com/office/drawing/2014/main" id="{5DCBBBBA-1AEC-44CF-B212-AFF626A39EB9}"/>
              </a:ext>
            </a:extLst>
          </p:cNvPr>
          <p:cNvSpPr/>
          <p:nvPr/>
        </p:nvSpPr>
        <p:spPr>
          <a:xfrm>
            <a:off x="2475666" y="3272325"/>
            <a:ext cx="423094" cy="47122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雲 9">
            <a:extLst>
              <a:ext uri="{FF2B5EF4-FFF2-40B4-BE49-F238E27FC236}">
                <a16:creationId xmlns:a16="http://schemas.microsoft.com/office/drawing/2014/main" id="{AED3F032-5292-4168-859D-370ACA6836B8}"/>
              </a:ext>
            </a:extLst>
          </p:cNvPr>
          <p:cNvSpPr/>
          <p:nvPr/>
        </p:nvSpPr>
        <p:spPr>
          <a:xfrm>
            <a:off x="309204" y="2554170"/>
            <a:ext cx="2145549" cy="159379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AEEC9E6-9C6D-4165-895C-2199CBEA09A6}"/>
              </a:ext>
            </a:extLst>
          </p:cNvPr>
          <p:cNvSpPr/>
          <p:nvPr/>
        </p:nvSpPr>
        <p:spPr>
          <a:xfrm>
            <a:off x="507600" y="2766305"/>
            <a:ext cx="1665243" cy="11893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2040</a:t>
            </a:r>
            <a:r>
              <a:rPr kumimoji="1" lang="ja-JP" altLang="en-US" dirty="0">
                <a:latin typeface="Meiryo UI" panose="020B0604030504040204" pitchFamily="50" charset="-128"/>
                <a:ea typeface="Meiryo UI" panose="020B0604030504040204" pitchFamily="50" charset="-128"/>
              </a:rPr>
              <a:t>年の行政運営のあり方について議論</a:t>
            </a:r>
          </a:p>
        </p:txBody>
      </p:sp>
      <p:sp>
        <p:nvSpPr>
          <p:cNvPr id="30" name="矢印: 右 29">
            <a:extLst>
              <a:ext uri="{FF2B5EF4-FFF2-40B4-BE49-F238E27FC236}">
                <a16:creationId xmlns:a16="http://schemas.microsoft.com/office/drawing/2014/main" id="{60E81BEB-A224-43DB-8825-455E4B361A11}"/>
              </a:ext>
            </a:extLst>
          </p:cNvPr>
          <p:cNvSpPr/>
          <p:nvPr/>
        </p:nvSpPr>
        <p:spPr>
          <a:xfrm>
            <a:off x="4841386" y="2268744"/>
            <a:ext cx="1347367" cy="1003649"/>
          </a:xfrm>
          <a:prstGeom prst="rightArrow">
            <a:avLst/>
          </a:prstGeom>
          <a:ln w="19050">
            <a:solidFill>
              <a:srgbClr val="00B0F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500" dirty="0">
                <a:latin typeface="Meiryo UI" panose="020B0604030504040204" pitchFamily="50" charset="-128"/>
                <a:ea typeface="Meiryo UI" panose="020B0604030504040204" pitchFamily="50" charset="-128"/>
              </a:rPr>
              <a:t>提言を参考に策定</a:t>
            </a:r>
          </a:p>
        </p:txBody>
      </p:sp>
      <p:grpSp>
        <p:nvGrpSpPr>
          <p:cNvPr id="26" name="グループ化 25">
            <a:extLst>
              <a:ext uri="{FF2B5EF4-FFF2-40B4-BE49-F238E27FC236}">
                <a16:creationId xmlns:a16="http://schemas.microsoft.com/office/drawing/2014/main" id="{6BAB28BB-BCEF-4885-B24F-05BCEFA2CA3E}"/>
              </a:ext>
            </a:extLst>
          </p:cNvPr>
          <p:cNvGrpSpPr/>
          <p:nvPr/>
        </p:nvGrpSpPr>
        <p:grpSpPr>
          <a:xfrm>
            <a:off x="725237" y="4326514"/>
            <a:ext cx="288032" cy="567360"/>
            <a:chOff x="1200050" y="3814767"/>
            <a:chExt cx="288032" cy="567360"/>
          </a:xfrm>
        </p:grpSpPr>
        <p:sp>
          <p:nvSpPr>
            <p:cNvPr id="31" name="楕円 30">
              <a:extLst>
                <a:ext uri="{FF2B5EF4-FFF2-40B4-BE49-F238E27FC236}">
                  <a16:creationId xmlns:a16="http://schemas.microsoft.com/office/drawing/2014/main" id="{5934D77B-A5F0-4EBA-A490-78C9F05AED50}"/>
                </a:ext>
              </a:extLst>
            </p:cNvPr>
            <p:cNvSpPr/>
            <p:nvPr/>
          </p:nvSpPr>
          <p:spPr>
            <a:xfrm>
              <a:off x="1200050" y="3814767"/>
              <a:ext cx="288032" cy="272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2" name="二等辺三角形 31">
              <a:extLst>
                <a:ext uri="{FF2B5EF4-FFF2-40B4-BE49-F238E27FC236}">
                  <a16:creationId xmlns:a16="http://schemas.microsoft.com/office/drawing/2014/main" id="{B5685F56-9EF6-43B5-AD62-9F89E6CCFCF4}"/>
                </a:ext>
              </a:extLst>
            </p:cNvPr>
            <p:cNvSpPr/>
            <p:nvPr/>
          </p:nvSpPr>
          <p:spPr>
            <a:xfrm>
              <a:off x="1200050" y="4120406"/>
              <a:ext cx="288032" cy="261721"/>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33" name="グループ化 32">
            <a:extLst>
              <a:ext uri="{FF2B5EF4-FFF2-40B4-BE49-F238E27FC236}">
                <a16:creationId xmlns:a16="http://schemas.microsoft.com/office/drawing/2014/main" id="{9C2B2F38-6544-4E16-895D-B9456DCB7416}"/>
              </a:ext>
            </a:extLst>
          </p:cNvPr>
          <p:cNvGrpSpPr/>
          <p:nvPr/>
        </p:nvGrpSpPr>
        <p:grpSpPr>
          <a:xfrm>
            <a:off x="1298931" y="4320304"/>
            <a:ext cx="288032" cy="567360"/>
            <a:chOff x="1200050" y="3814767"/>
            <a:chExt cx="288032" cy="567360"/>
          </a:xfrm>
        </p:grpSpPr>
        <p:sp>
          <p:nvSpPr>
            <p:cNvPr id="34" name="楕円 33">
              <a:extLst>
                <a:ext uri="{FF2B5EF4-FFF2-40B4-BE49-F238E27FC236}">
                  <a16:creationId xmlns:a16="http://schemas.microsoft.com/office/drawing/2014/main" id="{679C3036-77C5-4E1B-A8C7-B0112E3712E1}"/>
                </a:ext>
              </a:extLst>
            </p:cNvPr>
            <p:cNvSpPr/>
            <p:nvPr/>
          </p:nvSpPr>
          <p:spPr>
            <a:xfrm>
              <a:off x="1200050" y="3814767"/>
              <a:ext cx="288032" cy="272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5" name="二等辺三角形 34">
              <a:extLst>
                <a:ext uri="{FF2B5EF4-FFF2-40B4-BE49-F238E27FC236}">
                  <a16:creationId xmlns:a16="http://schemas.microsoft.com/office/drawing/2014/main" id="{42D41554-D57F-4112-894D-F357ED105B8F}"/>
                </a:ext>
              </a:extLst>
            </p:cNvPr>
            <p:cNvSpPr/>
            <p:nvPr/>
          </p:nvSpPr>
          <p:spPr>
            <a:xfrm>
              <a:off x="1200050" y="4120406"/>
              <a:ext cx="288032" cy="261721"/>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36" name="グループ化 35">
            <a:extLst>
              <a:ext uri="{FF2B5EF4-FFF2-40B4-BE49-F238E27FC236}">
                <a16:creationId xmlns:a16="http://schemas.microsoft.com/office/drawing/2014/main" id="{16A886EB-1CB5-485C-9EF4-E3CEF6D860F7}"/>
              </a:ext>
            </a:extLst>
          </p:cNvPr>
          <p:cNvGrpSpPr/>
          <p:nvPr/>
        </p:nvGrpSpPr>
        <p:grpSpPr>
          <a:xfrm>
            <a:off x="1872626" y="4320304"/>
            <a:ext cx="288032" cy="567360"/>
            <a:chOff x="1200050" y="3814767"/>
            <a:chExt cx="288032" cy="567360"/>
          </a:xfrm>
        </p:grpSpPr>
        <p:sp>
          <p:nvSpPr>
            <p:cNvPr id="37" name="楕円 36">
              <a:extLst>
                <a:ext uri="{FF2B5EF4-FFF2-40B4-BE49-F238E27FC236}">
                  <a16:creationId xmlns:a16="http://schemas.microsoft.com/office/drawing/2014/main" id="{1B8D5EEC-88D8-4FDB-8266-76224A77E43E}"/>
                </a:ext>
              </a:extLst>
            </p:cNvPr>
            <p:cNvSpPr/>
            <p:nvPr/>
          </p:nvSpPr>
          <p:spPr>
            <a:xfrm>
              <a:off x="1200050" y="3814767"/>
              <a:ext cx="288032" cy="2722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8" name="二等辺三角形 37">
              <a:extLst>
                <a:ext uri="{FF2B5EF4-FFF2-40B4-BE49-F238E27FC236}">
                  <a16:creationId xmlns:a16="http://schemas.microsoft.com/office/drawing/2014/main" id="{7ACF5FCE-8C04-43F6-903C-A2917C5A9F67}"/>
                </a:ext>
              </a:extLst>
            </p:cNvPr>
            <p:cNvSpPr/>
            <p:nvPr/>
          </p:nvSpPr>
          <p:spPr>
            <a:xfrm>
              <a:off x="1200050" y="4120406"/>
              <a:ext cx="288032" cy="261721"/>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44" name="正方形/長方形 43">
            <a:extLst>
              <a:ext uri="{FF2B5EF4-FFF2-40B4-BE49-F238E27FC236}">
                <a16:creationId xmlns:a16="http://schemas.microsoft.com/office/drawing/2014/main" id="{A3189C02-C1E5-4CE1-9940-8A44E0F08417}"/>
              </a:ext>
            </a:extLst>
          </p:cNvPr>
          <p:cNvSpPr/>
          <p:nvPr/>
        </p:nvSpPr>
        <p:spPr>
          <a:xfrm>
            <a:off x="209999" y="759275"/>
            <a:ext cx="2385829" cy="4712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■提言書の位置づけ</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E7407401-6510-4C8F-B6B6-DEADA54C425E}"/>
              </a:ext>
            </a:extLst>
          </p:cNvPr>
          <p:cNvSpPr/>
          <p:nvPr/>
        </p:nvSpPr>
        <p:spPr>
          <a:xfrm>
            <a:off x="6421860" y="1864484"/>
            <a:ext cx="1872208" cy="449957"/>
          </a:xfrm>
          <a:prstGeom prst="rect">
            <a:avLst/>
          </a:prstGeom>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基礎となる市政方針</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C75F54FA-82D0-4C10-B885-4DDC0248948D}"/>
              </a:ext>
            </a:extLst>
          </p:cNvPr>
          <p:cNvSpPr/>
          <p:nvPr/>
        </p:nvSpPr>
        <p:spPr>
          <a:xfrm>
            <a:off x="6382485" y="3136614"/>
            <a:ext cx="1911583" cy="804596"/>
          </a:xfrm>
          <a:prstGeom prst="rect">
            <a:avLst/>
          </a:prstGeom>
          <a:ln w="19050">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個別部門計画等</a:t>
            </a:r>
            <a:r>
              <a:rPr lang="en-US" altLang="ja-JP" sz="1400" dirty="0">
                <a:latin typeface="Meiryo UI" panose="020B0604030504040204" pitchFamily="50" charset="-128"/>
                <a:ea typeface="Meiryo UI" panose="020B0604030504040204" pitchFamily="50" charset="-128"/>
              </a:rPr>
              <a:t>〉</a:t>
            </a:r>
          </a:p>
          <a:p>
            <a:pPr algn="ctr"/>
            <a:r>
              <a:rPr lang="ja-JP" altLang="en-US" sz="1400" dirty="0">
                <a:latin typeface="Meiryo UI" panose="020B0604030504040204" pitchFamily="50" charset="-128"/>
                <a:ea typeface="Meiryo UI" panose="020B0604030504040204" pitchFamily="50" charset="-128"/>
              </a:rPr>
              <a:t>スマートシティ推進</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ビジョン（仮）等</a:t>
            </a:r>
            <a:endParaRPr lang="en-US" altLang="ja-JP" sz="1400" dirty="0">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04F4CDB9-19A6-4D80-8377-03C780DEF8CE}"/>
              </a:ext>
            </a:extLst>
          </p:cNvPr>
          <p:cNvSpPr/>
          <p:nvPr/>
        </p:nvSpPr>
        <p:spPr>
          <a:xfrm>
            <a:off x="6408204" y="4342267"/>
            <a:ext cx="1872208" cy="442742"/>
          </a:xfrm>
          <a:prstGeom prst="rect">
            <a:avLst/>
          </a:prstGeom>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市政方針を踏まえた見直しの方針</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93C1C338-13E9-4FFE-9CB9-59BD1FD308D5}"/>
              </a:ext>
            </a:extLst>
          </p:cNvPr>
          <p:cNvSpPr/>
          <p:nvPr/>
        </p:nvSpPr>
        <p:spPr>
          <a:xfrm>
            <a:off x="6417506" y="2318694"/>
            <a:ext cx="1876562" cy="159997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4415939C-AF60-414F-A711-D5AB218C02E3}"/>
              </a:ext>
            </a:extLst>
          </p:cNvPr>
          <p:cNvSpPr/>
          <p:nvPr/>
        </p:nvSpPr>
        <p:spPr>
          <a:xfrm>
            <a:off x="6408204" y="4788868"/>
            <a:ext cx="1872208" cy="66992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 name="二等辺三角形 11">
            <a:extLst>
              <a:ext uri="{FF2B5EF4-FFF2-40B4-BE49-F238E27FC236}">
                <a16:creationId xmlns:a16="http://schemas.microsoft.com/office/drawing/2014/main" id="{AE529861-2CB6-40EA-AEA3-384DDCBA4077}"/>
              </a:ext>
            </a:extLst>
          </p:cNvPr>
          <p:cNvSpPr/>
          <p:nvPr/>
        </p:nvSpPr>
        <p:spPr>
          <a:xfrm rot="10800000">
            <a:off x="6417506" y="3998037"/>
            <a:ext cx="1799538" cy="290705"/>
          </a:xfrm>
          <a:prstGeom prst="triangl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吹き出し: 角を丸めた四角形 10">
            <a:extLst>
              <a:ext uri="{FF2B5EF4-FFF2-40B4-BE49-F238E27FC236}">
                <a16:creationId xmlns:a16="http://schemas.microsoft.com/office/drawing/2014/main" id="{E5E2AB10-3C24-49A9-A8E1-FFF23BB6E830}"/>
              </a:ext>
            </a:extLst>
          </p:cNvPr>
          <p:cNvSpPr/>
          <p:nvPr/>
        </p:nvSpPr>
        <p:spPr>
          <a:xfrm>
            <a:off x="2595828" y="1678942"/>
            <a:ext cx="1951487" cy="469187"/>
          </a:xfrm>
          <a:prstGeom prst="wedgeRoundRectCallout">
            <a:avLst>
              <a:gd name="adj1" fmla="val 14455"/>
              <a:gd name="adj2" fmla="val 6852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39D70C83-D811-4277-BAF3-408849819381}"/>
              </a:ext>
            </a:extLst>
          </p:cNvPr>
          <p:cNvSpPr/>
          <p:nvPr/>
        </p:nvSpPr>
        <p:spPr>
          <a:xfrm>
            <a:off x="2427512" y="1678989"/>
            <a:ext cx="2310658" cy="520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u="sng" dirty="0">
                <a:solidFill>
                  <a:srgbClr val="FF0000"/>
                </a:solidFill>
                <a:latin typeface="Meiryo UI" panose="020B0604030504040204" pitchFamily="50" charset="-128"/>
                <a:ea typeface="Meiryo UI" panose="020B0604030504040204" pitchFamily="50" charset="-128"/>
              </a:rPr>
              <a:t>有識者としての提言</a:t>
            </a:r>
          </a:p>
        </p:txBody>
      </p:sp>
      <p:sp>
        <p:nvSpPr>
          <p:cNvPr id="41" name="正方形/長方形 40">
            <a:extLst>
              <a:ext uri="{FF2B5EF4-FFF2-40B4-BE49-F238E27FC236}">
                <a16:creationId xmlns:a16="http://schemas.microsoft.com/office/drawing/2014/main" id="{2C05D963-B2A2-4D5E-8C79-8AD9980BC2B9}"/>
              </a:ext>
            </a:extLst>
          </p:cNvPr>
          <p:cNvSpPr/>
          <p:nvPr/>
        </p:nvSpPr>
        <p:spPr>
          <a:xfrm>
            <a:off x="3771517" y="6412247"/>
            <a:ext cx="3419320" cy="3651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職員向けパネルディスカッション</a:t>
            </a:r>
          </a:p>
        </p:txBody>
      </p:sp>
      <p:sp>
        <p:nvSpPr>
          <p:cNvPr id="47" name="吹き出し: 角を丸めた四角形 46">
            <a:extLst>
              <a:ext uri="{FF2B5EF4-FFF2-40B4-BE49-F238E27FC236}">
                <a16:creationId xmlns:a16="http://schemas.microsoft.com/office/drawing/2014/main" id="{C4231684-959D-4F32-87A4-6F95130CA091}"/>
              </a:ext>
            </a:extLst>
          </p:cNvPr>
          <p:cNvSpPr/>
          <p:nvPr/>
        </p:nvSpPr>
        <p:spPr>
          <a:xfrm>
            <a:off x="4316451" y="6125085"/>
            <a:ext cx="2180402" cy="410531"/>
          </a:xfrm>
          <a:prstGeom prst="wedgeRoundRectCallout">
            <a:avLst>
              <a:gd name="adj1" fmla="val -32402"/>
              <a:gd name="adj2" fmla="val 68528"/>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a:t>
            </a:r>
            <a:r>
              <a:rPr kumimoji="1" lang="ja-JP" altLang="en-US" dirty="0">
                <a:latin typeface="Meiryo UI" panose="020B0604030504040204" pitchFamily="50" charset="-128"/>
                <a:ea typeface="Meiryo UI" panose="020B0604030504040204" pitchFamily="50" charset="-128"/>
              </a:rPr>
              <a:t>夏頃</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56" name="吹き出し: 角を丸めた四角形 55">
            <a:extLst>
              <a:ext uri="{FF2B5EF4-FFF2-40B4-BE49-F238E27FC236}">
                <a16:creationId xmlns:a16="http://schemas.microsoft.com/office/drawing/2014/main" id="{89F35490-0C0E-48BB-9714-ACB6E63B5682}"/>
              </a:ext>
            </a:extLst>
          </p:cNvPr>
          <p:cNvSpPr/>
          <p:nvPr/>
        </p:nvSpPr>
        <p:spPr>
          <a:xfrm>
            <a:off x="6213900" y="1253424"/>
            <a:ext cx="2311920" cy="410531"/>
          </a:xfrm>
          <a:prstGeom prst="wedgeRoundRectCallout">
            <a:avLst>
              <a:gd name="adj1" fmla="val -32402"/>
              <a:gd name="adj2" fmla="val 68528"/>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【2021</a:t>
            </a:r>
            <a:r>
              <a:rPr kumimoji="1" lang="ja-JP" altLang="en-US" dirty="0">
                <a:latin typeface="Meiryo UI" panose="020B0604030504040204" pitchFamily="50" charset="-128"/>
                <a:ea typeface="Meiryo UI" panose="020B0604030504040204" pitchFamily="50" charset="-128"/>
              </a:rPr>
              <a:t>年秋以降</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cxnSp>
        <p:nvCxnSpPr>
          <p:cNvPr id="28" name="直線コネクタ 27">
            <a:extLst>
              <a:ext uri="{FF2B5EF4-FFF2-40B4-BE49-F238E27FC236}">
                <a16:creationId xmlns:a16="http://schemas.microsoft.com/office/drawing/2014/main" id="{EEF01666-50E3-4B26-BEA4-C17BC4C94A78}"/>
              </a:ext>
            </a:extLst>
          </p:cNvPr>
          <p:cNvCxnSpPr>
            <a:cxnSpLocks/>
            <a:stCxn id="47" idx="0"/>
          </p:cNvCxnSpPr>
          <p:nvPr/>
        </p:nvCxnSpPr>
        <p:spPr>
          <a:xfrm flipV="1">
            <a:off x="5406652" y="5162480"/>
            <a:ext cx="0" cy="962605"/>
          </a:xfrm>
          <a:prstGeom prst="line">
            <a:avLst/>
          </a:prstGeom>
        </p:spPr>
        <p:style>
          <a:lnRef idx="2">
            <a:schemeClr val="accent1"/>
          </a:lnRef>
          <a:fillRef idx="0">
            <a:schemeClr val="accent1"/>
          </a:fillRef>
          <a:effectRef idx="1">
            <a:schemeClr val="accent1"/>
          </a:effectRef>
          <a:fontRef idx="minor">
            <a:schemeClr val="tx1"/>
          </a:fontRef>
        </p:style>
      </p:cxnSp>
      <p:sp>
        <p:nvSpPr>
          <p:cNvPr id="57" name="吹き出し: 角を丸めた四角形 56">
            <a:extLst>
              <a:ext uri="{FF2B5EF4-FFF2-40B4-BE49-F238E27FC236}">
                <a16:creationId xmlns:a16="http://schemas.microsoft.com/office/drawing/2014/main" id="{154C9E7A-7F48-4BC1-91EC-35FDF8C7DA6D}"/>
              </a:ext>
            </a:extLst>
          </p:cNvPr>
          <p:cNvSpPr/>
          <p:nvPr/>
        </p:nvSpPr>
        <p:spPr>
          <a:xfrm>
            <a:off x="1278406" y="1247950"/>
            <a:ext cx="2311920" cy="410531"/>
          </a:xfrm>
          <a:prstGeom prst="wedgeRoundRectCallout">
            <a:avLst>
              <a:gd name="adj1" fmla="val -32402"/>
              <a:gd name="adj2" fmla="val 68528"/>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年春</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58" name="スライド番号プレースホルダー 1">
            <a:extLst>
              <a:ext uri="{FF2B5EF4-FFF2-40B4-BE49-F238E27FC236}">
                <a16:creationId xmlns:a16="http://schemas.microsoft.com/office/drawing/2014/main" id="{780E8B4C-30DD-40B3-9373-ED499332FCF6}"/>
              </a:ext>
            </a:extLst>
          </p:cNvPr>
          <p:cNvSpPr>
            <a:spLocks noGrp="1"/>
          </p:cNvSpPr>
          <p:nvPr>
            <p:ph type="sldNum" sz="quarter" idx="12"/>
          </p:nvPr>
        </p:nvSpPr>
        <p:spPr>
          <a:xfrm>
            <a:off x="6553200" y="6356350"/>
            <a:ext cx="2133600" cy="365125"/>
          </a:xfrm>
        </p:spPr>
        <p:txBody>
          <a:bodyPr/>
          <a:lstStyle/>
          <a:p>
            <a:fld id="{ABBF78F6-40F7-42CC-B691-F10E30E15BA0}" type="slidenum">
              <a:rPr kumimoji="1" lang="ja-JP" altLang="en-US" sz="2000" smtClean="0"/>
              <a:pPr/>
              <a:t>4</a:t>
            </a:fld>
            <a:endParaRPr kumimoji="1" lang="ja-JP" altLang="en-US" sz="2000" dirty="0"/>
          </a:p>
        </p:txBody>
      </p:sp>
    </p:spTree>
    <p:extLst>
      <p:ext uri="{BB962C8B-B14F-4D97-AF65-F5344CB8AC3E}">
        <p14:creationId xmlns:p14="http://schemas.microsoft.com/office/powerpoint/2010/main" val="3005851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0" y="0"/>
            <a:ext cx="7218755"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アジェンダ</a:t>
            </a: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14" name="コンテンツ プレースホルダー 2">
            <a:extLst>
              <a:ext uri="{FF2B5EF4-FFF2-40B4-BE49-F238E27FC236}">
                <a16:creationId xmlns:a16="http://schemas.microsoft.com/office/drawing/2014/main" id="{65D8B2DC-D5E1-4124-856A-028C702048E4}"/>
              </a:ext>
            </a:extLst>
          </p:cNvPr>
          <p:cNvSpPr>
            <a:spLocks noGrp="1"/>
          </p:cNvSpPr>
          <p:nvPr>
            <p:ph idx="1"/>
          </p:nvPr>
        </p:nvSpPr>
        <p:spPr>
          <a:xfrm>
            <a:off x="404080" y="968525"/>
            <a:ext cx="8560407" cy="5512146"/>
          </a:xfrm>
        </p:spPr>
        <p:txBody>
          <a:bodyPr>
            <a:normAutofit/>
          </a:bodyPr>
          <a:lstStyle/>
          <a:p>
            <a:pPr marL="0" indent="0">
              <a:buNone/>
            </a:pPr>
            <a:r>
              <a:rPr lang="ja-JP" altLang="en-US" dirty="0">
                <a:solidFill>
                  <a:schemeClr val="bg1">
                    <a:lumMod val="75000"/>
                  </a:schemeClr>
                </a:solidFill>
                <a:latin typeface="Meiryo UI" panose="020B0604030504040204" pitchFamily="50" charset="-128"/>
                <a:ea typeface="Meiryo UI" panose="020B0604030504040204" pitchFamily="50" charset="-128"/>
              </a:rPr>
              <a:t>１　提言書の位置づけについて</a:t>
            </a:r>
            <a:endParaRPr lang="en-US" altLang="ja-JP" sz="24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２　本日の論点</a:t>
            </a:r>
            <a:endParaRPr lang="en-US" altLang="ja-JP"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①提言書の構成等について</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sz="2800" dirty="0">
                <a:solidFill>
                  <a:schemeClr val="bg1">
                    <a:lumMod val="75000"/>
                  </a:schemeClr>
                </a:solidFill>
                <a:latin typeface="Meiryo UI" panose="020B0604030504040204" pitchFamily="50" charset="-128"/>
                <a:ea typeface="Meiryo UI" panose="020B0604030504040204" pitchFamily="50" charset="-128"/>
              </a:rPr>
              <a:t>　　　②提言の取組事項</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sz="2800" dirty="0">
                <a:solidFill>
                  <a:schemeClr val="bg1">
                    <a:lumMod val="75000"/>
                  </a:schemeClr>
                </a:solidFill>
                <a:latin typeface="Meiryo UI" panose="020B0604030504040204" pitchFamily="50" charset="-128"/>
                <a:ea typeface="Meiryo UI" panose="020B0604030504040204" pitchFamily="50" charset="-128"/>
              </a:rPr>
              <a:t>　　　③付言内容について</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endParaRPr lang="en-US" altLang="ja-JP" sz="20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bg1">
                    <a:lumMod val="75000"/>
                  </a:schemeClr>
                </a:solidFill>
                <a:latin typeface="Meiryo UI" panose="020B0604030504040204" pitchFamily="50" charset="-128"/>
                <a:ea typeface="Meiryo UI" panose="020B0604030504040204" pitchFamily="50" charset="-128"/>
              </a:rPr>
              <a:t>３　提言</a:t>
            </a:r>
            <a:r>
              <a:rPr kumimoji="1" lang="ja-JP" altLang="en-US" dirty="0">
                <a:solidFill>
                  <a:schemeClr val="bg1">
                    <a:lumMod val="75000"/>
                  </a:schemeClr>
                </a:solidFill>
                <a:latin typeface="Meiryo UI" panose="020B0604030504040204" pitchFamily="50" charset="-128"/>
                <a:ea typeface="Meiryo UI" panose="020B0604030504040204" pitchFamily="50" charset="-128"/>
              </a:rPr>
              <a:t>後のスケジュール</a:t>
            </a:r>
            <a:endParaRPr kumimoji="1" lang="en-US" altLang="ja-JP" dirty="0">
              <a:solidFill>
                <a:schemeClr val="bg1">
                  <a:lumMod val="75000"/>
                </a:schemeClr>
              </a:solidFill>
              <a:latin typeface="Meiryo UI" panose="020B0604030504040204" pitchFamily="50" charset="-128"/>
              <a:ea typeface="Meiryo UI" panose="020B0604030504040204" pitchFamily="50" charset="-128"/>
            </a:endParaRPr>
          </a:p>
        </p:txBody>
      </p:sp>
      <p:sp>
        <p:nvSpPr>
          <p:cNvPr id="11" name="スライド番号プレースホルダー 1">
            <a:extLst>
              <a:ext uri="{FF2B5EF4-FFF2-40B4-BE49-F238E27FC236}">
                <a16:creationId xmlns:a16="http://schemas.microsoft.com/office/drawing/2014/main" id="{6355F7E7-7230-4054-B8CA-9D38BCE834B9}"/>
              </a:ext>
            </a:extLst>
          </p:cNvPr>
          <p:cNvSpPr>
            <a:spLocks noGrp="1"/>
          </p:cNvSpPr>
          <p:nvPr>
            <p:ph type="sldNum" sz="quarter" idx="12"/>
          </p:nvPr>
        </p:nvSpPr>
        <p:spPr>
          <a:xfrm>
            <a:off x="6553200" y="6356350"/>
            <a:ext cx="2133600" cy="365125"/>
          </a:xfrm>
        </p:spPr>
        <p:txBody>
          <a:bodyPr/>
          <a:lstStyle/>
          <a:p>
            <a:fld id="{ABBF78F6-40F7-42CC-B691-F10E30E15BA0}" type="slidenum">
              <a:rPr kumimoji="1" lang="ja-JP" altLang="en-US" sz="2000" smtClean="0"/>
              <a:pPr/>
              <a:t>5</a:t>
            </a:fld>
            <a:endParaRPr kumimoji="1" lang="ja-JP" altLang="en-US" sz="2000" dirty="0"/>
          </a:p>
        </p:txBody>
      </p:sp>
    </p:spTree>
    <p:extLst>
      <p:ext uri="{BB962C8B-B14F-4D97-AF65-F5344CB8AC3E}">
        <p14:creationId xmlns:p14="http://schemas.microsoft.com/office/powerpoint/2010/main" val="29737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19049" y="-2650"/>
            <a:ext cx="7218755"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２　本日の論点　①</a:t>
            </a:r>
            <a:r>
              <a:rPr lang="ja-JP" altLang="en-US" sz="2800" dirty="0">
                <a:latin typeface="Meiryo UI" panose="020B0604030504040204" pitchFamily="50" charset="-128"/>
                <a:ea typeface="Meiryo UI" panose="020B0604030504040204" pitchFamily="50" charset="-128"/>
              </a:rPr>
              <a:t>提言書の構成等について</a:t>
            </a:r>
            <a:endParaRPr lang="ja-JP" altLang="en-US" sz="2800" i="1" dirty="0">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2" name="正方形/長方形 1">
            <a:extLst>
              <a:ext uri="{FF2B5EF4-FFF2-40B4-BE49-F238E27FC236}">
                <a16:creationId xmlns:a16="http://schemas.microsoft.com/office/drawing/2014/main" id="{F226D43E-20A5-4AF9-84F4-B0629B57B14F}"/>
              </a:ext>
            </a:extLst>
          </p:cNvPr>
          <p:cNvSpPr/>
          <p:nvPr/>
        </p:nvSpPr>
        <p:spPr>
          <a:xfrm>
            <a:off x="287524" y="586554"/>
            <a:ext cx="8381034" cy="6047809"/>
          </a:xfrm>
          <a:prstGeom prst="rect">
            <a:avLst/>
          </a:prstGeom>
        </p:spPr>
        <p:txBody>
          <a:bodyPr wrap="square">
            <a:spAutoFit/>
          </a:bodyPr>
          <a:lstStyle/>
          <a:p>
            <a:r>
              <a:rPr lang="ja-JP" altLang="en-US" b="1" u="sng" dirty="0">
                <a:latin typeface="Meiryo UI" panose="020B0604030504040204" pitchFamily="50" charset="-128"/>
                <a:ea typeface="Meiryo UI" panose="020B0604030504040204" pitchFamily="50" charset="-128"/>
              </a:rPr>
              <a:t>１　はじめに</a:t>
            </a:r>
            <a:endParaRPr lang="en-US" altLang="ja-JP" dirty="0">
              <a:solidFill>
                <a:srgbClr val="FF0000"/>
              </a:solidFill>
              <a:latin typeface="Meiryo UI" panose="020B0604030504040204" pitchFamily="50" charset="-128"/>
              <a:ea typeface="Meiryo UI" panose="020B0604030504040204" pitchFamily="50" charset="-128"/>
            </a:endParaRPr>
          </a:p>
          <a:p>
            <a:endParaRPr lang="en-US" altLang="ja-JP" sz="600" b="1" u="sng" dirty="0">
              <a:latin typeface="Meiryo UI" panose="020B0604030504040204" pitchFamily="50" charset="-128"/>
              <a:ea typeface="Meiryo UI" panose="020B0604030504040204" pitchFamily="50" charset="-128"/>
            </a:endParaRPr>
          </a:p>
          <a:p>
            <a:r>
              <a:rPr lang="ja-JP" altLang="en-US" b="1" u="sng" dirty="0">
                <a:latin typeface="Meiryo UI" panose="020B0604030504040204" pitchFamily="50" charset="-128"/>
                <a:ea typeface="Meiryo UI" panose="020B0604030504040204" pitchFamily="50" charset="-128"/>
              </a:rPr>
              <a:t>２　将来を見据えた行政運営のあり方を検討する必要性</a:t>
            </a:r>
            <a:endParaRPr lang="en-US" altLang="ja-JP" dirty="0">
              <a:solidFill>
                <a:srgbClr val="FF0000"/>
              </a:solidFill>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（１）背景</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（２）検討の必要性</a:t>
            </a:r>
            <a:endParaRPr lang="en-US" altLang="ja-JP" sz="1600" dirty="0">
              <a:latin typeface="Meiryo UI" panose="020B0604030504040204" pitchFamily="50" charset="-128"/>
              <a:ea typeface="Meiryo UI" panose="020B0604030504040204" pitchFamily="50" charset="-128"/>
            </a:endParaRPr>
          </a:p>
          <a:p>
            <a:endParaRPr lang="en-US" altLang="ja-JP" sz="600" b="1" u="sng" dirty="0">
              <a:latin typeface="Meiryo UI" panose="020B0604030504040204" pitchFamily="50" charset="-128"/>
              <a:ea typeface="Meiryo UI" panose="020B0604030504040204" pitchFamily="50" charset="-128"/>
            </a:endParaRPr>
          </a:p>
          <a:p>
            <a:r>
              <a:rPr lang="ja-JP" altLang="en-US" b="1" u="sng" dirty="0">
                <a:latin typeface="Meiryo UI" panose="020B0604030504040204" pitchFamily="50" charset="-128"/>
                <a:ea typeface="Meiryo UI" panose="020B0604030504040204" pitchFamily="50" charset="-128"/>
              </a:rPr>
              <a:t>３　課題と解決の方向性</a:t>
            </a:r>
          </a:p>
          <a:p>
            <a:r>
              <a:rPr lang="ja-JP" altLang="en-US" sz="1600" dirty="0">
                <a:latin typeface="Meiryo UI" panose="020B0604030504040204" pitchFamily="50" charset="-128"/>
                <a:ea typeface="Meiryo UI" panose="020B0604030504040204" pitchFamily="50" charset="-128"/>
              </a:rPr>
              <a:t>（１）課題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ア　人口減少</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イ　単独世帯の増加による「個人」を単位とした社会への変化</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ウ　</a:t>
            </a:r>
            <a:r>
              <a:rPr lang="en-US" altLang="ja-JP" sz="1600" dirty="0">
                <a:latin typeface="Meiryo UI" panose="020B0604030504040204" pitchFamily="50" charset="-128"/>
                <a:ea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rPr>
              <a:t>年を見据えて千葉市が抱える課題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（２）解決の方向性</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ア　多様な主体との共創</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イ　デジタル技術・社会資源の活用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ウ　行政の役割の変化に対応できる職員の育成</a:t>
            </a:r>
            <a:endParaRPr lang="en-US" altLang="ja-JP" sz="1600" dirty="0">
              <a:latin typeface="Meiryo UI" panose="020B0604030504040204" pitchFamily="50" charset="-128"/>
              <a:ea typeface="Meiryo UI" panose="020B0604030504040204" pitchFamily="50" charset="-128"/>
            </a:endParaRPr>
          </a:p>
          <a:p>
            <a:endParaRPr lang="en-US" altLang="ja-JP" sz="600" b="1" u="sng" dirty="0">
              <a:latin typeface="Meiryo UI" panose="020B0604030504040204" pitchFamily="50" charset="-128"/>
              <a:ea typeface="Meiryo UI" panose="020B0604030504040204" pitchFamily="50" charset="-128"/>
            </a:endParaRPr>
          </a:p>
          <a:p>
            <a:r>
              <a:rPr lang="ja-JP" altLang="en-US" b="1" u="sng" dirty="0">
                <a:latin typeface="Meiryo UI" panose="020B0604030504040204" pitchFamily="50" charset="-128"/>
                <a:ea typeface="Meiryo UI" panose="020B0604030504040204" pitchFamily="50" charset="-128"/>
              </a:rPr>
              <a:t>４　提言</a:t>
            </a:r>
            <a:endParaRPr lang="en-US" altLang="ja-JP"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（１）</a:t>
            </a:r>
            <a:r>
              <a:rPr lang="en-US" altLang="ja-JP" sz="1600" dirty="0">
                <a:latin typeface="Meiryo UI" panose="020B0604030504040204" pitchFamily="50" charset="-128"/>
                <a:ea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rPr>
              <a:t>年に目指すべき姿</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「市民一人ひとりにとって最適で納得できる公共サービスを地域と共に創るスマート自治体」</a:t>
            </a:r>
          </a:p>
          <a:p>
            <a:r>
              <a:rPr lang="ja-JP" altLang="en-US" sz="1600" dirty="0">
                <a:latin typeface="Meiryo UI" panose="020B0604030504040204" pitchFamily="50" charset="-128"/>
                <a:ea typeface="Meiryo UI" panose="020B0604030504040204" pitchFamily="50" charset="-128"/>
              </a:rPr>
              <a:t>（２）基本的な方針と取組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・基本方針１　「市民・企業・</a:t>
            </a:r>
            <a:r>
              <a:rPr lang="en-US" altLang="ja-JP" sz="1600" dirty="0">
                <a:latin typeface="Meiryo UI" panose="020B0604030504040204" pitchFamily="50" charset="-128"/>
                <a:ea typeface="Meiryo UI" panose="020B0604030504040204" pitchFamily="50" charset="-128"/>
              </a:rPr>
              <a:t>NPO</a:t>
            </a:r>
            <a:r>
              <a:rPr lang="ja-JP" altLang="en-US" sz="1600" dirty="0">
                <a:latin typeface="Meiryo UI" panose="020B0604030504040204" pitchFamily="50" charset="-128"/>
                <a:ea typeface="Meiryo UI" panose="020B0604030504040204" pitchFamily="50" charset="-128"/>
              </a:rPr>
              <a:t>・市民団体等の多様な主体の参画を促進」</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・基本方針２　「様々な社会資源を積極的に活用して市民がより良い行動や判断ができる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環境を整備」</a:t>
            </a:r>
          </a:p>
          <a:p>
            <a:r>
              <a:rPr lang="ja-JP" altLang="en-US" sz="1600" dirty="0">
                <a:latin typeface="Meiryo UI" panose="020B0604030504040204" pitchFamily="50" charset="-128"/>
                <a:ea typeface="Meiryo UI" panose="020B0604030504040204" pitchFamily="50" charset="-128"/>
              </a:rPr>
              <a:t>　　　・基本方針３　「組織の枠を超えた発想で場と関係づくりができる職員の育成」</a:t>
            </a:r>
            <a:endParaRPr lang="en-US" altLang="ja-JP" sz="1600" dirty="0">
              <a:latin typeface="Meiryo UI" panose="020B0604030504040204" pitchFamily="50" charset="-128"/>
              <a:ea typeface="Meiryo UI" panose="020B0604030504040204" pitchFamily="50" charset="-128"/>
            </a:endParaRPr>
          </a:p>
          <a:p>
            <a:endParaRPr lang="en-US" altLang="ja-JP" sz="600" b="1" u="sng" dirty="0">
              <a:latin typeface="Meiryo UI" panose="020B0604030504040204" pitchFamily="50" charset="-128"/>
              <a:ea typeface="Meiryo UI" panose="020B0604030504040204" pitchFamily="50" charset="-128"/>
            </a:endParaRPr>
          </a:p>
          <a:p>
            <a:r>
              <a:rPr lang="ja-JP" altLang="en-US" b="1" u="sng" dirty="0">
                <a:latin typeface="Meiryo UI" panose="020B0604030504040204" pitchFamily="50" charset="-128"/>
                <a:ea typeface="Meiryo UI" panose="020B0604030504040204" pitchFamily="50" charset="-128"/>
              </a:rPr>
              <a:t>５　おわりに（職員の皆さんへ）</a:t>
            </a:r>
            <a:endParaRPr lang="en-US" altLang="ja-JP" b="1" u="sng" dirty="0">
              <a:latin typeface="Meiryo UI" panose="020B0604030504040204" pitchFamily="50" charset="-128"/>
              <a:ea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60632F6E-0993-43C9-9E7B-52F0FF000A16}"/>
              </a:ext>
            </a:extLst>
          </p:cNvPr>
          <p:cNvSpPr>
            <a:spLocks noGrp="1"/>
          </p:cNvSpPr>
          <p:nvPr>
            <p:ph type="sldNum" sz="quarter" idx="12"/>
          </p:nvPr>
        </p:nvSpPr>
        <p:spPr>
          <a:xfrm>
            <a:off x="6553200" y="6356350"/>
            <a:ext cx="2133600" cy="365125"/>
          </a:xfrm>
        </p:spPr>
        <p:txBody>
          <a:bodyPr/>
          <a:lstStyle/>
          <a:p>
            <a:fld id="{ABBF78F6-40F7-42CC-B691-F10E30E15BA0}" type="slidenum">
              <a:rPr kumimoji="1" lang="ja-JP" altLang="en-US" sz="2000" smtClean="0"/>
              <a:pPr/>
              <a:t>6</a:t>
            </a:fld>
            <a:endParaRPr kumimoji="1" lang="ja-JP" altLang="en-US" sz="2000" dirty="0"/>
          </a:p>
        </p:txBody>
      </p:sp>
    </p:spTree>
    <p:extLst>
      <p:ext uri="{BB962C8B-B14F-4D97-AF65-F5344CB8AC3E}">
        <p14:creationId xmlns:p14="http://schemas.microsoft.com/office/powerpoint/2010/main" val="320710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0" y="0"/>
            <a:ext cx="7218755"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アジェンダ</a:t>
            </a: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14" name="コンテンツ プレースホルダー 2">
            <a:extLst>
              <a:ext uri="{FF2B5EF4-FFF2-40B4-BE49-F238E27FC236}">
                <a16:creationId xmlns:a16="http://schemas.microsoft.com/office/drawing/2014/main" id="{65D8B2DC-D5E1-4124-856A-028C702048E4}"/>
              </a:ext>
            </a:extLst>
          </p:cNvPr>
          <p:cNvSpPr>
            <a:spLocks noGrp="1"/>
          </p:cNvSpPr>
          <p:nvPr>
            <p:ph idx="1"/>
          </p:nvPr>
        </p:nvSpPr>
        <p:spPr>
          <a:xfrm>
            <a:off x="404080" y="968525"/>
            <a:ext cx="8560407" cy="5512146"/>
          </a:xfrm>
        </p:spPr>
        <p:txBody>
          <a:bodyPr>
            <a:normAutofit/>
          </a:bodyPr>
          <a:lstStyle/>
          <a:p>
            <a:pPr marL="0" indent="0">
              <a:buNone/>
            </a:pPr>
            <a:r>
              <a:rPr lang="ja-JP" altLang="en-US" dirty="0">
                <a:solidFill>
                  <a:schemeClr val="bg1">
                    <a:lumMod val="75000"/>
                  </a:schemeClr>
                </a:solidFill>
                <a:latin typeface="Meiryo UI" panose="020B0604030504040204" pitchFamily="50" charset="-128"/>
                <a:ea typeface="Meiryo UI" panose="020B0604030504040204" pitchFamily="50" charset="-128"/>
              </a:rPr>
              <a:t>１　提言書の位置づけについて</a:t>
            </a:r>
            <a:endParaRPr lang="en-US" altLang="ja-JP" sz="24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２　本日の論点</a:t>
            </a:r>
            <a:endParaRPr lang="en-US" altLang="ja-JP" dirty="0">
              <a:latin typeface="Meiryo UI" panose="020B0604030504040204" pitchFamily="50" charset="-128"/>
              <a:ea typeface="Meiryo UI" panose="020B0604030504040204" pitchFamily="50" charset="-128"/>
            </a:endParaRPr>
          </a:p>
          <a:p>
            <a:pPr marL="0" indent="0">
              <a:buNone/>
            </a:pPr>
            <a:r>
              <a:rPr lang="ja-JP" altLang="en-US" sz="2400" dirty="0">
                <a:solidFill>
                  <a:schemeClr val="bg1">
                    <a:lumMod val="75000"/>
                  </a:schemeClr>
                </a:solidFill>
                <a:latin typeface="Meiryo UI" panose="020B0604030504040204" pitchFamily="50" charset="-128"/>
                <a:ea typeface="Meiryo UI" panose="020B0604030504040204" pitchFamily="50" charset="-128"/>
              </a:rPr>
              <a:t>　　　 </a:t>
            </a:r>
            <a:r>
              <a:rPr lang="ja-JP" altLang="en-US" sz="2800" dirty="0">
                <a:solidFill>
                  <a:schemeClr val="bg1">
                    <a:lumMod val="75000"/>
                  </a:schemeClr>
                </a:solidFill>
                <a:latin typeface="Meiryo UI" panose="020B0604030504040204" pitchFamily="50" charset="-128"/>
                <a:ea typeface="Meiryo UI" panose="020B0604030504040204" pitchFamily="50" charset="-128"/>
              </a:rPr>
              <a:t>①提言書の構成等について</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sz="2800" dirty="0">
                <a:solidFill>
                  <a:schemeClr val="bg1">
                    <a:lumMod val="75000"/>
                  </a:schemeClr>
                </a:solidFill>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②提言の取組事項</a:t>
            </a:r>
            <a:endParaRPr lang="en-US" altLang="ja-JP" sz="2800" dirty="0">
              <a:latin typeface="Meiryo UI" panose="020B0604030504040204" pitchFamily="50" charset="-128"/>
              <a:ea typeface="Meiryo UI" panose="020B0604030504040204" pitchFamily="50" charset="-128"/>
            </a:endParaRPr>
          </a:p>
          <a:p>
            <a:pPr marL="0" indent="0">
              <a:buNone/>
            </a:pPr>
            <a:r>
              <a:rPr lang="ja-JP" altLang="en-US" sz="2800" dirty="0">
                <a:solidFill>
                  <a:schemeClr val="bg1">
                    <a:lumMod val="75000"/>
                  </a:schemeClr>
                </a:solidFill>
                <a:latin typeface="Meiryo UI" panose="020B0604030504040204" pitchFamily="50" charset="-128"/>
                <a:ea typeface="Meiryo UI" panose="020B0604030504040204" pitchFamily="50" charset="-128"/>
              </a:rPr>
              <a:t>　　　③付言内容について</a:t>
            </a:r>
            <a:endParaRPr lang="en-US" altLang="ja-JP" sz="28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endParaRPr lang="en-US" altLang="ja-JP" sz="2000" dirty="0">
              <a:solidFill>
                <a:schemeClr val="bg1">
                  <a:lumMod val="75000"/>
                </a:schemeClr>
              </a:solidFill>
              <a:latin typeface="Meiryo UI" panose="020B0604030504040204" pitchFamily="50" charset="-128"/>
              <a:ea typeface="Meiryo UI" panose="020B0604030504040204" pitchFamily="50" charset="-128"/>
            </a:endParaRPr>
          </a:p>
          <a:p>
            <a:pPr marL="0" indent="0">
              <a:buNone/>
            </a:pPr>
            <a:r>
              <a:rPr lang="ja-JP" altLang="en-US" dirty="0">
                <a:solidFill>
                  <a:schemeClr val="bg1">
                    <a:lumMod val="75000"/>
                  </a:schemeClr>
                </a:solidFill>
                <a:latin typeface="Meiryo UI" panose="020B0604030504040204" pitchFamily="50" charset="-128"/>
                <a:ea typeface="Meiryo UI" panose="020B0604030504040204" pitchFamily="50" charset="-128"/>
              </a:rPr>
              <a:t>３　提言</a:t>
            </a:r>
            <a:r>
              <a:rPr kumimoji="1" lang="ja-JP" altLang="en-US" dirty="0">
                <a:solidFill>
                  <a:schemeClr val="bg1">
                    <a:lumMod val="75000"/>
                  </a:schemeClr>
                </a:solidFill>
                <a:latin typeface="Meiryo UI" panose="020B0604030504040204" pitchFamily="50" charset="-128"/>
                <a:ea typeface="Meiryo UI" panose="020B0604030504040204" pitchFamily="50" charset="-128"/>
              </a:rPr>
              <a:t>後のスケジュール</a:t>
            </a:r>
            <a:endParaRPr kumimoji="1" lang="en-US" altLang="ja-JP" dirty="0">
              <a:solidFill>
                <a:schemeClr val="bg1">
                  <a:lumMod val="75000"/>
                </a:schemeClr>
              </a:solidFill>
              <a:latin typeface="Meiryo UI" panose="020B0604030504040204" pitchFamily="50" charset="-128"/>
              <a:ea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F264C10B-CBD7-481C-AE76-C88580512848}"/>
              </a:ext>
            </a:extLst>
          </p:cNvPr>
          <p:cNvSpPr>
            <a:spLocks noGrp="1"/>
          </p:cNvSpPr>
          <p:nvPr>
            <p:ph type="sldNum" sz="quarter" idx="12"/>
          </p:nvPr>
        </p:nvSpPr>
        <p:spPr>
          <a:xfrm>
            <a:off x="6553200" y="6356350"/>
            <a:ext cx="2133600" cy="365125"/>
          </a:xfrm>
        </p:spPr>
        <p:txBody>
          <a:bodyPr/>
          <a:lstStyle/>
          <a:p>
            <a:fld id="{ABBF78F6-40F7-42CC-B691-F10E30E15BA0}" type="slidenum">
              <a:rPr kumimoji="1" lang="ja-JP" altLang="en-US" sz="2000" smtClean="0"/>
              <a:pPr/>
              <a:t>7</a:t>
            </a:fld>
            <a:endParaRPr kumimoji="1" lang="ja-JP" altLang="en-US" sz="2000" dirty="0"/>
          </a:p>
        </p:txBody>
      </p:sp>
    </p:spTree>
    <p:extLst>
      <p:ext uri="{BB962C8B-B14F-4D97-AF65-F5344CB8AC3E}">
        <p14:creationId xmlns:p14="http://schemas.microsoft.com/office/powerpoint/2010/main" val="99360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19049" y="-2650"/>
            <a:ext cx="7291350"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２　本日の論点　②提言の取組事項</a:t>
            </a:r>
            <a:r>
              <a:rPr lang="ja-JP" altLang="en-US" sz="2800" dirty="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1/3</a:t>
            </a:r>
            <a:r>
              <a:rPr lang="ja-JP" altLang="en-US" sz="2800" dirty="0">
                <a:latin typeface="Meiryo UI" panose="020B0604030504040204" pitchFamily="50" charset="-128"/>
                <a:ea typeface="Meiryo UI" panose="020B0604030504040204" pitchFamily="50" charset="-128"/>
              </a:rPr>
              <a:t>）</a:t>
            </a:r>
            <a:endParaRPr lang="ja-JP" altLang="en-US" sz="2800" i="1" dirty="0">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sp>
        <p:nvSpPr>
          <p:cNvPr id="2" name="正方形/長方形 1">
            <a:extLst>
              <a:ext uri="{FF2B5EF4-FFF2-40B4-BE49-F238E27FC236}">
                <a16:creationId xmlns:a16="http://schemas.microsoft.com/office/drawing/2014/main" id="{3A7E7791-E37E-4EF8-9E4B-112DD0D38F0A}"/>
              </a:ext>
            </a:extLst>
          </p:cNvPr>
          <p:cNvSpPr/>
          <p:nvPr/>
        </p:nvSpPr>
        <p:spPr>
          <a:xfrm>
            <a:off x="277092" y="683309"/>
            <a:ext cx="8507376" cy="4466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latin typeface="Meiryo UI" panose="020B0604030504040204" pitchFamily="50" charset="-128"/>
                <a:ea typeface="Meiryo UI" panose="020B0604030504040204" pitchFamily="50" charset="-128"/>
              </a:rPr>
              <a:t>基本方針１　</a:t>
            </a:r>
            <a:r>
              <a:rPr lang="ja-JP" altLang="en-US" b="1" dirty="0">
                <a:solidFill>
                  <a:schemeClr val="tx1"/>
                </a:solidFill>
                <a:latin typeface="Meiryo UI" panose="020B0604030504040204" pitchFamily="50" charset="-128"/>
                <a:ea typeface="Meiryo UI" panose="020B0604030504040204" pitchFamily="50" charset="-128"/>
              </a:rPr>
              <a:t>市民・企業・</a:t>
            </a:r>
            <a:r>
              <a:rPr lang="en-US" altLang="ja-JP" b="1" dirty="0">
                <a:solidFill>
                  <a:schemeClr val="tx1"/>
                </a:solidFill>
                <a:latin typeface="Meiryo UI" panose="020B0604030504040204" pitchFamily="50" charset="-128"/>
                <a:ea typeface="Meiryo UI" panose="020B0604030504040204" pitchFamily="50" charset="-128"/>
              </a:rPr>
              <a:t>NPO</a:t>
            </a:r>
            <a:r>
              <a:rPr lang="ja-JP" altLang="en-US" b="1" dirty="0">
                <a:solidFill>
                  <a:schemeClr val="tx1"/>
                </a:solidFill>
                <a:latin typeface="Meiryo UI" panose="020B0604030504040204" pitchFamily="50" charset="-128"/>
                <a:ea typeface="Meiryo UI" panose="020B0604030504040204" pitchFamily="50" charset="-128"/>
              </a:rPr>
              <a:t>・市民団体等の多様な主体の参画を促進</a:t>
            </a:r>
            <a:endParaRPr lang="en-US" altLang="ja-JP" b="1" dirty="0">
              <a:solidFill>
                <a:schemeClr val="tx1"/>
              </a:solidFill>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B1EDFD21-547A-4A0D-9FD3-3D6050BE5000}"/>
              </a:ext>
            </a:extLst>
          </p:cNvPr>
          <p:cNvGraphicFramePr>
            <a:graphicFrameLocks noGrp="1"/>
          </p:cNvGraphicFramePr>
          <p:nvPr>
            <p:extLst>
              <p:ext uri="{D42A27DB-BD31-4B8C-83A1-F6EECF244321}">
                <p14:modId xmlns:p14="http://schemas.microsoft.com/office/powerpoint/2010/main" val="968521941"/>
              </p:ext>
            </p:extLst>
          </p:nvPr>
        </p:nvGraphicFramePr>
        <p:xfrm>
          <a:off x="358715" y="1799483"/>
          <a:ext cx="8507376" cy="4487805"/>
        </p:xfrm>
        <a:graphic>
          <a:graphicData uri="http://schemas.openxmlformats.org/drawingml/2006/table">
            <a:tbl>
              <a:tblPr firstRow="1" bandRow="1">
                <a:tableStyleId>{5C22544A-7EE6-4342-B048-85BDC9FD1C3A}</a:tableStyleId>
              </a:tblPr>
              <a:tblGrid>
                <a:gridCol w="1693005">
                  <a:extLst>
                    <a:ext uri="{9D8B030D-6E8A-4147-A177-3AD203B41FA5}">
                      <a16:colId xmlns:a16="http://schemas.microsoft.com/office/drawing/2014/main" val="1757502297"/>
                    </a:ext>
                  </a:extLst>
                </a:gridCol>
                <a:gridCol w="6814371">
                  <a:extLst>
                    <a:ext uri="{9D8B030D-6E8A-4147-A177-3AD203B41FA5}">
                      <a16:colId xmlns:a16="http://schemas.microsoft.com/office/drawing/2014/main" val="2255999041"/>
                    </a:ext>
                  </a:extLst>
                </a:gridCol>
              </a:tblGrid>
              <a:tr h="333373">
                <a:tc>
                  <a:txBody>
                    <a:bodyPr/>
                    <a:lstStyle/>
                    <a:p>
                      <a:pPr algn="ctr"/>
                      <a:r>
                        <a:rPr kumimoji="1" lang="ja-JP" altLang="en-US" sz="1800" dirty="0">
                          <a:latin typeface="Meiryo UI" panose="020B0604030504040204" pitchFamily="50" charset="-128"/>
                          <a:ea typeface="Meiryo UI" panose="020B0604030504040204" pitchFamily="50" charset="-128"/>
                        </a:rPr>
                        <a:t>カテゴリ</a:t>
                      </a:r>
                      <a:endParaRPr kumimoji="1" lang="en-US" altLang="ja-JP" sz="1800" dirty="0">
                        <a:latin typeface="Meiryo UI" panose="020B0604030504040204" pitchFamily="50" charset="-128"/>
                        <a:ea typeface="Meiryo UI" panose="020B0604030504040204" pitchFamily="50" charset="-128"/>
                      </a:endParaRPr>
                    </a:p>
                    <a:p>
                      <a:pPr algn="ctr"/>
                      <a:r>
                        <a:rPr kumimoji="1" lang="ja-JP" altLang="en-US" sz="1800" dirty="0">
                          <a:latin typeface="Meiryo UI" panose="020B0604030504040204" pitchFamily="50" charset="-128"/>
                          <a:ea typeface="Meiryo UI" panose="020B0604030504040204" pitchFamily="50" charset="-128"/>
                        </a:rPr>
                        <a:t>（目的）</a:t>
                      </a:r>
                    </a:p>
                  </a:txBody>
                  <a:tcPr/>
                </a:tc>
                <a:tc>
                  <a:txBody>
                    <a:bodyPr/>
                    <a:lstStyle/>
                    <a:p>
                      <a:pPr algn="ctr"/>
                      <a:r>
                        <a:rPr kumimoji="1" lang="ja-JP" altLang="en-US" sz="1800" dirty="0">
                          <a:latin typeface="Meiryo UI" panose="020B0604030504040204" pitchFamily="50" charset="-128"/>
                          <a:ea typeface="Meiryo UI" panose="020B0604030504040204" pitchFamily="50" charset="-128"/>
                        </a:rPr>
                        <a:t>取組事項</a:t>
                      </a:r>
                    </a:p>
                  </a:txBody>
                  <a:tcPr anchor="ctr"/>
                </a:tc>
                <a:extLst>
                  <a:ext uri="{0D108BD9-81ED-4DB2-BD59-A6C34878D82A}">
                    <a16:rowId xmlns:a16="http://schemas.microsoft.com/office/drawing/2014/main" val="3410255435"/>
                  </a:ext>
                </a:extLst>
              </a:tr>
              <a:tr h="1282575">
                <a:tc>
                  <a:txBody>
                    <a:bodyPr/>
                    <a:lstStyle/>
                    <a:p>
                      <a:pPr algn="just">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参画機会の</a:t>
                      </a:r>
                      <a:endParaRPr lang="en-US" alt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創出</a:t>
                      </a:r>
                    </a:p>
                  </a:txBody>
                  <a:tcPr marL="68580" marR="68580" marT="0" marB="0" anchor="ctr"/>
                </a:tc>
                <a:tc>
                  <a:txBody>
                    <a:bodyPr/>
                    <a:lstStyle/>
                    <a:p>
                      <a:pPr>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・課題発見、解決策検討の段階から容易に参画できる仕組みづくり</a:t>
                      </a:r>
                    </a:p>
                    <a:p>
                      <a:pPr marL="139700" indent="-139700">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・行政による施策選択に当たっての市民参画を容易にするための基盤検討</a:t>
                      </a:r>
                    </a:p>
                    <a:p>
                      <a:pPr>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柔軟に多様な主体と連携できる仕組みづくり</a:t>
                      </a:r>
                      <a:r>
                        <a:rPr lang="en-US" sz="180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extLst>
                  <a:ext uri="{0D108BD9-81ED-4DB2-BD59-A6C34878D82A}">
                    <a16:rowId xmlns:a16="http://schemas.microsoft.com/office/drawing/2014/main" val="2208667039"/>
                  </a:ext>
                </a:extLst>
              </a:tr>
              <a:tr h="1282575">
                <a:tc>
                  <a:txBody>
                    <a:bodyPr/>
                    <a:lstStyle/>
                    <a:p>
                      <a:pPr algn="just">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参画の効果を高める仕組みづくり</a:t>
                      </a:r>
                    </a:p>
                  </a:txBody>
                  <a:tcPr marL="68580" marR="68580" marT="0" marB="0" anchor="ctr"/>
                </a:tc>
                <a:tc>
                  <a:txBody>
                    <a:bodyPr/>
                    <a:lstStyle/>
                    <a:p>
                      <a:pPr>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職員による効果的なアジェンダ設定能力の向上</a:t>
                      </a:r>
                      <a:r>
                        <a:rPr lang="en-US" sz="180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意思決定の透明性・迅速性を高める取組（</a:t>
                      </a:r>
                      <a:r>
                        <a:rPr lang="en-US"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OODA</a:t>
                      </a:r>
                      <a:r>
                        <a:rPr lang="ja-JP" sz="1800" dirty="0">
                          <a:solidFill>
                            <a:srgbClr val="FF0000"/>
                          </a:solidFill>
                          <a:effectLst/>
                          <a:latin typeface="Meiryo UI" panose="020B0604030504040204" pitchFamily="50" charset="-128"/>
                          <a:ea typeface="Meiryo UI" panose="020B0604030504040204" pitchFamily="50" charset="-128"/>
                          <a:cs typeface="ＭＳ Ｐゴシック" panose="020B0600070205080204" pitchFamily="50" charset="-128"/>
                        </a:rPr>
                        <a:t>ループ等）</a:t>
                      </a:r>
                    </a:p>
                    <a:p>
                      <a:pPr>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・参画した結果の反映状況の透明性を高める仕組みづくり</a:t>
                      </a:r>
                    </a:p>
                  </a:txBody>
                  <a:tcPr marL="68580" marR="68580" marT="0" marB="0" anchor="ctr"/>
                </a:tc>
                <a:extLst>
                  <a:ext uri="{0D108BD9-81ED-4DB2-BD59-A6C34878D82A}">
                    <a16:rowId xmlns:a16="http://schemas.microsoft.com/office/drawing/2014/main" val="4112713873"/>
                  </a:ext>
                </a:extLst>
              </a:tr>
              <a:tr h="1282575">
                <a:tc>
                  <a:txBody>
                    <a:bodyPr/>
                    <a:lstStyle/>
                    <a:p>
                      <a:pPr algn="just">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業務プロセスの見直し</a:t>
                      </a:r>
                    </a:p>
                  </a:txBody>
                  <a:tcPr marL="68580" marR="68580" marT="0" marB="0" anchor="ctr"/>
                </a:tc>
                <a:tc>
                  <a:txBody>
                    <a:bodyPr/>
                    <a:lstStyle/>
                    <a:p>
                      <a:pPr>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・市民が議論し、政策に反映できる仕組みづくり</a:t>
                      </a:r>
                    </a:p>
                    <a:p>
                      <a:pPr>
                        <a:spcAft>
                          <a:spcPts val="0"/>
                        </a:spcAft>
                      </a:pPr>
                      <a:r>
                        <a:rPr lang="ja-JP" sz="1800" dirty="0">
                          <a:effectLst/>
                          <a:latin typeface="Meiryo UI" panose="020B0604030504040204" pitchFamily="50" charset="-128"/>
                          <a:ea typeface="Meiryo UI" panose="020B0604030504040204" pitchFamily="50" charset="-128"/>
                          <a:cs typeface="ＭＳ Ｐゴシック" panose="020B0600070205080204" pitchFamily="50" charset="-128"/>
                        </a:rPr>
                        <a:t>・費用対効果の低い業務の廃止、集約</a:t>
                      </a:r>
                      <a:r>
                        <a:rPr lang="en-US" sz="180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ja-JP" sz="1800"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8580" marR="68580" marT="0" marB="0" anchor="ctr"/>
                </a:tc>
                <a:extLst>
                  <a:ext uri="{0D108BD9-81ED-4DB2-BD59-A6C34878D82A}">
                    <a16:rowId xmlns:a16="http://schemas.microsoft.com/office/drawing/2014/main" val="3639180650"/>
                  </a:ext>
                </a:extLst>
              </a:tr>
            </a:tbl>
          </a:graphicData>
        </a:graphic>
      </p:graphicFrame>
      <p:sp>
        <p:nvSpPr>
          <p:cNvPr id="11" name="正方形/長方形 10">
            <a:extLst>
              <a:ext uri="{FF2B5EF4-FFF2-40B4-BE49-F238E27FC236}">
                <a16:creationId xmlns:a16="http://schemas.microsoft.com/office/drawing/2014/main" id="{DBE90D47-F2FE-4257-A1FF-B96A2416290C}"/>
              </a:ext>
            </a:extLst>
          </p:cNvPr>
          <p:cNvSpPr/>
          <p:nvPr/>
        </p:nvSpPr>
        <p:spPr>
          <a:xfrm>
            <a:off x="372318" y="1239939"/>
            <a:ext cx="8399363" cy="446671"/>
          </a:xfrm>
          <a:prstGeom prst="rect">
            <a:avLst/>
          </a:prstGeom>
          <a:ln>
            <a:noFill/>
            <a:prstDash val="sysDash"/>
          </a:ln>
        </p:spPr>
        <p:style>
          <a:lnRef idx="2">
            <a:schemeClr val="dk1"/>
          </a:lnRef>
          <a:fillRef idx="1">
            <a:schemeClr val="lt1"/>
          </a:fillRef>
          <a:effectRef idx="0">
            <a:schemeClr val="dk1"/>
          </a:effectRef>
          <a:fontRef idx="minor">
            <a:schemeClr val="dk1"/>
          </a:fontRef>
        </p:style>
        <p:txBody>
          <a:bodyPr rtlCol="0" anchor="ctr"/>
          <a:lstStyle/>
          <a:p>
            <a:r>
              <a:rPr lang="ja-JP" altLang="en-US" sz="2000" b="1" u="sng" dirty="0">
                <a:solidFill>
                  <a:schemeClr val="tx1"/>
                </a:solidFill>
                <a:latin typeface="Meiryo UI" panose="020B0604030504040204" pitchFamily="50" charset="-128"/>
                <a:ea typeface="Meiryo UI" panose="020B0604030504040204" pitchFamily="50" charset="-128"/>
              </a:rPr>
              <a:t>■具体的な取組</a:t>
            </a:r>
            <a:endParaRPr lang="en-US" altLang="ja-JP" sz="2000" b="1" u="sng"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1">
            <a:extLst>
              <a:ext uri="{FF2B5EF4-FFF2-40B4-BE49-F238E27FC236}">
                <a16:creationId xmlns:a16="http://schemas.microsoft.com/office/drawing/2014/main" id="{DE6B5355-7B80-4DE6-BAB4-2DF879BA17EB}"/>
              </a:ext>
            </a:extLst>
          </p:cNvPr>
          <p:cNvSpPr>
            <a:spLocks noGrp="1"/>
          </p:cNvSpPr>
          <p:nvPr>
            <p:ph type="sldNum" sz="quarter" idx="12"/>
          </p:nvPr>
        </p:nvSpPr>
        <p:spPr>
          <a:xfrm>
            <a:off x="6553200" y="6356350"/>
            <a:ext cx="2133600" cy="365125"/>
          </a:xfrm>
        </p:spPr>
        <p:txBody>
          <a:bodyPr/>
          <a:lstStyle/>
          <a:p>
            <a:fld id="{ABBF78F6-40F7-42CC-B691-F10E30E15BA0}" type="slidenum">
              <a:rPr kumimoji="1" lang="ja-JP" altLang="en-US" sz="2000" smtClean="0"/>
              <a:pPr/>
              <a:t>8</a:t>
            </a:fld>
            <a:endParaRPr kumimoji="1" lang="ja-JP" altLang="en-US" sz="2000" dirty="0"/>
          </a:p>
        </p:txBody>
      </p:sp>
    </p:spTree>
    <p:extLst>
      <p:ext uri="{BB962C8B-B14F-4D97-AF65-F5344CB8AC3E}">
        <p14:creationId xmlns:p14="http://schemas.microsoft.com/office/powerpoint/2010/main" val="428235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B8F51B0-715D-45F7-96F9-D97FEE54C0C1}"/>
              </a:ext>
            </a:extLst>
          </p:cNvPr>
          <p:cNvSpPr/>
          <p:nvPr/>
        </p:nvSpPr>
        <p:spPr>
          <a:xfrm>
            <a:off x="-19049" y="-2650"/>
            <a:ext cx="7291350" cy="576000"/>
          </a:xfrm>
          <a:prstGeom prst="rect">
            <a:avLst/>
          </a:prstGeom>
          <a:gradFill flip="none" rotWithShape="1">
            <a:gsLst>
              <a:gs pos="0">
                <a:srgbClr val="00B050"/>
              </a:gs>
              <a:gs pos="87000">
                <a:schemeClr val="accent1">
                  <a:tint val="44500"/>
                  <a:satMod val="1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i="1" dirty="0">
                <a:latin typeface="Meiryo UI" panose="020B0604030504040204" pitchFamily="50" charset="-128"/>
                <a:ea typeface="Meiryo UI" panose="020B0604030504040204" pitchFamily="50" charset="-128"/>
              </a:rPr>
              <a:t>２　本日の論点　②提言の取組事項</a:t>
            </a:r>
            <a:r>
              <a:rPr lang="ja-JP" altLang="en-US" sz="2800" dirty="0">
                <a:latin typeface="Meiryo UI" panose="020B0604030504040204" pitchFamily="50" charset="-128"/>
                <a:ea typeface="Meiryo UI" panose="020B0604030504040204" pitchFamily="50" charset="-128"/>
              </a:rPr>
              <a:t>（</a:t>
            </a:r>
            <a:r>
              <a:rPr lang="en-US" altLang="ja-JP" sz="2800" dirty="0">
                <a:latin typeface="Meiryo UI" panose="020B0604030504040204" pitchFamily="50" charset="-128"/>
                <a:ea typeface="Meiryo UI" panose="020B0604030504040204" pitchFamily="50" charset="-128"/>
              </a:rPr>
              <a:t>2/3</a:t>
            </a:r>
            <a:r>
              <a:rPr lang="ja-JP" altLang="en-US" sz="2800" dirty="0">
                <a:latin typeface="Meiryo UI" panose="020B0604030504040204" pitchFamily="50" charset="-128"/>
                <a:ea typeface="Meiryo UI" panose="020B0604030504040204" pitchFamily="50" charset="-128"/>
              </a:rPr>
              <a:t>）</a:t>
            </a:r>
            <a:endParaRPr lang="ja-JP" altLang="en-US" sz="2800" i="1" dirty="0">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D69A459C-B482-4C9B-9A00-75DEEDDB43E5}"/>
              </a:ext>
            </a:extLst>
          </p:cNvPr>
          <p:cNvGrpSpPr/>
          <p:nvPr/>
        </p:nvGrpSpPr>
        <p:grpSpPr>
          <a:xfrm>
            <a:off x="6984268" y="1"/>
            <a:ext cx="2136420" cy="539750"/>
            <a:chOff x="6984268" y="1"/>
            <a:chExt cx="2136420" cy="539750"/>
          </a:xfrm>
        </p:grpSpPr>
        <p:pic>
          <p:nvPicPr>
            <p:cNvPr id="19" name="図 18">
              <a:extLst>
                <a:ext uri="{FF2B5EF4-FFF2-40B4-BE49-F238E27FC236}">
                  <a16:creationId xmlns:a16="http://schemas.microsoft.com/office/drawing/2014/main" id="{BEC1BB1E-04EF-479B-8CA4-152DE00D2C7C}"/>
                </a:ext>
              </a:extLst>
            </p:cNvPr>
            <p:cNvPicPr preferRelativeResize="0">
              <a:picLocks noChangeAspect="1"/>
            </p:cNvPicPr>
            <p:nvPr/>
          </p:nvPicPr>
          <p:blipFill>
            <a:blip r:embed="rId3"/>
            <a:stretch>
              <a:fillRect/>
            </a:stretch>
          </p:blipFill>
          <p:spPr>
            <a:xfrm>
              <a:off x="6984268" y="44154"/>
              <a:ext cx="485349" cy="495596"/>
            </a:xfrm>
            <a:prstGeom prst="rect">
              <a:avLst/>
            </a:prstGeom>
          </p:spPr>
        </p:pic>
        <p:pic>
          <p:nvPicPr>
            <p:cNvPr id="20" name="図 19">
              <a:extLst>
                <a:ext uri="{FF2B5EF4-FFF2-40B4-BE49-F238E27FC236}">
                  <a16:creationId xmlns:a16="http://schemas.microsoft.com/office/drawing/2014/main" id="{5ADFDF58-15E4-4A65-8E4C-0A56824EB99A}"/>
                </a:ext>
              </a:extLst>
            </p:cNvPr>
            <p:cNvPicPr>
              <a:picLocks noChangeAspect="1"/>
            </p:cNvPicPr>
            <p:nvPr/>
          </p:nvPicPr>
          <p:blipFill>
            <a:blip r:embed="rId4"/>
            <a:stretch>
              <a:fillRect/>
            </a:stretch>
          </p:blipFill>
          <p:spPr>
            <a:xfrm>
              <a:off x="7484857" y="377329"/>
              <a:ext cx="925501" cy="129193"/>
            </a:xfrm>
            <a:prstGeom prst="rect">
              <a:avLst/>
            </a:prstGeom>
          </p:spPr>
        </p:pic>
        <p:pic>
          <p:nvPicPr>
            <p:cNvPr id="21" name="図 20">
              <a:extLst>
                <a:ext uri="{FF2B5EF4-FFF2-40B4-BE49-F238E27FC236}">
                  <a16:creationId xmlns:a16="http://schemas.microsoft.com/office/drawing/2014/main" id="{F58214C8-B78E-4EF5-923E-93B7E9A13752}"/>
                </a:ext>
              </a:extLst>
            </p:cNvPr>
            <p:cNvPicPr preferRelativeResize="0">
              <a:picLocks noChangeAspect="1"/>
            </p:cNvPicPr>
            <p:nvPr/>
          </p:nvPicPr>
          <p:blipFill>
            <a:blip r:embed="rId5"/>
            <a:stretch>
              <a:fillRect/>
            </a:stretch>
          </p:blipFill>
          <p:spPr>
            <a:xfrm>
              <a:off x="7499458" y="85774"/>
              <a:ext cx="893321" cy="276732"/>
            </a:xfrm>
            <a:prstGeom prst="rect">
              <a:avLst/>
            </a:prstGeom>
          </p:spPr>
        </p:pic>
        <p:pic>
          <p:nvPicPr>
            <p:cNvPr id="22" name="図 21">
              <a:extLst>
                <a:ext uri="{FF2B5EF4-FFF2-40B4-BE49-F238E27FC236}">
                  <a16:creationId xmlns:a16="http://schemas.microsoft.com/office/drawing/2014/main" id="{DFD6272C-D4E8-47EE-A5BA-7C488CA15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8401" y="1"/>
              <a:ext cx="672287" cy="539750"/>
            </a:xfrm>
            <a:prstGeom prst="rect">
              <a:avLst/>
            </a:prstGeom>
          </p:spPr>
        </p:pic>
      </p:grpSp>
      <p:graphicFrame>
        <p:nvGraphicFramePr>
          <p:cNvPr id="6" name="表 5">
            <a:extLst>
              <a:ext uri="{FF2B5EF4-FFF2-40B4-BE49-F238E27FC236}">
                <a16:creationId xmlns:a16="http://schemas.microsoft.com/office/drawing/2014/main" id="{B1EDFD21-547A-4A0D-9FD3-3D6050BE5000}"/>
              </a:ext>
            </a:extLst>
          </p:cNvPr>
          <p:cNvGraphicFramePr>
            <a:graphicFrameLocks noGrp="1"/>
          </p:cNvGraphicFramePr>
          <p:nvPr>
            <p:extLst>
              <p:ext uri="{D42A27DB-BD31-4B8C-83A1-F6EECF244321}">
                <p14:modId xmlns:p14="http://schemas.microsoft.com/office/powerpoint/2010/main" val="4262386251"/>
              </p:ext>
            </p:extLst>
          </p:nvPr>
        </p:nvGraphicFramePr>
        <p:xfrm>
          <a:off x="277090" y="1876911"/>
          <a:ext cx="8471371" cy="4218208"/>
        </p:xfrm>
        <a:graphic>
          <a:graphicData uri="http://schemas.openxmlformats.org/drawingml/2006/table">
            <a:tbl>
              <a:tblPr firstRow="1" bandRow="1">
                <a:tableStyleId>{5C22544A-7EE6-4342-B048-85BDC9FD1C3A}</a:tableStyleId>
              </a:tblPr>
              <a:tblGrid>
                <a:gridCol w="2137984">
                  <a:extLst>
                    <a:ext uri="{9D8B030D-6E8A-4147-A177-3AD203B41FA5}">
                      <a16:colId xmlns:a16="http://schemas.microsoft.com/office/drawing/2014/main" val="1757502297"/>
                    </a:ext>
                  </a:extLst>
                </a:gridCol>
                <a:gridCol w="6333387">
                  <a:extLst>
                    <a:ext uri="{9D8B030D-6E8A-4147-A177-3AD203B41FA5}">
                      <a16:colId xmlns:a16="http://schemas.microsoft.com/office/drawing/2014/main" val="2255999041"/>
                    </a:ext>
                  </a:extLst>
                </a:gridCol>
              </a:tblGrid>
              <a:tr h="327953">
                <a:tc>
                  <a:txBody>
                    <a:bodyPr/>
                    <a:lstStyle/>
                    <a:p>
                      <a:pPr algn="ctr"/>
                      <a:r>
                        <a:rPr kumimoji="1" lang="ja-JP" altLang="en-US" sz="1800" dirty="0">
                          <a:latin typeface="Meiryo UI" panose="020B0604030504040204" pitchFamily="50" charset="-128"/>
                          <a:ea typeface="Meiryo UI" panose="020B0604030504040204" pitchFamily="50" charset="-128"/>
                        </a:rPr>
                        <a:t>カテゴリ（目的）</a:t>
                      </a:r>
                    </a:p>
                  </a:txBody>
                  <a:tcPr/>
                </a:tc>
                <a:tc>
                  <a:txBody>
                    <a:bodyPr/>
                    <a:lstStyle/>
                    <a:p>
                      <a:pPr algn="ctr"/>
                      <a:r>
                        <a:rPr kumimoji="1" lang="ja-JP" altLang="en-US" sz="1800" dirty="0">
                          <a:latin typeface="Meiryo UI" panose="020B0604030504040204" pitchFamily="50" charset="-128"/>
                          <a:ea typeface="Meiryo UI" panose="020B0604030504040204" pitchFamily="50" charset="-128"/>
                        </a:rPr>
                        <a:t>取組事項</a:t>
                      </a:r>
                    </a:p>
                  </a:txBody>
                  <a:tcPr/>
                </a:tc>
                <a:extLst>
                  <a:ext uri="{0D108BD9-81ED-4DB2-BD59-A6C34878D82A}">
                    <a16:rowId xmlns:a16="http://schemas.microsoft.com/office/drawing/2014/main" val="3410255435"/>
                  </a:ext>
                </a:extLst>
              </a:tr>
              <a:tr h="1343922">
                <a:tc>
                  <a:txBody>
                    <a:bodyPr/>
                    <a:lstStyle/>
                    <a:p>
                      <a:pPr algn="l"/>
                      <a:r>
                        <a:rPr kumimoji="1" lang="ja-JP" altLang="en-US" sz="1800" dirty="0">
                          <a:latin typeface="Meiryo UI" panose="020B0604030504040204" pitchFamily="50" charset="-128"/>
                          <a:ea typeface="Meiryo UI" panose="020B0604030504040204" pitchFamily="50" charset="-128"/>
                        </a:rPr>
                        <a:t>地域資源の可視化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latin typeface="Meiryo UI" panose="020B0604030504040204" pitchFamily="50" charset="-128"/>
                          <a:ea typeface="Meiryo UI" panose="020B0604030504040204" pitchFamily="50" charset="-128"/>
                        </a:rPr>
                        <a:t>・行政保有情報のデータ活用の推進（オープンデータ、</a:t>
                      </a:r>
                      <a:r>
                        <a:rPr lang="ja-JP" altLang="en-US" sz="1800" dirty="0">
                          <a:solidFill>
                            <a:srgbClr val="FF0000"/>
                          </a:solidFill>
                          <a:latin typeface="Meiryo UI" panose="020B0604030504040204" pitchFamily="50" charset="-128"/>
                          <a:ea typeface="Meiryo UI" panose="020B0604030504040204" pitchFamily="50" charset="-128"/>
                        </a:rPr>
                        <a:t>匿名加工情</a:t>
                      </a:r>
                      <a:endParaRPr lang="en-US" altLang="ja-JP" sz="18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rgbClr val="FF0000"/>
                          </a:solidFill>
                          <a:latin typeface="Meiryo UI" panose="020B0604030504040204" pitchFamily="50" charset="-128"/>
                          <a:ea typeface="Meiryo UI" panose="020B0604030504040204" pitchFamily="50" charset="-128"/>
                        </a:rPr>
                        <a:t>　報等を市民と共に実現 </a:t>
                      </a:r>
                      <a:r>
                        <a:rPr lang="ja-JP" altLang="en-US" sz="1800"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latin typeface="Meiryo UI" panose="020B0604030504040204" pitchFamily="50" charset="-128"/>
                          <a:ea typeface="Meiryo UI" panose="020B0604030504040204" pitchFamily="50" charset="-128"/>
                        </a:rPr>
                        <a:t>・ベースレジストリ</a:t>
                      </a:r>
                      <a:r>
                        <a:rPr lang="en-US" altLang="ja-JP" sz="1800" dirty="0">
                          <a:solidFill>
                            <a:schemeClr val="tx1"/>
                          </a:solidFill>
                          <a:latin typeface="Meiryo UI" panose="020B0604030504040204" pitchFamily="50" charset="-128"/>
                          <a:ea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rPr>
                        <a:t>等の考え方を取り入れたデータ項目の整備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latin typeface="Meiryo UI" panose="020B0604030504040204" pitchFamily="50" charset="-128"/>
                          <a:ea typeface="Meiryo UI" panose="020B0604030504040204" pitchFamily="50" charset="-128"/>
                        </a:rPr>
                        <a:t>・地域資源の有効活用を自発的に考えることができる情報提供</a:t>
                      </a:r>
                    </a:p>
                  </a:txBody>
                  <a:tcPr anchor="ctr"/>
                </a:tc>
                <a:extLst>
                  <a:ext uri="{0D108BD9-81ED-4DB2-BD59-A6C34878D82A}">
                    <a16:rowId xmlns:a16="http://schemas.microsoft.com/office/drawing/2014/main" val="2208667039"/>
                  </a:ext>
                </a:extLst>
              </a:tr>
              <a:tr h="1254263">
                <a:tc>
                  <a:txBody>
                    <a:bodyPr/>
                    <a:lstStyle/>
                    <a:p>
                      <a:pPr algn="l"/>
                      <a:r>
                        <a:rPr kumimoji="1" lang="en-US" altLang="ja-JP" sz="1800" dirty="0">
                          <a:latin typeface="Meiryo UI" panose="020B0604030504040204" pitchFamily="50" charset="-128"/>
                          <a:ea typeface="Meiryo UI" panose="020B0604030504040204" pitchFamily="50" charset="-128"/>
                        </a:rPr>
                        <a:t>ICT</a:t>
                      </a:r>
                      <a:r>
                        <a:rPr kumimoji="1" lang="ja-JP" altLang="en-US" sz="1800" dirty="0">
                          <a:latin typeface="Meiryo UI" panose="020B0604030504040204" pitchFamily="50" charset="-128"/>
                          <a:ea typeface="Meiryo UI" panose="020B0604030504040204" pitchFamily="50" charset="-128"/>
                        </a:rPr>
                        <a:t>リテラシーの向上</a:t>
                      </a:r>
                    </a:p>
                  </a:txBody>
                  <a:tcPr anchor="ctr"/>
                </a:tc>
                <a:tc>
                  <a:txBody>
                    <a:bodyPr/>
                    <a:lstStyle/>
                    <a:p>
                      <a:r>
                        <a:rPr lang="ja-JP" altLang="en-US" sz="1800" dirty="0">
                          <a:solidFill>
                            <a:schemeClr val="tx1"/>
                          </a:solidFill>
                          <a:latin typeface="Meiryo UI" panose="020B0604030504040204" pitchFamily="50" charset="-128"/>
                          <a:ea typeface="Meiryo UI" panose="020B0604030504040204" pitchFamily="50" charset="-128"/>
                        </a:rPr>
                        <a:t>・市民等の</a:t>
                      </a:r>
                      <a:r>
                        <a:rPr lang="en-US" altLang="ja-JP" sz="1800" dirty="0">
                          <a:solidFill>
                            <a:schemeClr val="tx1"/>
                          </a:solidFill>
                          <a:latin typeface="Meiryo UI" panose="020B0604030504040204" pitchFamily="50" charset="-128"/>
                          <a:ea typeface="Meiryo UI" panose="020B0604030504040204" pitchFamily="50" charset="-128"/>
                        </a:rPr>
                        <a:t>ICT</a:t>
                      </a:r>
                      <a:r>
                        <a:rPr lang="ja-JP" altLang="en-US" sz="1800" dirty="0">
                          <a:solidFill>
                            <a:schemeClr val="tx1"/>
                          </a:solidFill>
                          <a:latin typeface="Meiryo UI" panose="020B0604030504040204" pitchFamily="50" charset="-128"/>
                          <a:ea typeface="Meiryo UI" panose="020B0604030504040204" pitchFamily="50" charset="-128"/>
                        </a:rPr>
                        <a:t>リテラシー向上に資する取組</a:t>
                      </a:r>
                    </a:p>
                  </a:txBody>
                  <a:tcPr anchor="ctr"/>
                </a:tc>
                <a:extLst>
                  <a:ext uri="{0D108BD9-81ED-4DB2-BD59-A6C34878D82A}">
                    <a16:rowId xmlns:a16="http://schemas.microsoft.com/office/drawing/2014/main" val="3757417350"/>
                  </a:ext>
                </a:extLst>
              </a:tr>
              <a:tr h="1254263">
                <a:tc>
                  <a:txBody>
                    <a:bodyPr/>
                    <a:lstStyle/>
                    <a:p>
                      <a:pPr algn="l"/>
                      <a:r>
                        <a:rPr lang="ja-JP" altLang="en-US" sz="1800" dirty="0">
                          <a:latin typeface="Meiryo UI" panose="020B0604030504040204" pitchFamily="50" charset="-128"/>
                          <a:ea typeface="Meiryo UI" panose="020B0604030504040204" pitchFamily="50" charset="-128"/>
                        </a:rPr>
                        <a:t>市民に手間をかけないサービスの提供</a:t>
                      </a:r>
                      <a:endParaRPr kumimoji="1" lang="ja-JP" altLang="en-US" sz="1800" dirty="0">
                        <a:latin typeface="Meiryo UI" panose="020B0604030504040204" pitchFamily="50" charset="-128"/>
                        <a:ea typeface="Meiryo UI" panose="020B0604030504040204" pitchFamily="50" charset="-128"/>
                      </a:endParaRPr>
                    </a:p>
                  </a:txBody>
                  <a:tcPr anchor="ctr"/>
                </a:tc>
                <a:tc>
                  <a:txBody>
                    <a:bodyPr/>
                    <a:lstStyle/>
                    <a:p>
                      <a:r>
                        <a:rPr lang="ja-JP" altLang="en-US" sz="1800" dirty="0">
                          <a:solidFill>
                            <a:schemeClr val="tx1"/>
                          </a:solidFill>
                          <a:latin typeface="Meiryo UI" panose="020B0604030504040204" pitchFamily="50" charset="-128"/>
                          <a:ea typeface="Meiryo UI" panose="020B0604030504040204" pitchFamily="50" charset="-128"/>
                        </a:rPr>
                        <a:t>・プッシュ型サービスの提供</a:t>
                      </a:r>
                    </a:p>
                    <a:p>
                      <a:r>
                        <a:rPr lang="ja-JP" altLang="en-US" sz="1800" dirty="0">
                          <a:solidFill>
                            <a:schemeClr val="tx1"/>
                          </a:solidFill>
                          <a:latin typeface="Meiryo UI" panose="020B0604030504040204" pitchFamily="50" charset="-128"/>
                          <a:ea typeface="Meiryo UI" panose="020B0604030504040204" pitchFamily="50" charset="-128"/>
                        </a:rPr>
                        <a:t>・</a:t>
                      </a:r>
                      <a:r>
                        <a:rPr lang="ja-JP" altLang="en-US" sz="1800" dirty="0">
                          <a:solidFill>
                            <a:srgbClr val="FF0000"/>
                          </a:solidFill>
                          <a:latin typeface="Meiryo UI" panose="020B0604030504040204" pitchFamily="50" charset="-128"/>
                          <a:ea typeface="Meiryo UI" panose="020B0604030504040204" pitchFamily="50" charset="-128"/>
                        </a:rPr>
                        <a:t>対話型サービスの提供 （申請形式ではなく質問形式によりサービ</a:t>
                      </a:r>
                      <a:endParaRPr lang="en-US" altLang="ja-JP" sz="1800" dirty="0">
                        <a:solidFill>
                          <a:srgbClr val="FF0000"/>
                        </a:solidFill>
                        <a:latin typeface="Meiryo UI" panose="020B0604030504040204" pitchFamily="50" charset="-128"/>
                        <a:ea typeface="Meiryo UI" panose="020B0604030504040204" pitchFamily="50" charset="-128"/>
                      </a:endParaRPr>
                    </a:p>
                    <a:p>
                      <a:r>
                        <a:rPr lang="ja-JP" altLang="en-US" sz="1800" dirty="0">
                          <a:solidFill>
                            <a:srgbClr val="FF0000"/>
                          </a:solidFill>
                          <a:latin typeface="Meiryo UI" panose="020B0604030504040204" pitchFamily="50" charset="-128"/>
                          <a:ea typeface="Meiryo UI" panose="020B0604030504040204" pitchFamily="50" charset="-128"/>
                        </a:rPr>
                        <a:t>　スを受けられる仕組み等）</a:t>
                      </a:r>
                    </a:p>
                  </a:txBody>
                  <a:tcPr anchor="ctr"/>
                </a:tc>
                <a:extLst>
                  <a:ext uri="{0D108BD9-81ED-4DB2-BD59-A6C34878D82A}">
                    <a16:rowId xmlns:a16="http://schemas.microsoft.com/office/drawing/2014/main" val="2843247492"/>
                  </a:ext>
                </a:extLst>
              </a:tr>
            </a:tbl>
          </a:graphicData>
        </a:graphic>
      </p:graphicFrame>
      <p:sp>
        <p:nvSpPr>
          <p:cNvPr id="17" name="正方形/長方形 16">
            <a:extLst>
              <a:ext uri="{FF2B5EF4-FFF2-40B4-BE49-F238E27FC236}">
                <a16:creationId xmlns:a16="http://schemas.microsoft.com/office/drawing/2014/main" id="{117C746D-59A5-4F30-8C7A-80E5CC6AB14C}"/>
              </a:ext>
            </a:extLst>
          </p:cNvPr>
          <p:cNvSpPr/>
          <p:nvPr/>
        </p:nvSpPr>
        <p:spPr>
          <a:xfrm>
            <a:off x="277092" y="683309"/>
            <a:ext cx="8471371" cy="5845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latin typeface="Meiryo UI" panose="020B0604030504040204" pitchFamily="50" charset="-128"/>
                <a:ea typeface="Meiryo UI" panose="020B0604030504040204" pitchFamily="50" charset="-128"/>
              </a:rPr>
              <a:t>基本方針</a:t>
            </a:r>
            <a:r>
              <a:rPr lang="ja-JP" altLang="en-US" b="1" dirty="0">
                <a:latin typeface="Meiryo UI" panose="020B0604030504040204" pitchFamily="50" charset="-128"/>
                <a:ea typeface="Meiryo UI" panose="020B0604030504040204" pitchFamily="50" charset="-128"/>
              </a:rPr>
              <a:t>２</a:t>
            </a:r>
            <a:endParaRPr lang="en-US" altLang="ja-JP" b="1" dirty="0">
              <a:latin typeface="Meiryo UI" panose="020B0604030504040204" pitchFamily="50" charset="-128"/>
              <a:ea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rPr>
              <a:t>　様々な社会資源を積極的に活用して市民がよりよい行動や判断ができる環境を整備　</a:t>
            </a:r>
            <a:endParaRPr kumimoji="1" lang="ja-JP" altLang="en-US" b="1"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26ADA3B-ADAB-427C-8C5E-781581800C60}"/>
              </a:ext>
            </a:extLst>
          </p:cNvPr>
          <p:cNvSpPr/>
          <p:nvPr/>
        </p:nvSpPr>
        <p:spPr>
          <a:xfrm>
            <a:off x="372318" y="1349054"/>
            <a:ext cx="8399363" cy="446671"/>
          </a:xfrm>
          <a:prstGeom prst="rect">
            <a:avLst/>
          </a:prstGeom>
          <a:ln>
            <a:noFill/>
            <a:prstDash val="sysDash"/>
          </a:ln>
        </p:spPr>
        <p:style>
          <a:lnRef idx="2">
            <a:schemeClr val="dk1"/>
          </a:lnRef>
          <a:fillRef idx="1">
            <a:schemeClr val="lt1"/>
          </a:fillRef>
          <a:effectRef idx="0">
            <a:schemeClr val="dk1"/>
          </a:effectRef>
          <a:fontRef idx="minor">
            <a:schemeClr val="dk1"/>
          </a:fontRef>
        </p:style>
        <p:txBody>
          <a:bodyPr rtlCol="0" anchor="ctr"/>
          <a:lstStyle/>
          <a:p>
            <a:r>
              <a:rPr lang="ja-JP" altLang="en-US" sz="2000" b="1" u="sng" dirty="0">
                <a:solidFill>
                  <a:schemeClr val="tx1"/>
                </a:solidFill>
                <a:latin typeface="Meiryo UI" panose="020B0604030504040204" pitchFamily="50" charset="-128"/>
                <a:ea typeface="Meiryo UI" panose="020B0604030504040204" pitchFamily="50" charset="-128"/>
              </a:rPr>
              <a:t>■具体的な取組</a:t>
            </a:r>
            <a:endParaRPr lang="en-US" altLang="ja-JP" sz="2000" b="1" u="sng"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A1F303D-17BD-4B07-9479-B8A704D7622A}"/>
              </a:ext>
            </a:extLst>
          </p:cNvPr>
          <p:cNvSpPr>
            <a:spLocks noGrp="1"/>
          </p:cNvSpPr>
          <p:nvPr>
            <p:ph type="sldNum" sz="quarter" idx="12"/>
          </p:nvPr>
        </p:nvSpPr>
        <p:spPr/>
        <p:txBody>
          <a:bodyPr/>
          <a:lstStyle/>
          <a:p>
            <a:fld id="{ABBF78F6-40F7-42CC-B691-F10E30E15BA0}" type="slidenum">
              <a:rPr kumimoji="1" lang="ja-JP" altLang="en-US" smtClean="0"/>
              <a:pPr/>
              <a:t>9</a:t>
            </a:fld>
            <a:endParaRPr kumimoji="1" lang="ja-JP" altLang="en-US"/>
          </a:p>
        </p:txBody>
      </p:sp>
      <p:sp>
        <p:nvSpPr>
          <p:cNvPr id="12" name="正方形/長方形 11">
            <a:extLst>
              <a:ext uri="{FF2B5EF4-FFF2-40B4-BE49-F238E27FC236}">
                <a16:creationId xmlns:a16="http://schemas.microsoft.com/office/drawing/2014/main" id="{7A1A0CAE-82E2-4E89-9653-7E90F03C8025}"/>
              </a:ext>
            </a:extLst>
          </p:cNvPr>
          <p:cNvSpPr/>
          <p:nvPr/>
        </p:nvSpPr>
        <p:spPr>
          <a:xfrm>
            <a:off x="375149" y="6092241"/>
            <a:ext cx="8399363" cy="539750"/>
          </a:xfrm>
          <a:prstGeom prst="rect">
            <a:avLst/>
          </a:prstGeom>
          <a:ln>
            <a:noFill/>
            <a:prstDash val="sysDash"/>
          </a:ln>
        </p:spPr>
        <p:style>
          <a:lnRef idx="2">
            <a:schemeClr val="dk1"/>
          </a:lnRef>
          <a:fillRef idx="1">
            <a:schemeClr val="lt1"/>
          </a:fillRef>
          <a:effectRef idx="0">
            <a:schemeClr val="dk1"/>
          </a:effectRef>
          <a:fontRef idx="minor">
            <a:schemeClr val="dk1"/>
          </a:fontRef>
        </p:style>
        <p:txBody>
          <a:bodyPr rtlCol="0" anchor="ctr"/>
          <a:lstStyle/>
          <a:p>
            <a:r>
              <a:rPr lang="en-US" altLang="ja-JP" dirty="0">
                <a:solidFill>
                  <a:schemeClr val="tx1"/>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ベースレジストリとは</a:t>
            </a:r>
            <a:r>
              <a:rPr lang="en-US" altLang="ja-JP" sz="1600" dirty="0">
                <a:latin typeface="Meiryo UI" panose="020B0604030504040204" pitchFamily="50" charset="-128"/>
                <a:ea typeface="Meiryo UI" panose="020B0604030504040204" pitchFamily="50" charset="-128"/>
              </a:rPr>
              <a:t> </a:t>
            </a:r>
            <a:r>
              <a:rPr lang="ja-JP" altLang="ja-JP" sz="1600" dirty="0" err="1">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公的機関等で公開され、様々な場面で参照される、人、法人、土地、資格等の社会の基本データであり、正確性や最新性や確保された社会の基幹となるデータベース。</a:t>
            </a:r>
            <a:r>
              <a:rPr lang="ja-JP" altLang="ja-JP"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p:txBody>
      </p:sp>
      <p:sp>
        <p:nvSpPr>
          <p:cNvPr id="14" name="スライド番号プレースホルダー 1">
            <a:extLst>
              <a:ext uri="{FF2B5EF4-FFF2-40B4-BE49-F238E27FC236}">
                <a16:creationId xmlns:a16="http://schemas.microsoft.com/office/drawing/2014/main" id="{484EFE3B-FB3D-4C3E-9856-0C6669F16468}"/>
              </a:ext>
            </a:extLst>
          </p:cNvPr>
          <p:cNvSpPr txBox="1">
            <a:spLocks/>
          </p:cNvSpPr>
          <p:nvPr/>
        </p:nvSpPr>
        <p:spPr>
          <a:xfrm>
            <a:off x="6651219" y="644872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BBF78F6-40F7-42CC-B691-F10E30E15BA0}" type="slidenum">
              <a:rPr lang="ja-JP" altLang="en-US" sz="2000" smtClean="0"/>
              <a:pPr/>
              <a:t>9</a:t>
            </a:fld>
            <a:endParaRPr lang="ja-JP" altLang="en-US" sz="2000" dirty="0"/>
          </a:p>
        </p:txBody>
      </p:sp>
    </p:spTree>
    <p:extLst>
      <p:ext uri="{BB962C8B-B14F-4D97-AF65-F5344CB8AC3E}">
        <p14:creationId xmlns:p14="http://schemas.microsoft.com/office/powerpoint/2010/main" val="97273945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3538</TotalTime>
  <Words>1741</Words>
  <Application>Microsoft Office PowerPoint</Application>
  <PresentationFormat>画面に合わせる (4:3)</PresentationFormat>
  <Paragraphs>250</Paragraphs>
  <Slides>15</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Meiryo UI</vt:lpstr>
      <vt:lpstr>ＭＳ Ｐゴシック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竹内　祐太朗</dc:creator>
  <cp:lastModifiedBy>竹内　祐太朗</cp:lastModifiedBy>
  <cp:revision>140</cp:revision>
  <dcterms:modified xsi:type="dcterms:W3CDTF">2021-03-19T06:25:59Z</dcterms:modified>
</cp:coreProperties>
</file>