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143" r:id="rId2"/>
    <p:sldId id="1142" r:id="rId3"/>
    <p:sldId id="1141" r:id="rId4"/>
    <p:sldId id="1144" r:id="rId5"/>
    <p:sldId id="1145" r:id="rId6"/>
    <p:sldId id="1146" r:id="rId7"/>
    <p:sldId id="1147" r:id="rId8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2DC6D91-D5C9-4C66-B2E0-3C9CA799A18D}">
          <p14:sldIdLst>
            <p14:sldId id="1143"/>
            <p14:sldId id="1142"/>
            <p14:sldId id="1141"/>
            <p14:sldId id="1144"/>
            <p14:sldId id="1145"/>
            <p14:sldId id="1146"/>
            <p14:sldId id="11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石井　明宏" initials="石井　明宏" lastIdx="7" clrIdx="0">
    <p:extLst>
      <p:ext uri="{19B8F6BF-5375-455C-9EA6-DF929625EA0E}">
        <p15:presenceInfo xmlns:p15="http://schemas.microsoft.com/office/powerpoint/2012/main" userId="S-1-5-21-787101530-2975022503-341640924-15466" providerId="AD"/>
      </p:ext>
    </p:extLst>
  </p:cmAuthor>
  <p:cmAuthor id="2" name="渡辺　大樹" initials="渡辺　大樹" lastIdx="1" clrIdx="1">
    <p:extLst>
      <p:ext uri="{19B8F6BF-5375-455C-9EA6-DF929625EA0E}">
        <p15:presenceInfo xmlns:p15="http://schemas.microsoft.com/office/powerpoint/2012/main" userId="S-1-5-21-787101530-2975022503-341640924-16704" providerId="AD"/>
      </p:ext>
    </p:extLst>
  </p:cmAuthor>
  <p:cmAuthor id="3" name="田母神　裕" initials="田母神　裕" lastIdx="1" clrIdx="2">
    <p:extLst>
      <p:ext uri="{19B8F6BF-5375-455C-9EA6-DF929625EA0E}">
        <p15:presenceInfo xmlns:p15="http://schemas.microsoft.com/office/powerpoint/2012/main" userId="S-1-5-21-787101530-2975022503-341640924-15765" providerId="AD"/>
      </p:ext>
    </p:extLst>
  </p:cmAuthor>
  <p:cmAuthor id="4" name="髙橋　浩史" initials="髙橋　浩史" lastIdx="4" clrIdx="3">
    <p:extLst>
      <p:ext uri="{19B8F6BF-5375-455C-9EA6-DF929625EA0E}">
        <p15:presenceInfo xmlns:p15="http://schemas.microsoft.com/office/powerpoint/2012/main" userId="S-1-5-21-787101530-2975022503-341640924-16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  <a:srgbClr val="008000"/>
    <a:srgbClr val="99FF66"/>
    <a:srgbClr val="CCFF99"/>
    <a:srgbClr val="66FF33"/>
    <a:srgbClr val="FFFFCC"/>
    <a:srgbClr val="C7C7C7"/>
    <a:srgbClr val="CBCBCB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8" autoAdjust="0"/>
    <p:restoredTop sz="98992" autoAdjust="0"/>
  </p:normalViewPr>
  <p:slideViewPr>
    <p:cSldViewPr>
      <p:cViewPr varScale="1">
        <p:scale>
          <a:sx n="72" d="100"/>
          <a:sy n="72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2"/>
      </p:cViewPr>
      <p:guideLst>
        <p:guide orient="horz" pos="3108"/>
        <p:guide pos="212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376" cy="493706"/>
          </a:xfrm>
          <a:prstGeom prst="rect">
            <a:avLst/>
          </a:prstGeom>
        </p:spPr>
        <p:txBody>
          <a:bodyPr vert="horz" lIns="87942" tIns="43969" rIns="87942" bIns="4396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8" y="3"/>
            <a:ext cx="2918375" cy="493706"/>
          </a:xfrm>
          <a:prstGeom prst="rect">
            <a:avLst/>
          </a:prstGeom>
        </p:spPr>
        <p:txBody>
          <a:bodyPr vert="horz" lIns="87942" tIns="43969" rIns="87942" bIns="43969" rtlCol="0"/>
          <a:lstStyle>
            <a:lvl1pPr algn="r">
              <a:defRPr sz="1200"/>
            </a:lvl1pPr>
          </a:lstStyle>
          <a:p>
            <a:fld id="{9805C639-0904-4E1B-88FE-2B020F3FA0C8}" type="datetimeFigureOut">
              <a:rPr kumimoji="1" lang="ja-JP" altLang="en-US" smtClean="0"/>
              <a:pPr/>
              <a:t>2021/7/8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374255"/>
            <a:ext cx="2918376" cy="493705"/>
          </a:xfrm>
          <a:prstGeom prst="rect">
            <a:avLst/>
          </a:prstGeom>
        </p:spPr>
        <p:txBody>
          <a:bodyPr vert="horz" lIns="87942" tIns="43969" rIns="87942" bIns="43969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8" y="9374255"/>
            <a:ext cx="2918375" cy="493705"/>
          </a:xfrm>
          <a:prstGeom prst="rect">
            <a:avLst/>
          </a:prstGeom>
        </p:spPr>
        <p:txBody>
          <a:bodyPr vert="horz" lIns="87942" tIns="43969" rIns="87942" bIns="43969" rtlCol="0" anchor="b"/>
          <a:lstStyle>
            <a:lvl1pPr algn="r">
              <a:defRPr sz="1200"/>
            </a:lvl1pPr>
          </a:lstStyle>
          <a:p>
            <a:fld id="{BFF3B7E3-D199-40F5-94A3-F235E83838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7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18831" cy="493475"/>
          </a:xfrm>
          <a:prstGeom prst="rect">
            <a:avLst/>
          </a:prstGeom>
        </p:spPr>
        <p:txBody>
          <a:bodyPr vert="horz" lIns="94736" tIns="47367" rIns="94736" bIns="4736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85" y="4"/>
            <a:ext cx="2918831" cy="493475"/>
          </a:xfrm>
          <a:prstGeom prst="rect">
            <a:avLst/>
          </a:prstGeom>
        </p:spPr>
        <p:txBody>
          <a:bodyPr vert="horz" lIns="94736" tIns="47367" rIns="94736" bIns="47367" rtlCol="0"/>
          <a:lstStyle>
            <a:lvl1pPr algn="r">
              <a:defRPr sz="1300"/>
            </a:lvl1pPr>
          </a:lstStyle>
          <a:p>
            <a:fld id="{AE7779C6-B257-4BD8-9B10-9B2602B46773}" type="datetimeFigureOut">
              <a:rPr kumimoji="1" lang="ja-JP" altLang="en-US" smtClean="0"/>
              <a:pPr/>
              <a:t>2021/7/8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7" rIns="94736" bIns="4736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15"/>
            <a:ext cx="5388610" cy="4441270"/>
          </a:xfrm>
          <a:prstGeom prst="rect">
            <a:avLst/>
          </a:prstGeom>
        </p:spPr>
        <p:txBody>
          <a:bodyPr vert="horz" lIns="94736" tIns="47367" rIns="94736" bIns="4736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0" y="9374307"/>
            <a:ext cx="2918831" cy="493475"/>
          </a:xfrm>
          <a:prstGeom prst="rect">
            <a:avLst/>
          </a:prstGeom>
        </p:spPr>
        <p:txBody>
          <a:bodyPr vert="horz" lIns="94736" tIns="47367" rIns="94736" bIns="47367" rtlCol="0" anchor="b"/>
          <a:lstStyle>
            <a:lvl1pPr algn="l">
              <a:defRPr sz="1300"/>
            </a:lvl1pPr>
          </a:lstStyle>
          <a:p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85" y="9374307"/>
            <a:ext cx="2918831" cy="493475"/>
          </a:xfrm>
          <a:prstGeom prst="rect">
            <a:avLst/>
          </a:prstGeom>
        </p:spPr>
        <p:txBody>
          <a:bodyPr vert="horz" lIns="94736" tIns="47367" rIns="94736" bIns="47367" rtlCol="0" anchor="b"/>
          <a:lstStyle>
            <a:lvl1pPr algn="r">
              <a:defRPr sz="1300"/>
            </a:lvl1pPr>
          </a:lstStyle>
          <a:p>
            <a:fld id="{386381E5-D45A-45FD-B3F7-9DB0E1DB4F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820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248A-CA45-4105-83B5-85804BC10265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0AD2-F897-4AFD-9D5C-00031E2F68AC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0276-43B1-4443-9FCB-D8AAFFD9E3F7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AF89-7268-4EAD-B6B2-1DDC2FA41FEF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2CD-BDEE-40D4-9006-E32DD3D0A24E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EDC-3D6D-4825-B164-7E00F5DEE403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FB59-882E-48FB-86F2-B463E2E13913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1BA6-171F-4B59-AB54-BA5A413E02B1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FDF9-D227-4924-AD94-56DF1D2A6FA2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90E8-1995-43CE-B304-D2C0D803372C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1C61-2B57-427F-A451-F8CB2795DB74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AFDB-0314-4B2B-AC3A-4C0770262ABB}" type="datetime1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538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BBF78F6-40F7-42CC-B691-F10E30E15BA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2397B8-24DF-45C5-8E76-CEE7BCA0E6A6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15" name="図 14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22" name="図 21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99D8A8A-71EB-4B6C-9630-14D06FDF3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0102BEC-240D-485D-AC4E-9A977182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E2791488-441E-46C4-896C-34184F39D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01" y="764705"/>
            <a:ext cx="5158408" cy="541825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ここからは</a:t>
            </a:r>
            <a:br>
              <a:rPr kumimoji="1"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>
                <a:solidFill>
                  <a:srgbClr val="008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緑区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目指すべき区の姿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について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ご説明いたします。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BE519D9-9E3C-401C-B9B9-6E2F7FF4F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23" y="2369791"/>
            <a:ext cx="240020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59F52A-FF8B-4C14-8881-06272E9D8950}"/>
              </a:ext>
            </a:extLst>
          </p:cNvPr>
          <p:cNvSpPr/>
          <p:nvPr/>
        </p:nvSpPr>
        <p:spPr>
          <a:xfrm>
            <a:off x="-14830" y="1026"/>
            <a:ext cx="7259026" cy="5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065B368-F01D-4D5F-93D7-9D4F5CF0ABDC}"/>
              </a:ext>
            </a:extLst>
          </p:cNvPr>
          <p:cNvSpPr txBox="1">
            <a:spLocks/>
          </p:cNvSpPr>
          <p:nvPr/>
        </p:nvSpPr>
        <p:spPr>
          <a:xfrm>
            <a:off x="6968" y="-53424"/>
            <a:ext cx="7373344" cy="60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緑区の主な特徴①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FC8EF9-DF0C-494D-91A8-BB2F79E2144E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29D7AB2-0520-42C0-B81D-37EFC3BFE9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1E2E12F0-787D-4EFD-A207-DC43A3C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CC91CAA-CB43-46D4-9AA7-010020256F5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42F3AB2-A02C-48CC-A2C6-7CF2B981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874462-87A0-46E3-AF90-CBCB870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11D81A4-1119-44DE-8260-E939BEF81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93" y="667684"/>
            <a:ext cx="5475587" cy="2736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2B5D579-C629-4B5E-8950-02468C15D92D}"/>
              </a:ext>
            </a:extLst>
          </p:cNvPr>
          <p:cNvSpPr/>
          <p:nvPr/>
        </p:nvSpPr>
        <p:spPr>
          <a:xfrm>
            <a:off x="115708" y="3713274"/>
            <a:ext cx="8969369" cy="255454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en-US" altLang="ja-JP" sz="20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20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地理的特徴</a:t>
            </a:r>
            <a:r>
              <a:rPr lang="en-US" altLang="ja-JP" sz="20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》</a:t>
            </a:r>
          </a:p>
          <a:p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市東南部に位置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し、南側で市原市及び茂原市、東側で大網白里市及び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東金市と接する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・６区の中で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２番目に面積が大きい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おゆみ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野・あすみが丘を中心に、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自然と調和した街並みを基調とした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ニュータウン開発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が進んでいる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・</a:t>
            </a:r>
            <a:r>
              <a:rPr lang="ja-JP" altLang="en-US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貴重な自然</a:t>
            </a:r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が残されている</a:t>
            </a:r>
            <a:r>
              <a:rPr lang="ja-JP" altLang="ja-JP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都川の上流部や村田川周辺は</a:t>
            </a:r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田園風景が</a:t>
            </a:r>
            <a:endParaRPr lang="en-US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広がって</a:t>
            </a:r>
            <a:r>
              <a:rPr lang="ja-JP" altLang="en-US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おり、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農業が盛ん</a:t>
            </a:r>
            <a:r>
              <a:rPr lang="ja-JP" altLang="en-US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である</a:t>
            </a:r>
            <a:endParaRPr lang="en-US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9" name="Picture 18" descr="CIMG5362">
            <a:extLst>
              <a:ext uri="{FF2B5EF4-FFF2-40B4-BE49-F238E27FC236}">
                <a16:creationId xmlns:a16="http://schemas.microsoft.com/office/drawing/2014/main" id="{DE9785C4-DAB6-43CB-B926-CBA5DFAC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17" y="736471"/>
            <a:ext cx="344736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F9226551-6346-4D98-B2E9-F1039A15D1F6}"/>
              </a:ext>
            </a:extLst>
          </p:cNvPr>
          <p:cNvSpPr/>
          <p:nvPr/>
        </p:nvSpPr>
        <p:spPr>
          <a:xfrm>
            <a:off x="3275856" y="2096852"/>
            <a:ext cx="828092" cy="576064"/>
          </a:xfrm>
          <a:prstGeom prst="ellipse">
            <a:avLst/>
          </a:prstGeom>
          <a:noFill/>
          <a:ln w="101600" cmpd="dbl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ja-JP" altLang="en-US" sz="1100"/>
          </a:p>
        </p:txBody>
      </p: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A7881316-268E-470E-831F-818380E45388}"/>
              </a:ext>
            </a:extLst>
          </p:cNvPr>
          <p:cNvSpPr txBox="1">
            <a:spLocks/>
          </p:cNvSpPr>
          <p:nvPr/>
        </p:nvSpPr>
        <p:spPr>
          <a:xfrm>
            <a:off x="5832140" y="3338311"/>
            <a:ext cx="3255652" cy="327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緑区の田園風景（</a:t>
            </a:r>
            <a:r>
              <a:rPr lang="zh-CN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万花台～高田町内会館付近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zh-CN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FFC7FDB0-8443-4517-AEE5-3C382DC5DBBF}"/>
              </a:ext>
            </a:extLst>
          </p:cNvPr>
          <p:cNvSpPr txBox="1">
            <a:spLocks/>
          </p:cNvSpPr>
          <p:nvPr/>
        </p:nvSpPr>
        <p:spPr>
          <a:xfrm>
            <a:off x="4887010" y="3366533"/>
            <a:ext cx="68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位置図</a:t>
            </a:r>
          </a:p>
        </p:txBody>
      </p:sp>
    </p:spTree>
    <p:extLst>
      <p:ext uri="{BB962C8B-B14F-4D97-AF65-F5344CB8AC3E}">
        <p14:creationId xmlns:p14="http://schemas.microsoft.com/office/powerpoint/2010/main" val="53857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D3FACE77-2128-48E4-AAFB-ED817F6BE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66" y="643160"/>
            <a:ext cx="4472330" cy="619200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59F52A-FF8B-4C14-8881-06272E9D8950}"/>
              </a:ext>
            </a:extLst>
          </p:cNvPr>
          <p:cNvSpPr/>
          <p:nvPr/>
        </p:nvSpPr>
        <p:spPr>
          <a:xfrm>
            <a:off x="-14830" y="1026"/>
            <a:ext cx="7259026" cy="5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065B368-F01D-4D5F-93D7-9D4F5CF0ABDC}"/>
              </a:ext>
            </a:extLst>
          </p:cNvPr>
          <p:cNvSpPr txBox="1">
            <a:spLocks/>
          </p:cNvSpPr>
          <p:nvPr/>
        </p:nvSpPr>
        <p:spPr>
          <a:xfrm>
            <a:off x="6968" y="-53424"/>
            <a:ext cx="7373344" cy="60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緑区の主な特徴②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FC8EF9-DF0C-494D-91A8-BB2F79E2144E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29D7AB2-0520-42C0-B81D-37EFC3BFE9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1E2E12F0-787D-4EFD-A207-DC43A3C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CC91CAA-CB43-46D4-9AA7-010020256F5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42F3AB2-A02C-48CC-A2C6-7CF2B981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874462-87A0-46E3-AF90-CBCB870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3D1C8E7-573E-4F93-8ED9-D9921C603124}"/>
              </a:ext>
            </a:extLst>
          </p:cNvPr>
          <p:cNvSpPr/>
          <p:nvPr/>
        </p:nvSpPr>
        <p:spPr>
          <a:xfrm>
            <a:off x="4716016" y="632875"/>
            <a:ext cx="4244072" cy="532453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52450" indent="-152400"/>
            <a:endParaRPr lang="en-US" altLang="ja-JP" sz="2000" kern="100" dirty="0">
              <a:latin typeface="游明朝" panose="02020400000000000000" pitchFamily="18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en-US" altLang="ja-JP" sz="20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20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交通における特徴</a:t>
            </a:r>
            <a:r>
              <a:rPr lang="en-US" altLang="ja-JP" sz="20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》</a:t>
            </a:r>
          </a:p>
          <a:p>
            <a:pPr marL="552450" indent="-152400"/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（鉄道）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ＪＲ外房線</a:t>
            </a:r>
            <a:endParaRPr lang="en-US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鎌取駅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誉田駅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土気駅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京成電鉄千原線</a:t>
            </a:r>
            <a:endParaRPr lang="en-US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学園前駅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おゆみ</a:t>
            </a:r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野駅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（主な道路）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千葉外房有料道路</a:t>
            </a:r>
            <a:endParaRPr lang="en-US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主要地方道千葉大網線</a:t>
            </a:r>
            <a:endParaRPr lang="en-US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r>
              <a:rPr lang="ja-JP" altLang="en-US" sz="2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・千葉東金道路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52450" indent="-152400"/>
            <a:endParaRPr lang="ja-JP" altLang="ja-JP" sz="2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7BF6F2-3757-4961-BBCB-09F2446916C3}"/>
              </a:ext>
            </a:extLst>
          </p:cNvPr>
          <p:cNvSpPr/>
          <p:nvPr/>
        </p:nvSpPr>
        <p:spPr>
          <a:xfrm>
            <a:off x="3423608" y="819074"/>
            <a:ext cx="10310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緑区の概況図</a:t>
            </a:r>
          </a:p>
        </p:txBody>
      </p:sp>
    </p:spTree>
    <p:extLst>
      <p:ext uri="{BB962C8B-B14F-4D97-AF65-F5344CB8AC3E}">
        <p14:creationId xmlns:p14="http://schemas.microsoft.com/office/powerpoint/2010/main" val="126182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59F52A-FF8B-4C14-8881-06272E9D8950}"/>
              </a:ext>
            </a:extLst>
          </p:cNvPr>
          <p:cNvSpPr/>
          <p:nvPr/>
        </p:nvSpPr>
        <p:spPr>
          <a:xfrm>
            <a:off x="-14830" y="1026"/>
            <a:ext cx="7259026" cy="5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065B368-F01D-4D5F-93D7-9D4F5CF0ABDC}"/>
              </a:ext>
            </a:extLst>
          </p:cNvPr>
          <p:cNvSpPr txBox="1">
            <a:spLocks/>
          </p:cNvSpPr>
          <p:nvPr/>
        </p:nvSpPr>
        <p:spPr>
          <a:xfrm>
            <a:off x="6968" y="-53424"/>
            <a:ext cx="7373344" cy="60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緑区の主な特徴③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FC8EF9-DF0C-494D-91A8-BB2F79E2144E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29D7AB2-0520-42C0-B81D-37EFC3BFE9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1E2E12F0-787D-4EFD-A207-DC43A3C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CC91CAA-CB43-46D4-9AA7-010020256F5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42F3AB2-A02C-48CC-A2C6-7CF2B981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874462-87A0-46E3-AF90-CBCB870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B28154-1FDA-401A-A79E-639A7EACC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09" y="731289"/>
            <a:ext cx="4023027" cy="26942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0DF62F-C310-447C-AFD1-587698D67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748" y="731289"/>
            <a:ext cx="4023027" cy="2689686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BECA1FB-1CA2-4A96-A3F6-2B3E0833433C}"/>
              </a:ext>
            </a:extLst>
          </p:cNvPr>
          <p:cNvSpPr/>
          <p:nvPr/>
        </p:nvSpPr>
        <p:spPr>
          <a:xfrm>
            <a:off x="116710" y="3786175"/>
            <a:ext cx="8467065" cy="23400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主な施設</a:t>
            </a:r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》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昭和の森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（「日本の都市公園１００選」に選定）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昭和の森フォレストビレッジ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（合宿所、キャンプ場、フットサル場で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構成された複合施設）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ホキ美術館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（世界でも稀な写実絵画専門美術館）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泉谷公園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（毎年５月下旬から６月上旬頃にホタルを放虫）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C3D205-2DE1-4ABC-8008-714B80F43402}"/>
              </a:ext>
            </a:extLst>
          </p:cNvPr>
          <p:cNvSpPr/>
          <p:nvPr/>
        </p:nvSpPr>
        <p:spPr>
          <a:xfrm>
            <a:off x="6847402" y="3473667"/>
            <a:ext cx="17363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泉谷公園　ホタル生態園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004838-24CA-40CA-B6FE-2283860BFC67}"/>
              </a:ext>
            </a:extLst>
          </p:cNvPr>
          <p:cNvSpPr/>
          <p:nvPr/>
        </p:nvSpPr>
        <p:spPr>
          <a:xfrm>
            <a:off x="2128222" y="3490045"/>
            <a:ext cx="202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昭和の森　ツツジと鯉のぼり</a:t>
            </a:r>
          </a:p>
        </p:txBody>
      </p:sp>
    </p:spTree>
    <p:extLst>
      <p:ext uri="{BB962C8B-B14F-4D97-AF65-F5344CB8AC3E}">
        <p14:creationId xmlns:p14="http://schemas.microsoft.com/office/powerpoint/2010/main" val="33027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59F52A-FF8B-4C14-8881-06272E9D8950}"/>
              </a:ext>
            </a:extLst>
          </p:cNvPr>
          <p:cNvSpPr/>
          <p:nvPr/>
        </p:nvSpPr>
        <p:spPr>
          <a:xfrm>
            <a:off x="-14830" y="1026"/>
            <a:ext cx="7259026" cy="5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065B368-F01D-4D5F-93D7-9D4F5CF0ABDC}"/>
              </a:ext>
            </a:extLst>
          </p:cNvPr>
          <p:cNvSpPr txBox="1">
            <a:spLocks/>
          </p:cNvSpPr>
          <p:nvPr/>
        </p:nvSpPr>
        <p:spPr>
          <a:xfrm>
            <a:off x="6968" y="-53424"/>
            <a:ext cx="7373344" cy="60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緑区の主な特徴④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FC8EF9-DF0C-494D-91A8-BB2F79E2144E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29D7AB2-0520-42C0-B81D-37EFC3BFE9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1E2E12F0-787D-4EFD-A207-DC43A3C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CC91CAA-CB43-46D4-9AA7-010020256F5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42F3AB2-A02C-48CC-A2C6-7CF2B981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874462-87A0-46E3-AF90-CBCB870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3B1F03-F858-483A-A8EC-24181B060A2A}"/>
              </a:ext>
            </a:extLst>
          </p:cNvPr>
          <p:cNvSpPr/>
          <p:nvPr/>
        </p:nvSpPr>
        <p:spPr>
          <a:xfrm>
            <a:off x="80730" y="1977142"/>
            <a:ext cx="8921487" cy="13320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住宅地としての特徴</a:t>
            </a:r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》</a:t>
            </a:r>
          </a:p>
          <a:p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面積当たりの</a:t>
            </a:r>
            <a:r>
              <a:rPr lang="ja-JP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住宅地価格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が６区中で最安価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2019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年時点：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6.6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万円／㎡）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住宅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当たり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延面積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2018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年時点：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103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㎡）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持ち家比率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2015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年時点：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72.7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％）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</a:t>
            </a:r>
            <a:endParaRPr lang="ja-JP" altLang="en-US" dirty="0"/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8E07040F-D1D3-4927-AE7F-73FCB311549F}"/>
              </a:ext>
            </a:extLst>
          </p:cNvPr>
          <p:cNvSpPr/>
          <p:nvPr/>
        </p:nvSpPr>
        <p:spPr>
          <a:xfrm>
            <a:off x="5544108" y="2636912"/>
            <a:ext cx="144016" cy="57606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A00397A-8D8E-422B-BAA4-9B81D64EF2A7}"/>
              </a:ext>
            </a:extLst>
          </p:cNvPr>
          <p:cNvSpPr/>
          <p:nvPr/>
        </p:nvSpPr>
        <p:spPr>
          <a:xfrm>
            <a:off x="5752154" y="2744925"/>
            <a:ext cx="2052228" cy="468051"/>
          </a:xfrm>
          <a:prstGeom prst="rect">
            <a:avLst/>
          </a:prstGeom>
          <a:noFill/>
          <a:ln w="76200">
            <a:noFill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区中で最高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37589A-DF9F-4343-8DB8-83D832362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58" y="3423591"/>
            <a:ext cx="5574906" cy="33120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194C8D-945B-4CCA-A817-0A3EA141E435}"/>
              </a:ext>
            </a:extLst>
          </p:cNvPr>
          <p:cNvSpPr/>
          <p:nvPr/>
        </p:nvSpPr>
        <p:spPr>
          <a:xfrm>
            <a:off x="82804" y="1130293"/>
            <a:ext cx="3985106" cy="70788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・鎌取駅南部の</a:t>
            </a:r>
            <a:r>
              <a:rPr lang="ja-JP" altLang="en-US" sz="2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おゆみ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野地区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・土気駅南部の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あすみが丘地区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FB9BAC-FC74-4129-A0DA-409FB9EFA8B4}"/>
              </a:ext>
            </a:extLst>
          </p:cNvPr>
          <p:cNvSpPr/>
          <p:nvPr/>
        </p:nvSpPr>
        <p:spPr>
          <a:xfrm>
            <a:off x="5202062" y="756794"/>
            <a:ext cx="3795964" cy="11160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・土地区画整理事業によって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計画的な街並みが形成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・現在も人口増加が継続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97F43702-C6D5-4232-ADE9-BC041D727461}"/>
              </a:ext>
            </a:extLst>
          </p:cNvPr>
          <p:cNvSpPr/>
          <p:nvPr/>
        </p:nvSpPr>
        <p:spPr>
          <a:xfrm>
            <a:off x="4391766" y="1122345"/>
            <a:ext cx="540274" cy="506455"/>
          </a:xfrm>
          <a:prstGeom prst="rightArrow">
            <a:avLst>
              <a:gd name="adj1" fmla="val 50000"/>
              <a:gd name="adj2" fmla="val 66977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ja-JP" altLang="en-US" sz="11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DBEB23-18D7-42BB-ADF5-9BEF985EC559}"/>
              </a:ext>
            </a:extLst>
          </p:cNvPr>
          <p:cNvSpPr/>
          <p:nvPr/>
        </p:nvSpPr>
        <p:spPr>
          <a:xfrm>
            <a:off x="935596" y="6169580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ネクストコア千葉誉田イメージ図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F434B6F-8C61-4656-87BF-F4A549C91125}"/>
              </a:ext>
            </a:extLst>
          </p:cNvPr>
          <p:cNvSpPr/>
          <p:nvPr/>
        </p:nvSpPr>
        <p:spPr>
          <a:xfrm>
            <a:off x="80730" y="655036"/>
            <a:ext cx="2839478" cy="40011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住空間に恵まれた環境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A8023A0-F8CB-44E6-82E2-CB23ED1E7514}"/>
              </a:ext>
            </a:extLst>
          </p:cNvPr>
          <p:cNvSpPr/>
          <p:nvPr/>
        </p:nvSpPr>
        <p:spPr>
          <a:xfrm>
            <a:off x="5110334" y="3361463"/>
            <a:ext cx="3891883" cy="2246769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《</a:t>
            </a:r>
            <a:r>
              <a:rPr lang="ja-JP" altLang="en-US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産業用地としての特徴</a:t>
            </a:r>
            <a:r>
              <a:rPr lang="en-US" altLang="ja-JP" sz="2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》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ネクストコア千葉誉田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（官民連携により整備した産業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用地）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千葉土気緑の森工業団地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（県土地開発公社による首都圏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最大級の内陸工業団地）</a:t>
            </a:r>
          </a:p>
        </p:txBody>
      </p:sp>
    </p:spTree>
    <p:extLst>
      <p:ext uri="{BB962C8B-B14F-4D97-AF65-F5344CB8AC3E}">
        <p14:creationId xmlns:p14="http://schemas.microsoft.com/office/powerpoint/2010/main" val="57796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3">
            <a:extLst>
              <a:ext uri="{FF2B5EF4-FFF2-40B4-BE49-F238E27FC236}">
                <a16:creationId xmlns:a16="http://schemas.microsoft.com/office/drawing/2014/main" id="{230D5937-A35A-4820-A475-2D3E1448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05" y="3199943"/>
            <a:ext cx="8963895" cy="3115687"/>
          </a:xfrm>
          <a:prstGeom prst="rect">
            <a:avLst/>
          </a:prstGeom>
          <a:solidFill>
            <a:srgbClr val="CCFF99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lIns="198000" tIns="190800" rIns="432000" anchor="ctr" anchorCtr="0"/>
          <a:lstStyle>
            <a:lvl1pPr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3200" spc="3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豊かな自然を活かした、自然と都市機能が調和したまち</a:t>
            </a:r>
            <a:endParaRPr lang="en-US" altLang="ja-JP" sz="3200" spc="3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3200" spc="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ゆとりある空間を活かし、新たな職住近接のライフスタイルの実現</a:t>
            </a:r>
            <a:endParaRPr lang="en-US" altLang="ja-JP" sz="3200" spc="3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3200" spc="3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昭和の森等の資源を活かしたバランスの取れたまち</a:t>
            </a:r>
            <a:endParaRPr lang="en-US" altLang="ja-JP" sz="3200" spc="3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59F52A-FF8B-4C14-8881-06272E9D8950}"/>
              </a:ext>
            </a:extLst>
          </p:cNvPr>
          <p:cNvSpPr/>
          <p:nvPr/>
        </p:nvSpPr>
        <p:spPr>
          <a:xfrm>
            <a:off x="-14830" y="1026"/>
            <a:ext cx="7259026" cy="5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これからの緑区</a:t>
            </a:r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065B368-F01D-4D5F-93D7-9D4F5CF0ABDC}"/>
              </a:ext>
            </a:extLst>
          </p:cNvPr>
          <p:cNvSpPr txBox="1">
            <a:spLocks/>
          </p:cNvSpPr>
          <p:nvPr/>
        </p:nvSpPr>
        <p:spPr>
          <a:xfrm>
            <a:off x="6968" y="-53424"/>
            <a:ext cx="7373344" cy="60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FC8EF9-DF0C-494D-91A8-BB2F79E2144E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29D7AB2-0520-42C0-B81D-37EFC3BFE9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1E2E12F0-787D-4EFD-A207-DC43A3C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CC91CAA-CB43-46D4-9AA7-010020256F5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42F3AB2-A02C-48CC-A2C6-7CF2B981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874462-87A0-46E3-AF90-CBCB870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276" y="6492875"/>
            <a:ext cx="2133600" cy="365125"/>
          </a:xfrm>
        </p:spPr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74" name="Rectangle 83">
            <a:extLst>
              <a:ext uri="{FF2B5EF4-FFF2-40B4-BE49-F238E27FC236}">
                <a16:creationId xmlns:a16="http://schemas.microsoft.com/office/drawing/2014/main" id="{9AF7D648-CC64-475E-96E0-C66E05E6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1118591"/>
            <a:ext cx="8821966" cy="1050325"/>
          </a:xfrm>
          <a:prstGeom prst="rect">
            <a:avLst/>
          </a:prstGeom>
          <a:solidFill>
            <a:srgbClr val="CCFF99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lIns="198000" tIns="190800" anchor="ctr" anchorCtr="0"/>
          <a:lstStyle>
            <a:lvl1pPr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8782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ja-JP" altLang="en-US" sz="3200" spc="3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田園と調和する広やかで快適なまち・緑区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ABBAE5B-E927-483A-8E30-589CC22E00D4}"/>
              </a:ext>
            </a:extLst>
          </p:cNvPr>
          <p:cNvGrpSpPr/>
          <p:nvPr/>
        </p:nvGrpSpPr>
        <p:grpSpPr>
          <a:xfrm>
            <a:off x="106518" y="-1023038"/>
            <a:ext cx="7785491" cy="2134062"/>
            <a:chOff x="103845" y="1932529"/>
            <a:chExt cx="7370697" cy="2134062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E28BCB2-F140-4A3E-8669-4C5421B210C7}"/>
                </a:ext>
              </a:extLst>
            </p:cNvPr>
            <p:cNvSpPr/>
            <p:nvPr/>
          </p:nvSpPr>
          <p:spPr>
            <a:xfrm>
              <a:off x="103845" y="3616155"/>
              <a:ext cx="7052078" cy="45043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目指すべき区の姿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664E42E-FC21-4E9F-BDE3-DD89AF1CC184}"/>
                </a:ext>
              </a:extLst>
            </p:cNvPr>
            <p:cNvSpPr/>
            <p:nvPr/>
          </p:nvSpPr>
          <p:spPr>
            <a:xfrm>
              <a:off x="215516" y="1932529"/>
              <a:ext cx="7259026" cy="492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D72D972-8CF9-44E8-B3B7-3CC916E68833}"/>
              </a:ext>
            </a:extLst>
          </p:cNvPr>
          <p:cNvSpPr/>
          <p:nvPr/>
        </p:nvSpPr>
        <p:spPr>
          <a:xfrm>
            <a:off x="106517" y="2695944"/>
            <a:ext cx="7448941" cy="504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実現に向けた取組みの方向性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86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259F52A-FF8B-4C14-8881-06272E9D8950}"/>
              </a:ext>
            </a:extLst>
          </p:cNvPr>
          <p:cNvSpPr/>
          <p:nvPr/>
        </p:nvSpPr>
        <p:spPr>
          <a:xfrm>
            <a:off x="-14830" y="1026"/>
            <a:ext cx="7259026" cy="57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本日みなさんと意見交換したいこと</a:t>
            </a:r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9065B368-F01D-4D5F-93D7-9D4F5CF0ABDC}"/>
              </a:ext>
            </a:extLst>
          </p:cNvPr>
          <p:cNvSpPr txBox="1">
            <a:spLocks/>
          </p:cNvSpPr>
          <p:nvPr/>
        </p:nvSpPr>
        <p:spPr>
          <a:xfrm>
            <a:off x="6968" y="-53424"/>
            <a:ext cx="7373344" cy="60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DFC8EF9-DF0C-494D-91A8-BB2F79E2144E}"/>
              </a:ext>
            </a:extLst>
          </p:cNvPr>
          <p:cNvGrpSpPr/>
          <p:nvPr/>
        </p:nvGrpSpPr>
        <p:grpSpPr>
          <a:xfrm>
            <a:off x="7056276" y="43993"/>
            <a:ext cx="2016224" cy="499433"/>
            <a:chOff x="7056276" y="43993"/>
            <a:chExt cx="2016224" cy="499433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29D7AB2-0520-42C0-B81D-37EFC3BFE9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276" y="47830"/>
              <a:ext cx="485349" cy="495596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1E2E12F0-787D-4EFD-A207-DC43A3C8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381005"/>
              <a:ext cx="925501" cy="129193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CC91CAA-CB43-46D4-9AA7-010020256F56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0332" y="89450"/>
              <a:ext cx="893321" cy="276732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42F3AB2-A02C-48CC-A2C6-7CF2B9810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6436" y="43993"/>
              <a:ext cx="576064" cy="499433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874462-87A0-46E3-AF90-CBCB8709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6276" y="6492875"/>
            <a:ext cx="2133600" cy="365125"/>
          </a:xfrm>
        </p:spPr>
        <p:txBody>
          <a:bodyPr/>
          <a:lstStyle/>
          <a:p>
            <a:fld id="{ABBF78F6-40F7-42CC-B691-F10E30E15BA0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7AF8DB-0D8A-4DC1-BDD9-2A4691D62548}"/>
              </a:ext>
            </a:extLst>
          </p:cNvPr>
          <p:cNvSpPr/>
          <p:nvPr/>
        </p:nvSpPr>
        <p:spPr>
          <a:xfrm>
            <a:off x="125506" y="666475"/>
            <a:ext cx="8892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今まで説明させていただいた内容を踏まえ、以下の点について意見交換したいと思います。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83368E-BBD0-40B7-B7EC-9301A3040032}"/>
              </a:ext>
            </a:extLst>
          </p:cNvPr>
          <p:cNvSpPr/>
          <p:nvPr/>
        </p:nvSpPr>
        <p:spPr>
          <a:xfrm>
            <a:off x="73709" y="4449166"/>
            <a:ext cx="8921487" cy="175432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③みなさんがお住まいの緑区を、１０年・２０年後に「みんな」でどういう「まち」にしたいか。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endParaRPr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EB0F877-F114-42ED-A2F5-531AE0A3A16D}"/>
              </a:ext>
            </a:extLst>
          </p:cNvPr>
          <p:cNvSpPr/>
          <p:nvPr/>
        </p:nvSpPr>
        <p:spPr>
          <a:xfrm>
            <a:off x="73709" y="3156582"/>
            <a:ext cx="8921487" cy="1200329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②緑区の強みを生かして「まち」を作る上で、千葉市に求めることは何か。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endParaRPr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E97CC12-B37F-41DB-81F5-DACFCD88452C}"/>
              </a:ext>
            </a:extLst>
          </p:cNvPr>
          <p:cNvSpPr/>
          <p:nvPr/>
        </p:nvSpPr>
        <p:spPr>
          <a:xfrm>
            <a:off x="73710" y="1866804"/>
            <a:ext cx="8921487" cy="1200329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①他区や近隣市にはない、緑区独自の「まち」としての強みは何か。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7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2"/>
          </a:solidFill>
          <a:tailEnd type="triangle" w="med" len="med"/>
        </a:ln>
      </a:spPr>
      <a:bodyPr rot="0" spcFirstLastPara="0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0000"/>
          </a:schemeClr>
        </a:solidFill>
      </a:spPr>
      <a:bodyPr wrap="square" lIns="0" tIns="0" rIns="0" bIns="0" rtlCol="0">
        <a:spAutoFit/>
      </a:bodyPr>
      <a:lstStyle>
        <a:defPPr algn="ctr">
          <a:defRPr sz="130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27059</TotalTime>
  <Words>637</Words>
  <Application>Microsoft Office PowerPoint</Application>
  <PresentationFormat>画面に合わせる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20" baseType="lpstr">
      <vt:lpstr>HGP創英角ｺﾞｼｯｸUB</vt:lpstr>
      <vt:lpstr>HG創英角ｺﾞｼｯｸUB</vt:lpstr>
      <vt:lpstr>HG創英角ﾎﾟｯﾌﾟ体</vt:lpstr>
      <vt:lpstr>Meiryo UI</vt:lpstr>
      <vt:lpstr>ＭＳ Ｐゴシック</vt:lpstr>
      <vt:lpstr>ＭＳ 明朝</vt:lpstr>
      <vt:lpstr>メイリオ</vt:lpstr>
      <vt:lpstr>游明朝</vt:lpstr>
      <vt:lpstr>Arial</vt:lpstr>
      <vt:lpstr>Calibri</vt:lpstr>
      <vt:lpstr>Times New Roman</vt:lpstr>
      <vt:lpstr>Wingdings</vt:lpstr>
      <vt:lpstr>Office テーマ</vt:lpstr>
      <vt:lpstr>ここからは  緑区の 目指すべき区の姿  について ご説明いたします。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政策企画課</dc:creator>
  <cp:lastModifiedBy>澤野　修司</cp:lastModifiedBy>
  <cp:revision>3263</cp:revision>
  <cp:lastPrinted>2021-07-08T02:23:09Z</cp:lastPrinted>
  <dcterms:created xsi:type="dcterms:W3CDTF">2014-11-16T04:30:06Z</dcterms:created>
  <dcterms:modified xsi:type="dcterms:W3CDTF">2021-07-08T02:23:18Z</dcterms:modified>
</cp:coreProperties>
</file>