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737350"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44" autoAdjust="0"/>
    <p:restoredTop sz="96391" autoAdjust="0"/>
  </p:normalViewPr>
  <p:slideViewPr>
    <p:cSldViewPr>
      <p:cViewPr varScale="1">
        <p:scale>
          <a:sx n="47" d="100"/>
          <a:sy n="47" d="100"/>
        </p:scale>
        <p:origin x="2328" y="64"/>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309" cy="494972"/>
          </a:xfrm>
          <a:prstGeom prst="rect">
            <a:avLst/>
          </a:prstGeom>
        </p:spPr>
        <p:txBody>
          <a:bodyPr vert="horz" lIns="90655" tIns="45327" rIns="90655" bIns="453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472" y="1"/>
            <a:ext cx="2919309" cy="494972"/>
          </a:xfrm>
          <a:prstGeom prst="rect">
            <a:avLst/>
          </a:prstGeom>
        </p:spPr>
        <p:txBody>
          <a:bodyPr vert="horz" lIns="90655" tIns="45327" rIns="90655" bIns="45327" rtlCol="0"/>
          <a:lstStyle>
            <a:lvl1pPr algn="r">
              <a:defRPr sz="1200"/>
            </a:lvl1pPr>
          </a:lstStyle>
          <a:p>
            <a:fld id="{25315E54-6DE2-456D-B55A-2676BDC37643}" type="datetimeFigureOut">
              <a:rPr kumimoji="1" lang="ja-JP" altLang="en-US" smtClean="0"/>
              <a:t>2025/1/8</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8725" cy="3332162"/>
          </a:xfrm>
          <a:prstGeom prst="rect">
            <a:avLst/>
          </a:prstGeom>
          <a:noFill/>
          <a:ln w="12700">
            <a:solidFill>
              <a:prstClr val="black"/>
            </a:solidFill>
          </a:ln>
        </p:spPr>
        <p:txBody>
          <a:bodyPr vert="horz" lIns="90655" tIns="45327" rIns="90655" bIns="45327" rtlCol="0" anchor="ctr"/>
          <a:lstStyle/>
          <a:p>
            <a:endParaRPr lang="ja-JP" altLang="en-US"/>
          </a:p>
        </p:txBody>
      </p:sp>
      <p:sp>
        <p:nvSpPr>
          <p:cNvPr id="5" name="ノート プレースホルダー 4"/>
          <p:cNvSpPr>
            <a:spLocks noGrp="1"/>
          </p:cNvSpPr>
          <p:nvPr>
            <p:ph type="body" sz="quarter" idx="3"/>
          </p:nvPr>
        </p:nvSpPr>
        <p:spPr>
          <a:xfrm>
            <a:off x="674050" y="4749525"/>
            <a:ext cx="5389251" cy="3885687"/>
          </a:xfrm>
          <a:prstGeom prst="rect">
            <a:avLst/>
          </a:prstGeom>
        </p:spPr>
        <p:txBody>
          <a:bodyPr vert="horz" lIns="90655" tIns="45327" rIns="90655" bIns="453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4518"/>
            <a:ext cx="2919309" cy="494972"/>
          </a:xfrm>
          <a:prstGeom prst="rect">
            <a:avLst/>
          </a:prstGeom>
        </p:spPr>
        <p:txBody>
          <a:bodyPr vert="horz" lIns="90655" tIns="45327" rIns="90655" bIns="453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472" y="9374518"/>
            <a:ext cx="2919309" cy="494972"/>
          </a:xfrm>
          <a:prstGeom prst="rect">
            <a:avLst/>
          </a:prstGeom>
        </p:spPr>
        <p:txBody>
          <a:bodyPr vert="horz" lIns="90655" tIns="45327" rIns="90655" bIns="45327"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2025/1/8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12946"/>
            <a:ext cx="6858000" cy="94906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5824" y="107504"/>
            <a:ext cx="6787552" cy="923330"/>
          </a:xfrm>
          <a:prstGeom prst="rect">
            <a:avLst/>
          </a:prstGeom>
          <a:noFill/>
        </p:spPr>
        <p:txBody>
          <a:bodyPr wrap="square" rtlCol="0">
            <a:spAutoFit/>
          </a:bodyPr>
          <a:lstStyle/>
          <a:p>
            <a:r>
              <a:rPr lang="en-US" altLang="ja-JP" b="1"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千葉市民の方</a:t>
            </a:r>
            <a:r>
              <a:rPr lang="en-US" altLang="ja-JP" b="1"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へ　</a:t>
            </a:r>
            <a:endParaRPr kumimoji="1" lang="en-US" altLang="ja-JP" b="1" dirty="0">
              <a:latin typeface="メイリオ" panose="020B0604030504040204" pitchFamily="50" charset="-128"/>
              <a:ea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rPr>
              <a:t>幼児教育・保育の無償化における</a:t>
            </a:r>
            <a:endParaRPr kumimoji="1" lang="en-US" altLang="ja-JP" b="1" dirty="0">
              <a:latin typeface="メイリオ" panose="020B0604030504040204" pitchFamily="50" charset="-128"/>
              <a:ea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rPr>
              <a:t>給付認定後の手続きについて</a:t>
            </a:r>
          </a:p>
        </p:txBody>
      </p:sp>
      <p:sp>
        <p:nvSpPr>
          <p:cNvPr id="343" name="角丸四角形 342"/>
          <p:cNvSpPr/>
          <p:nvPr/>
        </p:nvSpPr>
        <p:spPr>
          <a:xfrm>
            <a:off x="73133" y="1875531"/>
            <a:ext cx="6713518" cy="7179445"/>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637200" lvl="1" indent="-457200">
              <a:lnSpc>
                <a:spcPts val="1800"/>
              </a:lnSpc>
              <a:spcBef>
                <a:spcPts val="600"/>
              </a:spcBef>
            </a:pPr>
            <a:endParaRPr lang="en-US" altLang="ja-JP" sz="13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4254" y="936113"/>
            <a:ext cx="6787552" cy="118494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市内の認可外保育施設を利用する保護者の皆様にお知らせします。他市にお住まいの方は、お住まいの自治体にお問合せください。</a:t>
            </a:r>
            <a:endParaRPr lang="en-US" altLang="ja-JP" sz="1400" dirty="0">
              <a:latin typeface="メイリオ" panose="020B0604030504040204" pitchFamily="50" charset="-128"/>
              <a:ea typeface="メイリオ" panose="020B0604030504040204" pitchFamily="50" charset="-128"/>
            </a:endParaRPr>
          </a:p>
          <a:p>
            <a:r>
              <a:rPr lang="en-US" altLang="ja-JP" sz="900" b="1" dirty="0"/>
              <a:t>※</a:t>
            </a:r>
            <a:r>
              <a:rPr lang="ja-JP" altLang="en-US" sz="900" b="1" dirty="0"/>
              <a:t>認定こども園及び幼稚園を利用する保護者様へ</a:t>
            </a:r>
            <a:endParaRPr lang="en-US" altLang="ja-JP" sz="900" b="1" dirty="0"/>
          </a:p>
          <a:p>
            <a:r>
              <a:rPr lang="ja-JP" altLang="en-US" sz="900" b="1" dirty="0"/>
              <a:t>　</a:t>
            </a:r>
            <a:r>
              <a:rPr lang="ja-JP" altLang="en-US" sz="900" dirty="0"/>
              <a:t>一部の認定こども園及び幼稚園に関しては、保護者が行う「施設等利用費の請求」申請手続きを、当該園が取りまとめの上、市区町村へ提出しております。ついては、当該手続きの流れは、当該園へ御確認をお願いします。</a:t>
            </a:r>
          </a:p>
          <a:p>
            <a:endParaRPr kumimoji="1" lang="ja-JP" altLang="en-US" sz="16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200518" y="1947134"/>
            <a:ext cx="673263"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kern="0" dirty="0">
                <a:latin typeface="Calibri"/>
                <a:ea typeface="ＭＳ Ｐゴシック"/>
              </a:rPr>
              <a:t>手続</a:t>
            </a:r>
            <a:endParaRPr kumimoji="1" lang="en-US" altLang="ja-JP" b="1" kern="0" dirty="0">
              <a:latin typeface="Calibri"/>
              <a:ea typeface="ＭＳ Ｐゴシック"/>
            </a:endParaRPr>
          </a:p>
        </p:txBody>
      </p:sp>
      <p:sp>
        <p:nvSpPr>
          <p:cNvPr id="12" name="正方形/長方形 11"/>
          <p:cNvSpPr/>
          <p:nvPr/>
        </p:nvSpPr>
        <p:spPr>
          <a:xfrm>
            <a:off x="199552" y="5364088"/>
            <a:ext cx="366149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請求時期（３か月ごとの償還払い）</a:t>
            </a:r>
            <a:endParaRPr kumimoji="1" lang="en-US" altLang="ja-JP" b="1" kern="0" dirty="0">
              <a:latin typeface="Calibri"/>
              <a:ea typeface="ＭＳ Ｐゴシック"/>
            </a:endParaRPr>
          </a:p>
        </p:txBody>
      </p:sp>
      <p:sp>
        <p:nvSpPr>
          <p:cNvPr id="13" name="正方形/長方形 12"/>
          <p:cNvSpPr/>
          <p:nvPr/>
        </p:nvSpPr>
        <p:spPr>
          <a:xfrm>
            <a:off x="199552" y="6821890"/>
            <a:ext cx="114121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提出先</a:t>
            </a:r>
            <a:endParaRPr kumimoji="1" lang="en-US" altLang="ja-JP" b="1" kern="0" dirty="0">
              <a:latin typeface="Calibri"/>
              <a:ea typeface="ＭＳ Ｐゴシック"/>
            </a:endParaRPr>
          </a:p>
        </p:txBody>
      </p:sp>
      <p:sp>
        <p:nvSpPr>
          <p:cNvPr id="3" name="テキスト ボックス 2">
            <a:extLst>
              <a:ext uri="{FF2B5EF4-FFF2-40B4-BE49-F238E27FC236}">
                <a16:creationId xmlns:a16="http://schemas.microsoft.com/office/drawing/2014/main" id="{1C61BF0B-17D6-4237-8170-210327062C4E}"/>
              </a:ext>
            </a:extLst>
          </p:cNvPr>
          <p:cNvSpPr txBox="1"/>
          <p:nvPr/>
        </p:nvSpPr>
        <p:spPr>
          <a:xfrm>
            <a:off x="109321" y="2235800"/>
            <a:ext cx="6612900" cy="3170099"/>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①「施設等利用給付認定通知書」がご自宅に届きましたら、速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やかに利用する施設にご提示ください。</a:t>
            </a:r>
            <a:endParaRPr lang="en-US" altLang="ja-JP" dirty="0">
              <a:latin typeface="メイリオ" panose="020B0604030504040204" pitchFamily="50" charset="-128"/>
              <a:ea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②保育料を支払った後、利用する施設から「領収証兼提供証明</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書」が交付されますので、大切に保管ください（交付される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時期は各施設によって異なります。）。</a:t>
            </a:r>
            <a:endParaRPr lang="en-US" altLang="ja-JP" dirty="0">
              <a:latin typeface="メイリオ" panose="020B0604030504040204" pitchFamily="50" charset="-128"/>
              <a:ea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③以下に記載する「請求していただく月（１月、４月、７月、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１０月）」になりましたら、 「請求書」 及び「前３か月分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の領収証兼提供証明書」の原本を、請求していただく月の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２０日までに千葉市にご提出ください。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請求書の様式は、以下の提出先または右記</a:t>
            </a:r>
            <a:r>
              <a:rPr lang="en-US" altLang="ja-JP" sz="1050" dirty="0">
                <a:latin typeface="メイリオ" panose="020B0604030504040204" pitchFamily="50" charset="-128"/>
                <a:ea typeface="メイリオ" panose="020B0604030504040204" pitchFamily="50" charset="-128"/>
              </a:rPr>
              <a:t>QR</a:t>
            </a:r>
            <a:r>
              <a:rPr lang="ja-JP" altLang="en-US" sz="1050" dirty="0">
                <a:latin typeface="メイリオ" panose="020B0604030504040204" pitchFamily="50" charset="-128"/>
                <a:ea typeface="メイリオ" panose="020B0604030504040204" pitchFamily="50" charset="-128"/>
              </a:rPr>
              <a:t>コードから取得願います。</a:t>
            </a:r>
            <a:endParaRPr lang="en-US" altLang="ja-JP" sz="1050" dirty="0">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34171CC6-97C0-477F-BA57-26ECD0B129B3}"/>
              </a:ext>
            </a:extLst>
          </p:cNvPr>
          <p:cNvSpPr/>
          <p:nvPr/>
        </p:nvSpPr>
        <p:spPr>
          <a:xfrm>
            <a:off x="193286" y="7175676"/>
            <a:ext cx="6476074" cy="202250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300" dirty="0">
                <a:solidFill>
                  <a:schemeClr val="tx1"/>
                </a:solidFill>
                <a:latin typeface="メイリオ" panose="020B0604030504040204" pitchFamily="50" charset="-128"/>
                <a:ea typeface="メイリオ" panose="020B0604030504040204" pitchFamily="50" charset="-128"/>
              </a:rPr>
              <a:t>こども未来局 幼児教育・保育部 </a:t>
            </a:r>
            <a:r>
              <a:rPr lang="zh-TW" altLang="en-US" sz="1300" dirty="0">
                <a:solidFill>
                  <a:schemeClr val="tx1"/>
                </a:solidFill>
                <a:latin typeface="メイリオ" panose="020B0604030504040204" pitchFamily="50" charset="-128"/>
                <a:ea typeface="メイリオ" panose="020B0604030504040204" pitchFamily="50" charset="-128"/>
              </a:rPr>
              <a:t>幼保運営課</a:t>
            </a:r>
            <a:endParaRPr lang="en-US" altLang="zh-TW" sz="1300" dirty="0">
              <a:solidFill>
                <a:schemeClr val="tx1"/>
              </a:solidFill>
              <a:latin typeface="メイリオ" panose="020B0604030504040204" pitchFamily="50" charset="-128"/>
              <a:ea typeface="メイリオ" panose="020B0604030504040204" pitchFamily="50" charset="-128"/>
            </a:endParaRPr>
          </a:p>
          <a:p>
            <a:r>
              <a:rPr lang="zh-TW" altLang="en-US" sz="1300" dirty="0">
                <a:solidFill>
                  <a:schemeClr val="tx1"/>
                </a:solidFill>
                <a:latin typeface="メイリオ" panose="020B0604030504040204" pitchFamily="50" charset="-128"/>
                <a:ea typeface="メイリオ" panose="020B0604030504040204" pitchFamily="50" charset="-128"/>
              </a:rPr>
              <a:t>所在地：</a:t>
            </a:r>
            <a:r>
              <a:rPr lang="ja-JP" altLang="en-US" sz="1300" dirty="0">
                <a:solidFill>
                  <a:schemeClr val="tx1"/>
                </a:solidFill>
                <a:latin typeface="メイリオ" panose="020B0604030504040204" pitchFamily="50" charset="-128"/>
                <a:ea typeface="メイリオ" panose="020B0604030504040204" pitchFamily="50" charset="-128"/>
              </a:rPr>
              <a:t>〒</a:t>
            </a:r>
            <a:r>
              <a:rPr lang="en-US" altLang="ja-JP" sz="1300" dirty="0">
                <a:solidFill>
                  <a:schemeClr val="tx1"/>
                </a:solidFill>
                <a:latin typeface="メイリオ" panose="020B0604030504040204" pitchFamily="50" charset="-128"/>
                <a:ea typeface="メイリオ" panose="020B0604030504040204" pitchFamily="50" charset="-128"/>
              </a:rPr>
              <a:t>260-8722</a:t>
            </a:r>
            <a:r>
              <a:rPr lang="ja-JP" altLang="en-US" sz="1300" dirty="0">
                <a:solidFill>
                  <a:schemeClr val="tx1"/>
                </a:solidFill>
                <a:latin typeface="メイリオ" panose="020B0604030504040204" pitchFamily="50" charset="-128"/>
                <a:ea typeface="メイリオ" panose="020B0604030504040204" pitchFamily="50" charset="-128"/>
              </a:rPr>
              <a:t> </a:t>
            </a:r>
            <a:r>
              <a:rPr lang="zh-TW" altLang="en-US" sz="1300" dirty="0">
                <a:solidFill>
                  <a:schemeClr val="tx1"/>
                </a:solidFill>
                <a:latin typeface="メイリオ" panose="020B0604030504040204" pitchFamily="50" charset="-128"/>
                <a:ea typeface="メイリオ" panose="020B0604030504040204" pitchFamily="50" charset="-128"/>
              </a:rPr>
              <a:t>千葉市中央区千葉港</a:t>
            </a:r>
            <a:r>
              <a:rPr lang="en-US" altLang="zh-TW" sz="1300" dirty="0">
                <a:solidFill>
                  <a:schemeClr val="tx1"/>
                </a:solidFill>
                <a:latin typeface="メイリオ" panose="020B0604030504040204" pitchFamily="50" charset="-128"/>
                <a:ea typeface="メイリオ" panose="020B0604030504040204" pitchFamily="50" charset="-128"/>
              </a:rPr>
              <a:t>1</a:t>
            </a:r>
            <a:r>
              <a:rPr lang="zh-TW" altLang="en-US" sz="1300" dirty="0">
                <a:solidFill>
                  <a:schemeClr val="tx1"/>
                </a:solidFill>
                <a:latin typeface="メイリオ" panose="020B0604030504040204" pitchFamily="50" charset="-128"/>
                <a:ea typeface="メイリオ" panose="020B0604030504040204" pitchFamily="50" charset="-128"/>
              </a:rPr>
              <a:t>番１号 千葉市役所　高層棟８階</a:t>
            </a:r>
            <a:endParaRPr lang="en-US" altLang="zh-TW" sz="1300" dirty="0">
              <a:solidFill>
                <a:schemeClr val="tx1"/>
              </a:solidFill>
              <a:latin typeface="メイリオ" panose="020B0604030504040204" pitchFamily="50" charset="-128"/>
              <a:ea typeface="メイリオ" panose="020B0604030504040204" pitchFamily="50" charset="-128"/>
            </a:endParaRPr>
          </a:p>
          <a:p>
            <a:r>
              <a:rPr lang="ja-JP" altLang="en-US" sz="1300" dirty="0">
                <a:solidFill>
                  <a:schemeClr val="tx1"/>
                </a:solidFill>
                <a:latin typeface="メイリオ" panose="020B0604030504040204" pitchFamily="50" charset="-128"/>
                <a:ea typeface="メイリオ" panose="020B0604030504040204" pitchFamily="50" charset="-128"/>
              </a:rPr>
              <a:t>　　　　☎：</a:t>
            </a:r>
            <a:r>
              <a:rPr lang="en-US" altLang="ja-JP" sz="1300" dirty="0">
                <a:solidFill>
                  <a:schemeClr val="tx1"/>
                </a:solidFill>
                <a:latin typeface="メイリオ" panose="020B0604030504040204" pitchFamily="50" charset="-128"/>
                <a:ea typeface="メイリオ" panose="020B0604030504040204" pitchFamily="50" charset="-128"/>
              </a:rPr>
              <a:t>043-245-5735</a:t>
            </a:r>
          </a:p>
          <a:p>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郵送による提出の場合は、「幼保運営課 幼児教育・保育の無償化 担当者宛て」と記載をお願いします。</a:t>
            </a:r>
            <a:endParaRPr lang="en-US" altLang="ja-JP" sz="9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窓口での提出は、幼保運営課以外に、以下の各区保健福祉センターこども家庭課においても受付可能です。</a:t>
            </a:r>
            <a:endParaRPr lang="en-US" altLang="ja-JP" sz="900" dirty="0">
              <a:solidFill>
                <a:schemeClr val="tx1"/>
              </a:solidFill>
              <a:latin typeface="メイリオ" panose="020B0604030504040204" pitchFamily="50" charset="-128"/>
              <a:ea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中央</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中央区中央</a:t>
            </a:r>
            <a:r>
              <a:rPr lang="en-US" altLang="ja-JP" sz="900" dirty="0">
                <a:solidFill>
                  <a:schemeClr val="tx1"/>
                </a:solidFill>
                <a:latin typeface="メイリオ" panose="020B0604030504040204" pitchFamily="50" charset="-128"/>
                <a:ea typeface="メイリオ" panose="020B0604030504040204" pitchFamily="50" charset="-128"/>
              </a:rPr>
              <a:t>4-5-1 </a:t>
            </a:r>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☎221-2172</a:t>
            </a:r>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花見川</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花見川区瑞穂</a:t>
            </a:r>
            <a:r>
              <a:rPr lang="en-US" altLang="ja-JP" sz="900" dirty="0">
                <a:solidFill>
                  <a:schemeClr val="tx1"/>
                </a:solidFill>
                <a:latin typeface="メイリオ" panose="020B0604030504040204" pitchFamily="50" charset="-128"/>
                <a:ea typeface="メイリオ" panose="020B0604030504040204" pitchFamily="50" charset="-128"/>
              </a:rPr>
              <a:t>1-1  ☎275-6421</a:t>
            </a:r>
          </a:p>
          <a:p>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稲毛</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稲毛区穴川</a:t>
            </a:r>
            <a:r>
              <a:rPr lang="en-US" altLang="ja-JP" sz="900" dirty="0">
                <a:solidFill>
                  <a:schemeClr val="tx1"/>
                </a:solidFill>
                <a:latin typeface="メイリオ" panose="020B0604030504040204" pitchFamily="50" charset="-128"/>
                <a:ea typeface="メイリオ" panose="020B0604030504040204" pitchFamily="50" charset="-128"/>
              </a:rPr>
              <a:t>4-12-4 ☎284-6137   【</a:t>
            </a:r>
            <a:r>
              <a:rPr lang="ja-JP" altLang="en-US" sz="900" dirty="0">
                <a:solidFill>
                  <a:schemeClr val="tx1"/>
                </a:solidFill>
                <a:latin typeface="メイリオ" panose="020B0604030504040204" pitchFamily="50" charset="-128"/>
                <a:ea typeface="メイリオ" panose="020B0604030504040204" pitchFamily="50" charset="-128"/>
              </a:rPr>
              <a:t>若葉</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若葉区貝塚</a:t>
            </a:r>
            <a:r>
              <a:rPr lang="en-US" altLang="ja-JP" sz="900" dirty="0">
                <a:solidFill>
                  <a:schemeClr val="tx1"/>
                </a:solidFill>
                <a:latin typeface="メイリオ" panose="020B0604030504040204" pitchFamily="50" charset="-128"/>
                <a:ea typeface="メイリオ" panose="020B0604030504040204" pitchFamily="50" charset="-128"/>
              </a:rPr>
              <a:t>2-19-1 ☎233-8150</a:t>
            </a:r>
          </a:p>
          <a:p>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 緑  </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 緑区鎌取町</a:t>
            </a:r>
            <a:r>
              <a:rPr lang="en-US" altLang="ja-JP" sz="900" dirty="0">
                <a:solidFill>
                  <a:schemeClr val="tx1"/>
                </a:solidFill>
                <a:latin typeface="メイリオ" panose="020B0604030504040204" pitchFamily="50" charset="-128"/>
                <a:ea typeface="メイリオ" panose="020B0604030504040204" pitchFamily="50" charset="-128"/>
              </a:rPr>
              <a:t>226-1 </a:t>
            </a:r>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☎292-8137</a:t>
            </a:r>
            <a:r>
              <a:rPr lang="ja-JP" altLang="en-US" sz="900" dirty="0">
                <a:solidFill>
                  <a:schemeClr val="tx1"/>
                </a:solidFill>
                <a:latin typeface="メイリオ" panose="020B0604030504040204" pitchFamily="50" charset="-128"/>
                <a:ea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美浜</a:t>
            </a:r>
            <a:r>
              <a:rPr lang="en-US" altLang="ja-JP" sz="900">
                <a:solidFill>
                  <a:schemeClr val="tx1"/>
                </a:solidFill>
                <a:latin typeface="メイリオ" panose="020B0604030504040204" pitchFamily="50" charset="-128"/>
                <a:ea typeface="メイリオ" panose="020B0604030504040204" pitchFamily="50" charset="-128"/>
              </a:rPr>
              <a:t>】</a:t>
            </a:r>
            <a:r>
              <a:rPr lang="ja-JP" altLang="en-US" sz="900">
                <a:solidFill>
                  <a:schemeClr val="tx1"/>
                </a:solidFill>
                <a:latin typeface="メイリオ" panose="020B0604030504040204" pitchFamily="50" charset="-128"/>
                <a:ea typeface="メイリオ" panose="020B0604030504040204" pitchFamily="50" charset="-128"/>
              </a:rPr>
              <a:t>美浜区</a:t>
            </a:r>
            <a:r>
              <a:rPr lang="ja-JP" altLang="en-US" sz="900" dirty="0">
                <a:solidFill>
                  <a:schemeClr val="tx1"/>
                </a:solidFill>
                <a:latin typeface="メイリオ" panose="020B0604030504040204" pitchFamily="50" charset="-128"/>
                <a:ea typeface="メイリオ" panose="020B0604030504040204" pitchFamily="50" charset="-128"/>
              </a:rPr>
              <a:t>真砂</a:t>
            </a:r>
            <a:r>
              <a:rPr lang="en-US" altLang="ja-JP" sz="900" dirty="0">
                <a:solidFill>
                  <a:schemeClr val="tx1"/>
                </a:solidFill>
                <a:latin typeface="メイリオ" panose="020B0604030504040204" pitchFamily="50" charset="-128"/>
                <a:ea typeface="メイリオ" panose="020B0604030504040204" pitchFamily="50" charset="-128"/>
              </a:rPr>
              <a:t>5-15-2 ☎270-3150</a:t>
            </a:r>
          </a:p>
          <a:p>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●問い合わせについて</a:t>
            </a:r>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　「無償化の給付」に関するお問い合わせは「幼保運営課」へお願いします。</a:t>
            </a:r>
            <a:endParaRPr lang="en-US" altLang="ja-JP" sz="800" dirty="0">
              <a:solidFill>
                <a:schemeClr val="tx1"/>
              </a:solidFill>
              <a:latin typeface="メイリオ" panose="020B0604030504040204" pitchFamily="50" charset="-128"/>
              <a:ea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rPr>
              <a:t>　「保育の必要性の認定手続き」に関するお問い合わせは「区こども家庭課」へお願います。</a:t>
            </a:r>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pic>
        <p:nvPicPr>
          <p:cNvPr id="9" name="図 8">
            <a:extLst>
              <a:ext uri="{FF2B5EF4-FFF2-40B4-BE49-F238E27FC236}">
                <a16:creationId xmlns:a16="http://schemas.microsoft.com/office/drawing/2014/main" id="{00DF60E1-A4C6-4B94-ADAB-C05C876BE2F6}"/>
              </a:ext>
            </a:extLst>
          </p:cNvPr>
          <p:cNvPicPr>
            <a:picLocks noChangeAspect="1"/>
          </p:cNvPicPr>
          <p:nvPr/>
        </p:nvPicPr>
        <p:blipFill>
          <a:blip r:embed="rId3"/>
          <a:stretch>
            <a:fillRect/>
          </a:stretch>
        </p:blipFill>
        <p:spPr>
          <a:xfrm>
            <a:off x="181506" y="5652120"/>
            <a:ext cx="6487854" cy="1111809"/>
          </a:xfrm>
          <a:prstGeom prst="rect">
            <a:avLst/>
          </a:prstGeom>
        </p:spPr>
      </p:pic>
      <p:pic>
        <p:nvPicPr>
          <p:cNvPr id="5" name="図 4">
            <a:extLst>
              <a:ext uri="{FF2B5EF4-FFF2-40B4-BE49-F238E27FC236}">
                <a16:creationId xmlns:a16="http://schemas.microsoft.com/office/drawing/2014/main" id="{90FEADE4-E6BE-AD81-CDB5-28D71CE5D4FA}"/>
              </a:ext>
            </a:extLst>
          </p:cNvPr>
          <p:cNvPicPr>
            <a:picLocks noChangeAspect="1"/>
          </p:cNvPicPr>
          <p:nvPr/>
        </p:nvPicPr>
        <p:blipFill>
          <a:blip r:embed="rId4"/>
          <a:stretch>
            <a:fillRect/>
          </a:stretch>
        </p:blipFill>
        <p:spPr>
          <a:xfrm>
            <a:off x="4826052" y="4762265"/>
            <a:ext cx="931164" cy="865176"/>
          </a:xfrm>
          <a:prstGeom prst="rect">
            <a:avLst/>
          </a:prstGeom>
        </p:spPr>
      </p:pic>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25218"/>
            <a:ext cx="6858000" cy="3703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正方形/長方形 3"/>
          <p:cNvSpPr/>
          <p:nvPr/>
        </p:nvSpPr>
        <p:spPr>
          <a:xfrm>
            <a:off x="214924" y="6565330"/>
            <a:ext cx="6464294" cy="2522861"/>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2492896" y="411037"/>
            <a:ext cx="1351152" cy="704579"/>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126760" y="1165982"/>
            <a:ext cx="2083424"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認可外保育施設</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528845" y="2988324"/>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214924" y="2947145"/>
            <a:ext cx="1410372"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3924770"/>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311067" y="4027182"/>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3722326"/>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3927380"/>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cxnSpLocks/>
          </p:cNvCxnSpPr>
          <p:nvPr/>
        </p:nvCxnSpPr>
        <p:spPr>
          <a:xfrm flipH="1">
            <a:off x="1700810" y="1572728"/>
            <a:ext cx="639196" cy="11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196852" y="4895259"/>
            <a:ext cx="6464295" cy="1620957"/>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無償化の対象は保育料です。通園送迎費、食材料費、行事費、入園料などは、これまでどおり保護者の負担になります。ご注意ください。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保育の必要性の認定を受けていない場合、まずは申請が必要となります。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給付認定希望日の前月１０日</a:t>
            </a:r>
            <a:r>
              <a:rPr lang="ja-JP" altLang="en-US" sz="1400" dirty="0">
                <a:latin typeface="メイリオ" panose="020B0604030504040204" pitchFamily="50" charset="-128"/>
                <a:ea typeface="メイリオ" panose="020B0604030504040204" pitchFamily="50" charset="-128"/>
              </a:rPr>
              <a:t>までに申請をお願いいたします。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給付認定後に家庭の状況に変化があった場合は、施設が所在する区のこども家庭課へ変更届及び必要書類の提出が必要となります。</a:t>
            </a:r>
            <a:endParaRPr lang="en-US" altLang="ja-JP" sz="1400" dirty="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1968556" y="3133581"/>
            <a:ext cx="3213748" cy="646331"/>
          </a:xfrm>
          <a:prstGeom prst="rect">
            <a:avLst/>
          </a:prstGeom>
          <a:noFill/>
        </p:spPr>
        <p:txBody>
          <a:bodyPr wrap="square" rtlCol="0">
            <a:spAutoFit/>
          </a:bodyPr>
          <a:lstStyle/>
          <a:p>
            <a:pPr algn="ctr"/>
            <a:r>
              <a:rPr lang="ja-JP" altLang="en-US" b="1" dirty="0">
                <a:latin typeface="メイリオ" panose="020B0604030504040204" pitchFamily="50" charset="-128"/>
                <a:ea typeface="メイリオ" panose="020B0604030504040204" pitchFamily="50" charset="-128"/>
              </a:rPr>
              <a:t>⑤</a:t>
            </a:r>
            <a:r>
              <a:rPr kumimoji="1" lang="ja-JP" altLang="en-US" b="1" dirty="0">
                <a:latin typeface="メイリオ" panose="020B0604030504040204" pitchFamily="50" charset="-128"/>
                <a:ea typeface="メイリオ" panose="020B0604030504040204" pitchFamily="50" charset="-128"/>
              </a:rPr>
              <a:t>施設等利用費の</a:t>
            </a:r>
            <a:r>
              <a:rPr lang="ja-JP" altLang="en-US" b="1" dirty="0">
                <a:latin typeface="メイリオ" panose="020B0604030504040204" pitchFamily="50" charset="-128"/>
                <a:ea typeface="メイリオ" panose="020B0604030504040204" pitchFamily="50" charset="-128"/>
              </a:rPr>
              <a:t>請求（今回のお知らせで主となる手続）</a:t>
            </a:r>
            <a:endParaRPr kumimoji="1" lang="en-US" altLang="ja-JP" b="1" dirty="0">
              <a:latin typeface="メイリオ" panose="020B0604030504040204" pitchFamily="50" charset="-128"/>
              <a:ea typeface="メイリオ" panose="020B0604030504040204" pitchFamily="50" charset="-128"/>
            </a:endParaRPr>
          </a:p>
        </p:txBody>
      </p:sp>
      <p:cxnSp>
        <p:nvCxnSpPr>
          <p:cNvPr id="44" name="直線矢印コネクタ 43"/>
          <p:cNvCxnSpPr>
            <a:cxnSpLocks/>
          </p:cNvCxnSpPr>
          <p:nvPr/>
        </p:nvCxnSpPr>
        <p:spPr>
          <a:xfrm flipV="1">
            <a:off x="1052736" y="1153981"/>
            <a:ext cx="929412" cy="1544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テキスト ボックス 52"/>
          <p:cNvSpPr txBox="1"/>
          <p:nvPr/>
        </p:nvSpPr>
        <p:spPr>
          <a:xfrm>
            <a:off x="1356654" y="3994528"/>
            <a:ext cx="4392488" cy="907941"/>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⑥</a:t>
            </a:r>
            <a:r>
              <a:rPr kumimoji="1" lang="ja-JP" altLang="en-US" sz="1600" dirty="0">
                <a:latin typeface="メイリオ" panose="020B0604030504040204" pitchFamily="50" charset="-128"/>
                <a:ea typeface="メイリオ" panose="020B0604030504040204" pitchFamily="50" charset="-128"/>
              </a:rPr>
              <a:t>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（月額上限</a:t>
            </a:r>
            <a:r>
              <a:rPr kumimoji="1" lang="en-US" altLang="ja-JP" sz="1600" dirty="0">
                <a:latin typeface="メイリオ" panose="020B0604030504040204" pitchFamily="50" charset="-128"/>
                <a:ea typeface="メイリオ" panose="020B0604030504040204" pitchFamily="50" charset="-128"/>
              </a:rPr>
              <a:t>3.7</a:t>
            </a:r>
            <a:r>
              <a:rPr kumimoji="1" lang="ja-JP" altLang="en-US" sz="1600" dirty="0">
                <a:latin typeface="メイリオ" panose="020B0604030504040204" pitchFamily="50" charset="-128"/>
                <a:ea typeface="メイリオ" panose="020B0604030504040204" pitchFamily="50" charset="-128"/>
              </a:rPr>
              <a:t>万円まで）</a:t>
            </a:r>
            <a:endParaRPr kumimoji="1" lang="en-US" altLang="ja-JP" sz="1600" dirty="0">
              <a:latin typeface="メイリオ" panose="020B0604030504040204" pitchFamily="50" charset="-128"/>
              <a:ea typeface="メイリオ" panose="020B0604030504040204" pitchFamily="50" charset="-128"/>
            </a:endParaRPr>
          </a:p>
          <a:p>
            <a:pPr algn="ct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住民税非課税世帯の３歳未満児</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日時点）は月額</a:t>
            </a:r>
            <a:r>
              <a:rPr lang="en-US" altLang="ja-JP" sz="1050" dirty="0">
                <a:latin typeface="メイリオ" panose="020B0604030504040204" pitchFamily="50" charset="-128"/>
                <a:ea typeface="メイリオ" panose="020B0604030504040204" pitchFamily="50" charset="-128"/>
              </a:rPr>
              <a:t>4.2</a:t>
            </a:r>
            <a:r>
              <a:rPr lang="ja-JP" altLang="en-US" sz="1050" dirty="0">
                <a:latin typeface="メイリオ" panose="020B0604030504040204" pitchFamily="50" charset="-128"/>
                <a:ea typeface="メイリオ" panose="020B0604030504040204" pitchFamily="50" charset="-128"/>
              </a:rPr>
              <a:t>万円まで</a:t>
            </a:r>
            <a:endParaRPr kumimoji="1" lang="en-US" altLang="ja-JP" sz="1050" dirty="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821968" y="1576131"/>
            <a:ext cx="1547851" cy="584775"/>
          </a:xfrm>
          <a:prstGeom prst="rect">
            <a:avLst/>
          </a:prstGeom>
          <a:noFill/>
          <a:ln>
            <a:no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③</a:t>
            </a:r>
            <a:r>
              <a:rPr kumimoji="1" lang="ja-JP" altLang="en-US" sz="1600" dirty="0">
                <a:latin typeface="メイリオ" panose="020B0604030504040204" pitchFamily="50" charset="-128"/>
                <a:ea typeface="メイリオ" panose="020B0604030504040204" pitchFamily="50" charset="-128"/>
              </a:rPr>
              <a:t>利用料の</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a:cxnSpLocks/>
          </p:cNvCxnSpPr>
          <p:nvPr/>
        </p:nvCxnSpPr>
        <p:spPr>
          <a:xfrm flipV="1">
            <a:off x="332656" y="971600"/>
            <a:ext cx="1158320" cy="175876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43635" y="1082957"/>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019553" y="1911077"/>
            <a:ext cx="1286297" cy="584775"/>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④</a:t>
            </a:r>
            <a:r>
              <a:rPr kumimoji="1" lang="ja-JP" altLang="en-US" sz="1600" dirty="0">
                <a:latin typeface="メイリオ" panose="020B0604030504040204" pitchFamily="50" charset="-128"/>
                <a:ea typeface="メイリオ" panose="020B0604030504040204" pitchFamily="50" charset="-128"/>
              </a:rPr>
              <a:t>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cxnSp>
        <p:nvCxnSpPr>
          <p:cNvPr id="39" name="直線矢印コネクタ 38"/>
          <p:cNvCxnSpPr/>
          <p:nvPr/>
        </p:nvCxnSpPr>
        <p:spPr>
          <a:xfrm flipV="1">
            <a:off x="1953200" y="2973084"/>
            <a:ext cx="327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832446" y="2627784"/>
            <a:ext cx="3173678" cy="338554"/>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②給付</a:t>
            </a:r>
            <a:r>
              <a:rPr kumimoji="1" lang="ja-JP" altLang="en-US" sz="1600" dirty="0">
                <a:latin typeface="メイリオ" panose="020B0604030504040204" pitchFamily="50" charset="-128"/>
                <a:ea typeface="メイリオ" panose="020B0604030504040204" pitchFamily="50" charset="-128"/>
              </a:rPr>
              <a:t>認定</a:t>
            </a:r>
            <a:endParaRPr kumimoji="1" lang="en-US" altLang="ja-JP" sz="1600" dirty="0">
              <a:latin typeface="メイリオ" panose="020B0604030504040204" pitchFamily="50" charset="-128"/>
              <a:ea typeface="メイリオ" panose="020B0604030504040204" pitchFamily="50" charset="-128"/>
            </a:endParaRPr>
          </a:p>
        </p:txBody>
      </p:sp>
      <p:pic>
        <p:nvPicPr>
          <p:cNvPr id="8" name="図 7">
            <a:extLst>
              <a:ext uri="{FF2B5EF4-FFF2-40B4-BE49-F238E27FC236}">
                <a16:creationId xmlns:a16="http://schemas.microsoft.com/office/drawing/2014/main" id="{FA04AE7B-6B4D-45B7-98E5-EE91D0F54709}"/>
              </a:ext>
            </a:extLst>
          </p:cNvPr>
          <p:cNvPicPr>
            <a:picLocks noChangeAspect="1"/>
          </p:cNvPicPr>
          <p:nvPr/>
        </p:nvPicPr>
        <p:blipFill>
          <a:blip r:embed="rId2"/>
          <a:stretch>
            <a:fillRect/>
          </a:stretch>
        </p:blipFill>
        <p:spPr>
          <a:xfrm>
            <a:off x="437622" y="8486061"/>
            <a:ext cx="5736457" cy="584125"/>
          </a:xfrm>
          <a:prstGeom prst="rect">
            <a:avLst/>
          </a:prstGeom>
        </p:spPr>
      </p:pic>
      <p:sp>
        <p:nvSpPr>
          <p:cNvPr id="54" name="正方形/長方形 53">
            <a:extLst>
              <a:ext uri="{FF2B5EF4-FFF2-40B4-BE49-F238E27FC236}">
                <a16:creationId xmlns:a16="http://schemas.microsoft.com/office/drawing/2014/main" id="{60CAD2E5-476E-4A5F-9A9D-FE46980D8499}"/>
              </a:ext>
            </a:extLst>
          </p:cNvPr>
          <p:cNvSpPr/>
          <p:nvPr/>
        </p:nvSpPr>
        <p:spPr>
          <a:xfrm>
            <a:off x="207167" y="6608869"/>
            <a:ext cx="6562587" cy="1938992"/>
          </a:xfrm>
          <a:prstGeom prst="rect">
            <a:avLst/>
          </a:prstGeom>
          <a:ln>
            <a:noFill/>
            <a:prstDash val="sysDot"/>
          </a:ln>
        </p:spPr>
        <p:txBody>
          <a:bodyPr wrap="square" anchor="ctr">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まとめ：無償化に必要な手続き</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①利用する認可外保育施設が無償化の対象となるかを確認する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に掲載。右記</a:t>
            </a:r>
            <a:r>
              <a:rPr lang="en-US" altLang="ja-JP" sz="1400" dirty="0">
                <a:latin typeface="メイリオ" panose="020B0604030504040204" pitchFamily="50" charset="-128"/>
                <a:ea typeface="メイリオ" panose="020B0604030504040204" pitchFamily="50" charset="-128"/>
              </a:rPr>
              <a:t>QR</a:t>
            </a:r>
            <a:r>
              <a:rPr lang="ja-JP" altLang="en-US" sz="1400" dirty="0">
                <a:latin typeface="メイリオ" panose="020B0604030504040204" pitchFamily="50" charset="-128"/>
                <a:ea typeface="メイリオ" panose="020B0604030504040204" pitchFamily="50" charset="-128"/>
              </a:rPr>
              <a:t>コードからページに移動できます。）。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②給付認定を区のこども家庭課で受け、届いた通知を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利用する施設へ提示する。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③請求書及び利用する施設から交付される領収証兼提供証明書（原本）を、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施設の所在する区のこども家庭課又は</a:t>
            </a:r>
            <a:r>
              <a:rPr lang="ja-JP" altLang="en-US" sz="1400" u="sng" dirty="0">
                <a:latin typeface="メイリオ" panose="020B0604030504040204" pitchFamily="50" charset="-128"/>
                <a:ea typeface="メイリオ" panose="020B0604030504040204" pitchFamily="50" charset="-128"/>
              </a:rPr>
              <a:t>幼保運営課</a:t>
            </a:r>
            <a:r>
              <a:rPr lang="ja-JP" altLang="en-US" sz="1400" dirty="0">
                <a:latin typeface="メイリオ" panose="020B0604030504040204" pitchFamily="50" charset="-128"/>
                <a:ea typeface="メイリオ" panose="020B0604030504040204" pitchFamily="50" charset="-128"/>
              </a:rPr>
              <a:t>まで提出していただく。</a:t>
            </a:r>
            <a:endParaRPr lang="en-US" altLang="ja-JP" sz="14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月額上限</a:t>
            </a:r>
            <a:r>
              <a:rPr lang="en-US" altLang="ja-JP" sz="1100" dirty="0">
                <a:latin typeface="メイリオ" panose="020B0604030504040204" pitchFamily="50" charset="-128"/>
                <a:ea typeface="メイリオ" panose="020B0604030504040204" pitchFamily="50" charset="-128"/>
              </a:rPr>
              <a:t>3.7</a:t>
            </a:r>
            <a:r>
              <a:rPr lang="ja-JP" altLang="en-US" sz="1100" dirty="0">
                <a:latin typeface="メイリオ" panose="020B0604030504040204" pitchFamily="50" charset="-128"/>
                <a:ea typeface="メイリオ" panose="020B0604030504040204" pitchFamily="50" charset="-128"/>
              </a:rPr>
              <a:t>万円まで（住民税非課税世帯の３歳未満児（</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日時点）は月額</a:t>
            </a:r>
            <a:r>
              <a:rPr lang="en-US" altLang="ja-JP" sz="1100" dirty="0">
                <a:latin typeface="メイリオ" panose="020B0604030504040204" pitchFamily="50" charset="-128"/>
                <a:ea typeface="メイリオ" panose="020B0604030504040204" pitchFamily="50" charset="-128"/>
              </a:rPr>
              <a:t>4.2</a:t>
            </a:r>
            <a:r>
              <a:rPr lang="ja-JP" altLang="en-US" sz="1100" dirty="0">
                <a:latin typeface="メイリオ" panose="020B0604030504040204" pitchFamily="50" charset="-128"/>
                <a:ea typeface="メイリオ" panose="020B0604030504040204" pitchFamily="50" charset="-128"/>
              </a:rPr>
              <a:t>万円まで）</a:t>
            </a:r>
            <a:endParaRPr lang="en-US" altLang="ja-JP" sz="11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以下の施設等を利用している場合は、認可外保育施設は無償化対象外</a:t>
            </a:r>
            <a:endParaRPr lang="en-US" altLang="ja-JP" sz="1100" dirty="0">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2106A145-2959-431E-9F34-594BED6EAD5A}"/>
              </a:ext>
            </a:extLst>
          </p:cNvPr>
          <p:cNvPicPr>
            <a:picLocks noChangeAspect="1"/>
          </p:cNvPicPr>
          <p:nvPr/>
        </p:nvPicPr>
        <p:blipFill>
          <a:blip r:embed="rId3"/>
          <a:stretch>
            <a:fillRect/>
          </a:stretch>
        </p:blipFill>
        <p:spPr>
          <a:xfrm>
            <a:off x="5504359" y="6725902"/>
            <a:ext cx="855114" cy="849702"/>
          </a:xfrm>
          <a:prstGeom prst="rect">
            <a:avLst/>
          </a:prstGeom>
        </p:spPr>
      </p:pic>
      <p:sp>
        <p:nvSpPr>
          <p:cNvPr id="2" name="四角形: 角を丸くする 1">
            <a:extLst>
              <a:ext uri="{FF2B5EF4-FFF2-40B4-BE49-F238E27FC236}">
                <a16:creationId xmlns:a16="http://schemas.microsoft.com/office/drawing/2014/main" id="{2373242B-48C8-43DA-8B51-549606D4EFAF}"/>
              </a:ext>
            </a:extLst>
          </p:cNvPr>
          <p:cNvSpPr/>
          <p:nvPr/>
        </p:nvSpPr>
        <p:spPr>
          <a:xfrm>
            <a:off x="3667650" y="1568697"/>
            <a:ext cx="3108995" cy="100150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sz="800" b="1" dirty="0">
                <a:latin typeface="メイリオ" panose="020B0604030504040204" pitchFamily="50" charset="-128"/>
                <a:ea typeface="メイリオ" panose="020B0604030504040204" pitchFamily="50" charset="-128"/>
              </a:rPr>
              <a:t>※</a:t>
            </a:r>
            <a:r>
              <a:rPr lang="ja-JP" altLang="en-US" sz="800" b="1" dirty="0">
                <a:latin typeface="メイリオ" panose="020B0604030504040204" pitchFamily="50" charset="-128"/>
                <a:ea typeface="メイリオ" panose="020B0604030504040204" pitchFamily="50" charset="-128"/>
              </a:rPr>
              <a:t>認定こども園及び幼稚園を利用する保護者様へ</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認定こども園及び幼稚園に関する「⑥施設等利用費の支払い」の月額上限額は、以下のとおりとなりますので、ご注意ください。</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a:t>
            </a:r>
            <a:endParaRPr lang="en-US" altLang="ja-JP" sz="800" dirty="0">
              <a:latin typeface="メイリオ" panose="020B0604030504040204" pitchFamily="50" charset="-128"/>
              <a:ea typeface="メイリオ" panose="020B0604030504040204" pitchFamily="50" charset="-128"/>
            </a:endParaRPr>
          </a:p>
          <a:p>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月額上限額</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利用日数</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４５０円（最大１</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１３万円）</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住民税非課税世帯の３歳未満児（</a:t>
            </a:r>
            <a:r>
              <a:rPr lang="en-US" altLang="ja-JP" sz="800" dirty="0">
                <a:latin typeface="メイリオ" panose="020B0604030504040204" pitchFamily="50" charset="-128"/>
                <a:ea typeface="メイリオ" panose="020B0604030504040204" pitchFamily="50" charset="-128"/>
              </a:rPr>
              <a:t>4</a:t>
            </a:r>
            <a:r>
              <a:rPr lang="ja-JP" altLang="en-US" sz="800" dirty="0">
                <a:latin typeface="メイリオ" panose="020B0604030504040204" pitchFamily="50" charset="-128"/>
                <a:ea typeface="メイリオ" panose="020B0604030504040204" pitchFamily="50" charset="-128"/>
              </a:rPr>
              <a:t>月</a:t>
            </a:r>
            <a:r>
              <a:rPr lang="en-US" altLang="ja-JP" sz="800" dirty="0">
                <a:latin typeface="メイリオ" panose="020B0604030504040204" pitchFamily="50" charset="-128"/>
                <a:ea typeface="メイリオ" panose="020B0604030504040204" pitchFamily="50" charset="-128"/>
              </a:rPr>
              <a:t>1</a:t>
            </a:r>
            <a:r>
              <a:rPr lang="ja-JP" altLang="en-US" sz="800" dirty="0">
                <a:latin typeface="メイリオ" panose="020B0604030504040204" pitchFamily="50" charset="-128"/>
                <a:ea typeface="メイリオ" panose="020B0604030504040204" pitchFamily="50" charset="-128"/>
              </a:rPr>
              <a:t>日時点）は、</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最大１</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６３万円まで</a:t>
            </a:r>
            <a:endParaRPr kumimoji="1" lang="ja-JP" altLang="en-US" sz="800" dirty="0"/>
          </a:p>
        </p:txBody>
      </p:sp>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2767</TotalTime>
  <Words>861</Words>
  <Application>Microsoft Office PowerPoint</Application>
  <PresentationFormat>画面に合わせる (4:3)</PresentationFormat>
  <Paragraphs>74</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豊巻　健太</dc:creator>
  <cp:lastModifiedBy>豊巻　健太</cp:lastModifiedBy>
  <cp:revision>101</cp:revision>
  <cp:lastPrinted>2023-07-05T04:59:31Z</cp:lastPrinted>
  <dcterms:created xsi:type="dcterms:W3CDTF">2018-11-02T04:10:29Z</dcterms:created>
  <dcterms:modified xsi:type="dcterms:W3CDTF">2025-01-08T00:21:23Z</dcterms:modified>
</cp:coreProperties>
</file>