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888" r:id="rId1"/>
  </p:sldMasterIdLst>
  <p:notesMasterIdLst>
    <p:notesMasterId r:id="rId7"/>
  </p:notesMasterIdLst>
  <p:sldIdLst>
    <p:sldId id="301" r:id="rId2"/>
    <p:sldId id="318" r:id="rId3"/>
    <p:sldId id="317" r:id="rId4"/>
    <p:sldId id="319" r:id="rId5"/>
    <p:sldId id="316" r:id="rId6"/>
  </p:sldIdLst>
  <p:sldSz cx="9906000" cy="6858000" type="A4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0000FF"/>
    <a:srgbClr val="FF65E9"/>
    <a:srgbClr val="FF53E6"/>
    <a:srgbClr val="FF0000"/>
    <a:srgbClr val="FF01DB"/>
    <a:srgbClr val="FF65B6"/>
    <a:srgbClr val="FF2DE1"/>
    <a:srgbClr val="C0E8B6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85" autoAdjust="0"/>
    <p:restoredTop sz="99820" autoAdjust="0"/>
  </p:normalViewPr>
  <p:slideViewPr>
    <p:cSldViewPr>
      <p:cViewPr varScale="1">
        <p:scale>
          <a:sx n="72" d="100"/>
          <a:sy n="72" d="100"/>
        </p:scale>
        <p:origin x="1194" y="72"/>
      </p:cViewPr>
      <p:guideLst>
        <p:guide orient="horz" pos="2160"/>
        <p:guide pos="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8"/>
            <a:ext cx="2919032" cy="494310"/>
          </a:xfrm>
          <a:prstGeom prst="rect">
            <a:avLst/>
          </a:prstGeom>
        </p:spPr>
        <p:txBody>
          <a:bodyPr vert="horz" lIns="91317" tIns="45655" rIns="91317" bIns="45655" rtlCol="0"/>
          <a:lstStyle>
            <a:lvl1pPr algn="l" eaLnBrk="1" hangingPunct="1">
              <a:defRPr sz="13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226" y="8"/>
            <a:ext cx="2919032" cy="494310"/>
          </a:xfrm>
          <a:prstGeom prst="rect">
            <a:avLst/>
          </a:prstGeom>
        </p:spPr>
        <p:txBody>
          <a:bodyPr vert="horz" lIns="91317" tIns="45655" rIns="91317" bIns="45655" rtlCol="0"/>
          <a:lstStyle>
            <a:lvl1pPr algn="r" eaLnBrk="1" hangingPunct="1">
              <a:defRPr sz="13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A5592B45-4C38-437D-8886-4616652E06A9}" type="datetimeFigureOut">
              <a:rPr lang="ja-JP" altLang="en-US"/>
              <a:pPr>
                <a:defRPr/>
              </a:pPr>
              <a:t>2019/8/29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6913" y="739775"/>
            <a:ext cx="5341937" cy="3698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17" tIns="45655" rIns="91317" bIns="45655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283" y="4686009"/>
            <a:ext cx="5389213" cy="4441141"/>
          </a:xfrm>
          <a:prstGeom prst="rect">
            <a:avLst/>
          </a:prstGeom>
        </p:spPr>
        <p:txBody>
          <a:bodyPr vert="horz" lIns="91317" tIns="45655" rIns="91317" bIns="45655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0474"/>
            <a:ext cx="2919032" cy="494309"/>
          </a:xfrm>
          <a:prstGeom prst="rect">
            <a:avLst/>
          </a:prstGeom>
        </p:spPr>
        <p:txBody>
          <a:bodyPr vert="horz" lIns="91317" tIns="45655" rIns="91317" bIns="45655" rtlCol="0" anchor="b"/>
          <a:lstStyle>
            <a:lvl1pPr algn="l" eaLnBrk="1" hangingPunct="1">
              <a:defRPr sz="13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226" y="9370474"/>
            <a:ext cx="2919032" cy="494309"/>
          </a:xfrm>
          <a:prstGeom prst="rect">
            <a:avLst/>
          </a:prstGeom>
        </p:spPr>
        <p:txBody>
          <a:bodyPr vert="horz" wrap="square" lIns="91317" tIns="45655" rIns="91317" bIns="4565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fld id="{3F7F96D5-2ABE-4FDB-9F06-AB72933C2B1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547259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7F96D5-2ABE-4FDB-9F06-AB72933C2B17}" type="slidenum">
              <a:rPr lang="ja-JP" altLang="en-US" smtClean="0"/>
              <a:pPr>
                <a:defRPr/>
              </a:pPr>
              <a:t>0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650120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7F96D5-2ABE-4FDB-9F06-AB72933C2B17}" type="slidenum">
              <a:rPr lang="ja-JP" altLang="en-US" smtClean="0"/>
              <a:pPr>
                <a:defRPr/>
              </a:pPr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626066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7F96D5-2ABE-4FDB-9F06-AB72933C2B17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880284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7F96D5-2ABE-4FDB-9F06-AB72933C2B17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92499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7F96D5-2ABE-4FDB-9F06-AB72933C2B17}" type="slidenum">
              <a:rPr lang="ja-JP" altLang="en-US" smtClean="0"/>
              <a:pPr>
                <a:defRPr/>
              </a:pPr>
              <a:t>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461480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CADE12-C836-48F9-8DF0-E4D97E1FEAFA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0722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CAF927-FF20-4CE2-8B0F-90DCDBB36A83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59152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219D2B-1EE1-4F8E-AD19-4154ED28E981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20533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0B158B-7A8D-4B00-B002-C18F71BCD079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43452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5C051D-5FA3-4CF6-82B4-2CCC3C3B16FE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42470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6A7BCC-4250-44F7-8498-3CF23B03145B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43128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A3A6C9-BAC3-42FF-A789-60CBCDE346EE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41805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63C82F-F16A-4C2B-83DA-715214A64AAB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25271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782751-1A50-4D0F-B557-BE9F7A5FEFD7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78255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0F5C5F-B20C-41F1-8FF6-95D76005D7FD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99174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C7F29D-1E5D-49AC-A552-DABCE210D0FF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70769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4C10710-27DA-40DE-A903-AE5782C82DE8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50179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hf hdr="0" ftr="0" dt="0"/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44488" y="980728"/>
            <a:ext cx="9721080" cy="4320480"/>
          </a:xfrm>
        </p:spPr>
        <p:txBody>
          <a:bodyPr>
            <a:normAutofit fontScale="90000"/>
          </a:bodyPr>
          <a:lstStyle/>
          <a:p>
            <a:r>
              <a:rPr lang="en-US" altLang="ja-JP" sz="53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53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個別説明</a:t>
            </a:r>
            <a:r>
              <a:rPr lang="en-US" altLang="ja-JP" sz="53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br>
              <a:rPr lang="en-US" altLang="ja-JP" sz="53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en-US" sz="53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先取りプロジェクト認定保育施設及び保育ルームにおける</a:t>
            </a:r>
            <a:br>
              <a:rPr lang="en-US" altLang="ja-JP" sz="53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en-US" sz="53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保育料助成制度</a:t>
            </a:r>
            <a:br>
              <a:rPr lang="en-US" altLang="ja-JP" sz="5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br>
              <a:rPr lang="en-US" altLang="ja-JP" sz="5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en-US" sz="5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無償化後の運用について</a:t>
            </a:r>
            <a:endParaRPr kumimoji="1" lang="ja-JP" altLang="en-US" sz="3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401272" y="409338"/>
            <a:ext cx="1872208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b">
            <a:spAutoFit/>
          </a:bodyPr>
          <a:lstStyle/>
          <a:p>
            <a:pPr algn="ctr"/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資料８－１</a:t>
            </a:r>
          </a:p>
        </p:txBody>
      </p:sp>
    </p:spTree>
    <p:extLst>
      <p:ext uri="{BB962C8B-B14F-4D97-AF65-F5344CB8AC3E}">
        <p14:creationId xmlns:p14="http://schemas.microsoft.com/office/powerpoint/2010/main" val="4067258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正方形/長方形 21"/>
          <p:cNvSpPr/>
          <p:nvPr/>
        </p:nvSpPr>
        <p:spPr>
          <a:xfrm>
            <a:off x="0" y="116632"/>
            <a:ext cx="9906000" cy="405168"/>
          </a:xfrm>
          <a:prstGeom prst="rect">
            <a:avLst/>
          </a:prstGeom>
          <a:solidFill>
            <a:schemeClr val="accent6"/>
          </a:solidFill>
          <a:ln w="1270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6369050" algn="l"/>
              </a:tabLst>
              <a:defRPr/>
            </a:pP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助成制度毎の今後の運用　①地方単独保育施設加算の運用（予定）</a:t>
            </a:r>
            <a:r>
              <a:rPr lang="en-US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国要綱次第で変更</a:t>
            </a:r>
            <a:endParaRPr lang="ja-JP" altLang="en-US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角丸四角形 22"/>
          <p:cNvSpPr/>
          <p:nvPr/>
        </p:nvSpPr>
        <p:spPr>
          <a:xfrm>
            <a:off x="128464" y="2453979"/>
            <a:ext cx="9539984" cy="1900855"/>
          </a:xfrm>
          <a:prstGeom prst="roundRect">
            <a:avLst>
              <a:gd name="adj" fmla="val 3640"/>
            </a:avLst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ja-JP" altLang="en-US" sz="1661" dirty="0">
              <a:solidFill>
                <a:prstClr val="white"/>
              </a:solidFill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6456" y="2151383"/>
            <a:ext cx="6480720" cy="333661"/>
          </a:xfrm>
          <a:prstGeom prst="roundRect">
            <a:avLst>
              <a:gd name="adj" fmla="val 4186"/>
            </a:avLst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rtlCol="0" anchor="ctr"/>
          <a:lstStyle>
            <a:defPPr>
              <a:defRPr lang="ja-JP"/>
            </a:defPPr>
            <a:lvl1pPr marL="0" algn="ctr" defTabSz="914400" eaLnBrk="1" latinLnBrk="0" hangingPunct="1">
              <a:defRPr sz="14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2pPr>
            <a:lvl3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3pPr>
            <a:lvl4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4pPr>
            <a:lvl5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5pPr>
            <a:lvl6pPr>
              <a:defRPr sz="1800">
                <a:solidFill>
                  <a:schemeClr val="lt1"/>
                </a:solidFill>
                <a:latin typeface="+mn-lt"/>
                <a:ea typeface="+mn-ea"/>
              </a:defRPr>
            </a:lvl6pPr>
            <a:lvl7pPr>
              <a:defRPr sz="1800">
                <a:solidFill>
                  <a:schemeClr val="lt1"/>
                </a:solidFill>
                <a:latin typeface="+mn-lt"/>
                <a:ea typeface="+mn-ea"/>
              </a:defRPr>
            </a:lvl7pPr>
            <a:lvl8pPr>
              <a:defRPr sz="1800">
                <a:solidFill>
                  <a:schemeClr val="lt1"/>
                </a:solidFill>
                <a:latin typeface="+mn-lt"/>
                <a:ea typeface="+mn-ea"/>
              </a:defRPr>
            </a:lvl8pPr>
            <a:lvl9pPr>
              <a:defRPr sz="1800">
                <a:solidFill>
                  <a:schemeClr val="lt1"/>
                </a:solidFill>
                <a:latin typeface="+mn-lt"/>
                <a:ea typeface="+mn-ea"/>
              </a:defRPr>
            </a:lvl9pPr>
          </a:lstStyle>
          <a:p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無償化対象者（</a:t>
            </a:r>
            <a:r>
              <a:rPr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歳～</a:t>
            </a:r>
            <a:r>
              <a:rPr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歳児又は住民税非課税世帯の</a:t>
            </a:r>
            <a:r>
              <a:rPr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歳～</a:t>
            </a:r>
            <a:r>
              <a:rPr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歳児）</a:t>
            </a:r>
            <a:endParaRPr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57436" y="2544523"/>
            <a:ext cx="963756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〇保育料が無償化限度額（３歳～５歳児は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3.7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万円、０歳～２歳児は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4.2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万円）を超えた場合のみ適用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例①　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歳児で保育料が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万円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地方単独保育施設加算は適用できず、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万円分の無償化給付（償還払い）を受けることとなる。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例②　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歳児で保育料が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万円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3.7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万円を超えた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1.3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万円が、地方単独保育施設加算の対象となる（上限額は施設毎　最大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万円）。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185248" y="6448251"/>
            <a:ext cx="2228850" cy="365125"/>
          </a:xfrm>
        </p:spPr>
        <p:txBody>
          <a:bodyPr/>
          <a:lstStyle/>
          <a:p>
            <a:pPr>
              <a:defRPr/>
            </a:pPr>
            <a:fld id="{9A0B158B-7A8D-4B00-B002-C18F71BCD079}" type="slidenum">
              <a:rPr lang="en-US" altLang="ja-JP" smtClean="0"/>
              <a:pPr>
                <a:defRPr/>
              </a:pPr>
              <a:t>1</a:t>
            </a:fld>
            <a:endParaRPr lang="en-US" altLang="ja-JP" dirty="0"/>
          </a:p>
        </p:txBody>
      </p:sp>
      <p:sp>
        <p:nvSpPr>
          <p:cNvPr id="12" name="角丸四角形 22">
            <a:extLst>
              <a:ext uri="{FF2B5EF4-FFF2-40B4-BE49-F238E27FC236}">
                <a16:creationId xmlns:a16="http://schemas.microsoft.com/office/drawing/2014/main" id="{516E9FBC-7ADC-4D99-A5D9-DA6F05644D79}"/>
              </a:ext>
            </a:extLst>
          </p:cNvPr>
          <p:cNvSpPr/>
          <p:nvPr/>
        </p:nvSpPr>
        <p:spPr>
          <a:xfrm>
            <a:off x="135563" y="4716774"/>
            <a:ext cx="9539984" cy="451085"/>
          </a:xfrm>
          <a:prstGeom prst="roundRect">
            <a:avLst>
              <a:gd name="adj" fmla="val 3640"/>
            </a:avLst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ja-JP" altLang="en-US" sz="1661" dirty="0">
              <a:solidFill>
                <a:prstClr val="white"/>
              </a:solidFill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6FD7AD3-37AD-4842-B80E-F9CBEC0EBBBA}"/>
              </a:ext>
            </a:extLst>
          </p:cNvPr>
          <p:cNvSpPr txBox="1"/>
          <p:nvPr/>
        </p:nvSpPr>
        <p:spPr>
          <a:xfrm>
            <a:off x="63555" y="4414178"/>
            <a:ext cx="5753542" cy="333661"/>
          </a:xfrm>
          <a:prstGeom prst="roundRect">
            <a:avLst>
              <a:gd name="adj" fmla="val 4186"/>
            </a:avLst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rtlCol="0" anchor="ctr"/>
          <a:lstStyle>
            <a:defPPr>
              <a:defRPr lang="ja-JP"/>
            </a:defPPr>
            <a:lvl1pPr marL="0" algn="ctr" defTabSz="914400" eaLnBrk="1" latinLnBrk="0" hangingPunct="1">
              <a:defRPr sz="14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2pPr>
            <a:lvl3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3pPr>
            <a:lvl4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4pPr>
            <a:lvl5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5pPr>
            <a:lvl6pPr>
              <a:defRPr sz="1800">
                <a:solidFill>
                  <a:schemeClr val="lt1"/>
                </a:solidFill>
                <a:latin typeface="+mn-lt"/>
                <a:ea typeface="+mn-ea"/>
              </a:defRPr>
            </a:lvl6pPr>
            <a:lvl7pPr>
              <a:defRPr sz="1800">
                <a:solidFill>
                  <a:schemeClr val="lt1"/>
                </a:solidFill>
                <a:latin typeface="+mn-lt"/>
                <a:ea typeface="+mn-ea"/>
              </a:defRPr>
            </a:lvl7pPr>
            <a:lvl8pPr>
              <a:defRPr sz="1800">
                <a:solidFill>
                  <a:schemeClr val="lt1"/>
                </a:solidFill>
                <a:latin typeface="+mn-lt"/>
                <a:ea typeface="+mn-ea"/>
              </a:defRPr>
            </a:lvl8pPr>
            <a:lvl9pPr>
              <a:defRPr sz="1800">
                <a:solidFill>
                  <a:schemeClr val="lt1"/>
                </a:solidFill>
                <a:latin typeface="+mn-lt"/>
                <a:ea typeface="+mn-ea"/>
              </a:defRPr>
            </a:lvl9pPr>
          </a:lstStyle>
          <a:p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上記以外の方（</a:t>
            </a:r>
            <a:r>
              <a:rPr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0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歳～</a:t>
            </a:r>
            <a:r>
              <a:rPr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歳児の住民税非課税世帯以外の方）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5F80E70B-2CFF-408E-8795-7C0C5EF2CF54}"/>
              </a:ext>
            </a:extLst>
          </p:cNvPr>
          <p:cNvSpPr/>
          <p:nvPr/>
        </p:nvSpPr>
        <p:spPr>
          <a:xfrm>
            <a:off x="164535" y="4807318"/>
            <a:ext cx="963756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〇従前どおりの取り扱い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6" name="角丸四角形 22">
            <a:extLst>
              <a:ext uri="{FF2B5EF4-FFF2-40B4-BE49-F238E27FC236}">
                <a16:creationId xmlns:a16="http://schemas.microsoft.com/office/drawing/2014/main" id="{903AE342-36AE-4E27-A9B6-A02B71B86F56}"/>
              </a:ext>
            </a:extLst>
          </p:cNvPr>
          <p:cNvSpPr/>
          <p:nvPr/>
        </p:nvSpPr>
        <p:spPr>
          <a:xfrm>
            <a:off x="128464" y="851276"/>
            <a:ext cx="9539984" cy="931108"/>
          </a:xfrm>
          <a:prstGeom prst="roundRect">
            <a:avLst>
              <a:gd name="adj" fmla="val 3640"/>
            </a:avLst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ja-JP" altLang="en-US" sz="1661" dirty="0">
              <a:solidFill>
                <a:prstClr val="white"/>
              </a:solidFill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063DD225-3D96-4400-A1F3-E5B0CF2F311E}"/>
              </a:ext>
            </a:extLst>
          </p:cNvPr>
          <p:cNvSpPr txBox="1"/>
          <p:nvPr/>
        </p:nvSpPr>
        <p:spPr>
          <a:xfrm>
            <a:off x="56456" y="548680"/>
            <a:ext cx="1800200" cy="333661"/>
          </a:xfrm>
          <a:prstGeom prst="roundRect">
            <a:avLst>
              <a:gd name="adj" fmla="val 4186"/>
            </a:avLst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rtlCol="0" anchor="ctr"/>
          <a:lstStyle>
            <a:defPPr>
              <a:defRPr lang="ja-JP"/>
            </a:defPPr>
            <a:lvl1pPr marL="0" algn="ctr" defTabSz="914400" eaLnBrk="1" latinLnBrk="0" hangingPunct="1">
              <a:defRPr sz="14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2pPr>
            <a:lvl3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3pPr>
            <a:lvl4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4pPr>
            <a:lvl5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5pPr>
            <a:lvl6pPr>
              <a:defRPr sz="1800">
                <a:solidFill>
                  <a:schemeClr val="lt1"/>
                </a:solidFill>
                <a:latin typeface="+mn-lt"/>
                <a:ea typeface="+mn-ea"/>
              </a:defRPr>
            </a:lvl6pPr>
            <a:lvl7pPr>
              <a:defRPr sz="1800">
                <a:solidFill>
                  <a:schemeClr val="lt1"/>
                </a:solidFill>
                <a:latin typeface="+mn-lt"/>
                <a:ea typeface="+mn-ea"/>
              </a:defRPr>
            </a:lvl7pPr>
            <a:lvl8pPr>
              <a:defRPr sz="1800">
                <a:solidFill>
                  <a:schemeClr val="lt1"/>
                </a:solidFill>
                <a:latin typeface="+mn-lt"/>
                <a:ea typeface="+mn-ea"/>
              </a:defRPr>
            </a:lvl8pPr>
            <a:lvl9pPr>
              <a:defRPr sz="1800">
                <a:solidFill>
                  <a:schemeClr val="lt1"/>
                </a:solidFill>
                <a:latin typeface="+mn-lt"/>
                <a:ea typeface="+mn-ea"/>
              </a:defRPr>
            </a:lvl9pPr>
          </a:lstStyle>
          <a:p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基本方針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6EE7F6C8-3C9F-4DF0-93B8-C2D6DDD1118E}"/>
              </a:ext>
            </a:extLst>
          </p:cNvPr>
          <p:cNvSpPr/>
          <p:nvPr/>
        </p:nvSpPr>
        <p:spPr>
          <a:xfrm>
            <a:off x="134218" y="951387"/>
            <a:ext cx="96375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〇国の制度が継続予定であることから、地方単独保育施設加算は継続。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ただし、無償化対象者については、無償化給付を先に適用することになる予定。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令和元年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8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　国に確認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矢印: 下 3">
            <a:extLst>
              <a:ext uri="{FF2B5EF4-FFF2-40B4-BE49-F238E27FC236}">
                <a16:creationId xmlns:a16="http://schemas.microsoft.com/office/drawing/2014/main" id="{8305EEC8-7FF0-4348-BC4C-C4E220318506}"/>
              </a:ext>
            </a:extLst>
          </p:cNvPr>
          <p:cNvSpPr/>
          <p:nvPr/>
        </p:nvSpPr>
        <p:spPr>
          <a:xfrm>
            <a:off x="137726" y="1791343"/>
            <a:ext cx="658437" cy="29303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角丸四角形 22">
            <a:extLst>
              <a:ext uri="{FF2B5EF4-FFF2-40B4-BE49-F238E27FC236}">
                <a16:creationId xmlns:a16="http://schemas.microsoft.com/office/drawing/2014/main" id="{6DF92CA7-E30E-4AC9-BA68-22FE09995B25}"/>
              </a:ext>
            </a:extLst>
          </p:cNvPr>
          <p:cNvSpPr/>
          <p:nvPr/>
        </p:nvSpPr>
        <p:spPr>
          <a:xfrm>
            <a:off x="135563" y="5531796"/>
            <a:ext cx="9605902" cy="1209572"/>
          </a:xfrm>
          <a:prstGeom prst="roundRect">
            <a:avLst>
              <a:gd name="adj" fmla="val 3640"/>
            </a:avLst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ja-JP" altLang="en-US" sz="1661" dirty="0">
              <a:solidFill>
                <a:prstClr val="white"/>
              </a:solidFill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47BF588E-D6E6-4076-9F2E-65005518EF10}"/>
              </a:ext>
            </a:extLst>
          </p:cNvPr>
          <p:cNvSpPr txBox="1"/>
          <p:nvPr/>
        </p:nvSpPr>
        <p:spPr>
          <a:xfrm>
            <a:off x="63555" y="5229200"/>
            <a:ext cx="1800200" cy="333661"/>
          </a:xfrm>
          <a:prstGeom prst="roundRect">
            <a:avLst>
              <a:gd name="adj" fmla="val 4186"/>
            </a:avLst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rtlCol="0" anchor="ctr"/>
          <a:lstStyle>
            <a:defPPr>
              <a:defRPr lang="ja-JP"/>
            </a:defPPr>
            <a:lvl1pPr marL="0" algn="ctr" defTabSz="914400" eaLnBrk="1" latinLnBrk="0" hangingPunct="1">
              <a:defRPr sz="14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2pPr>
            <a:lvl3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3pPr>
            <a:lvl4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4pPr>
            <a:lvl5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5pPr>
            <a:lvl6pPr>
              <a:defRPr sz="1800">
                <a:solidFill>
                  <a:schemeClr val="lt1"/>
                </a:solidFill>
                <a:latin typeface="+mn-lt"/>
                <a:ea typeface="+mn-ea"/>
              </a:defRPr>
            </a:lvl6pPr>
            <a:lvl7pPr>
              <a:defRPr sz="1800">
                <a:solidFill>
                  <a:schemeClr val="lt1"/>
                </a:solidFill>
                <a:latin typeface="+mn-lt"/>
                <a:ea typeface="+mn-ea"/>
              </a:defRPr>
            </a:lvl7pPr>
            <a:lvl8pPr>
              <a:defRPr sz="1800">
                <a:solidFill>
                  <a:schemeClr val="lt1"/>
                </a:solidFill>
                <a:latin typeface="+mn-lt"/>
                <a:ea typeface="+mn-ea"/>
              </a:defRPr>
            </a:lvl8pPr>
            <a:lvl9pPr>
              <a:defRPr sz="1800">
                <a:solidFill>
                  <a:schemeClr val="lt1"/>
                </a:solidFill>
                <a:latin typeface="+mn-lt"/>
                <a:ea typeface="+mn-ea"/>
              </a:defRPr>
            </a:lvl9pPr>
          </a:lstStyle>
          <a:p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留意点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7631F022-8CFB-4DF3-B26F-ECE0729882EA}"/>
              </a:ext>
            </a:extLst>
          </p:cNvPr>
          <p:cNvSpPr/>
          <p:nvPr/>
        </p:nvSpPr>
        <p:spPr>
          <a:xfrm>
            <a:off x="141317" y="5631907"/>
            <a:ext cx="963756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〇国における要綱が１０月に発出される予定であり、その内容によっては上記運用が変更となる可能性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があるため、随時情報提供させていただく（本市の要綱も国に合わせて改正予定）。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〇認可施設の平均保育料が１０月以降無償化に伴い変わるため、地方単独保育施設加算の認定額が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変更となる可能性あり。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45492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正方形/長方形 21"/>
          <p:cNvSpPr/>
          <p:nvPr/>
        </p:nvSpPr>
        <p:spPr>
          <a:xfrm>
            <a:off x="0" y="116632"/>
            <a:ext cx="9906000" cy="405168"/>
          </a:xfrm>
          <a:prstGeom prst="rect">
            <a:avLst/>
          </a:prstGeom>
          <a:solidFill>
            <a:schemeClr val="accent6"/>
          </a:solidFill>
          <a:ln w="1270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6369050" algn="l"/>
              </a:tabLst>
              <a:defRPr/>
            </a:pP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助成制度毎の今後の運用　②第二子以降保育料軽減助成の運用（決定）　</a:t>
            </a:r>
          </a:p>
        </p:txBody>
      </p:sp>
      <p:sp>
        <p:nvSpPr>
          <p:cNvPr id="23" name="角丸四角形 22"/>
          <p:cNvSpPr/>
          <p:nvPr/>
        </p:nvSpPr>
        <p:spPr>
          <a:xfrm>
            <a:off x="128464" y="2343759"/>
            <a:ext cx="9539984" cy="451086"/>
          </a:xfrm>
          <a:prstGeom prst="roundRect">
            <a:avLst>
              <a:gd name="adj" fmla="val 3640"/>
            </a:avLst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ja-JP" altLang="en-US" sz="1661" dirty="0">
              <a:solidFill>
                <a:prstClr val="white"/>
              </a:solidFill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6456" y="2041162"/>
            <a:ext cx="6480720" cy="333661"/>
          </a:xfrm>
          <a:prstGeom prst="roundRect">
            <a:avLst>
              <a:gd name="adj" fmla="val 4186"/>
            </a:avLst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rtlCol="0" anchor="ctr"/>
          <a:lstStyle>
            <a:defPPr>
              <a:defRPr lang="ja-JP"/>
            </a:defPPr>
            <a:lvl1pPr marL="0" algn="ctr" defTabSz="914400" eaLnBrk="1" latinLnBrk="0" hangingPunct="1">
              <a:defRPr sz="14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2pPr>
            <a:lvl3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3pPr>
            <a:lvl4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4pPr>
            <a:lvl5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5pPr>
            <a:lvl6pPr>
              <a:defRPr sz="1800">
                <a:solidFill>
                  <a:schemeClr val="lt1"/>
                </a:solidFill>
                <a:latin typeface="+mn-lt"/>
                <a:ea typeface="+mn-ea"/>
              </a:defRPr>
            </a:lvl6pPr>
            <a:lvl7pPr>
              <a:defRPr sz="1800">
                <a:solidFill>
                  <a:schemeClr val="lt1"/>
                </a:solidFill>
                <a:latin typeface="+mn-lt"/>
                <a:ea typeface="+mn-ea"/>
              </a:defRPr>
            </a:lvl7pPr>
            <a:lvl8pPr>
              <a:defRPr sz="1800">
                <a:solidFill>
                  <a:schemeClr val="lt1"/>
                </a:solidFill>
                <a:latin typeface="+mn-lt"/>
                <a:ea typeface="+mn-ea"/>
              </a:defRPr>
            </a:lvl8pPr>
            <a:lvl9pPr>
              <a:defRPr sz="1800">
                <a:solidFill>
                  <a:schemeClr val="lt1"/>
                </a:solidFill>
                <a:latin typeface="+mn-lt"/>
                <a:ea typeface="+mn-ea"/>
              </a:defRPr>
            </a:lvl9pPr>
          </a:lstStyle>
          <a:p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無償化対象者（</a:t>
            </a:r>
            <a:r>
              <a:rPr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歳～</a:t>
            </a:r>
            <a:r>
              <a:rPr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歳児又は住民税非課税世帯の</a:t>
            </a:r>
            <a:r>
              <a:rPr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歳～</a:t>
            </a:r>
            <a:r>
              <a:rPr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歳児）</a:t>
            </a:r>
            <a:endParaRPr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57436" y="2434302"/>
            <a:ext cx="963756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〇「</a:t>
            </a:r>
            <a:r>
              <a:rPr lang="zh-TW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第二子以降保育料軽減助成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」の適用対象外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185248" y="6448251"/>
            <a:ext cx="2228850" cy="365125"/>
          </a:xfrm>
        </p:spPr>
        <p:txBody>
          <a:bodyPr/>
          <a:lstStyle/>
          <a:p>
            <a:pPr>
              <a:defRPr/>
            </a:pPr>
            <a:fld id="{9A0B158B-7A8D-4B00-B002-C18F71BCD079}" type="slidenum">
              <a:rPr lang="en-US" altLang="ja-JP" smtClean="0"/>
              <a:pPr>
                <a:defRPr/>
              </a:pPr>
              <a:t>2</a:t>
            </a:fld>
            <a:endParaRPr lang="en-US" altLang="ja-JP" dirty="0"/>
          </a:p>
        </p:txBody>
      </p:sp>
      <p:sp>
        <p:nvSpPr>
          <p:cNvPr id="12" name="角丸四角形 22">
            <a:extLst>
              <a:ext uri="{FF2B5EF4-FFF2-40B4-BE49-F238E27FC236}">
                <a16:creationId xmlns:a16="http://schemas.microsoft.com/office/drawing/2014/main" id="{516E9FBC-7ADC-4D99-A5D9-DA6F05644D79}"/>
              </a:ext>
            </a:extLst>
          </p:cNvPr>
          <p:cNvSpPr/>
          <p:nvPr/>
        </p:nvSpPr>
        <p:spPr>
          <a:xfrm>
            <a:off x="135563" y="3196241"/>
            <a:ext cx="9539984" cy="451085"/>
          </a:xfrm>
          <a:prstGeom prst="roundRect">
            <a:avLst>
              <a:gd name="adj" fmla="val 3640"/>
            </a:avLst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ja-JP" altLang="en-US" sz="1661" dirty="0">
              <a:solidFill>
                <a:prstClr val="white"/>
              </a:solidFill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6FD7AD3-37AD-4842-B80E-F9CBEC0EBBBA}"/>
              </a:ext>
            </a:extLst>
          </p:cNvPr>
          <p:cNvSpPr txBox="1"/>
          <p:nvPr/>
        </p:nvSpPr>
        <p:spPr>
          <a:xfrm>
            <a:off x="63555" y="2893645"/>
            <a:ext cx="5753542" cy="333661"/>
          </a:xfrm>
          <a:prstGeom prst="roundRect">
            <a:avLst>
              <a:gd name="adj" fmla="val 4186"/>
            </a:avLst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rtlCol="0" anchor="ctr"/>
          <a:lstStyle>
            <a:defPPr>
              <a:defRPr lang="ja-JP"/>
            </a:defPPr>
            <a:lvl1pPr marL="0" algn="ctr" defTabSz="914400" eaLnBrk="1" latinLnBrk="0" hangingPunct="1">
              <a:defRPr sz="14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2pPr>
            <a:lvl3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3pPr>
            <a:lvl4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4pPr>
            <a:lvl5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5pPr>
            <a:lvl6pPr>
              <a:defRPr sz="1800">
                <a:solidFill>
                  <a:schemeClr val="lt1"/>
                </a:solidFill>
                <a:latin typeface="+mn-lt"/>
                <a:ea typeface="+mn-ea"/>
              </a:defRPr>
            </a:lvl6pPr>
            <a:lvl7pPr>
              <a:defRPr sz="1800">
                <a:solidFill>
                  <a:schemeClr val="lt1"/>
                </a:solidFill>
                <a:latin typeface="+mn-lt"/>
                <a:ea typeface="+mn-ea"/>
              </a:defRPr>
            </a:lvl7pPr>
            <a:lvl8pPr>
              <a:defRPr sz="1800">
                <a:solidFill>
                  <a:schemeClr val="lt1"/>
                </a:solidFill>
                <a:latin typeface="+mn-lt"/>
                <a:ea typeface="+mn-ea"/>
              </a:defRPr>
            </a:lvl8pPr>
            <a:lvl9pPr>
              <a:defRPr sz="1800">
                <a:solidFill>
                  <a:schemeClr val="lt1"/>
                </a:solidFill>
                <a:latin typeface="+mn-lt"/>
                <a:ea typeface="+mn-ea"/>
              </a:defRPr>
            </a:lvl9pPr>
          </a:lstStyle>
          <a:p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上記以外の方（</a:t>
            </a:r>
            <a:r>
              <a:rPr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0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歳～</a:t>
            </a:r>
            <a:r>
              <a:rPr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歳児の住民税非課税世帯以外の方）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5F80E70B-2CFF-408E-8795-7C0C5EF2CF54}"/>
              </a:ext>
            </a:extLst>
          </p:cNvPr>
          <p:cNvSpPr/>
          <p:nvPr/>
        </p:nvSpPr>
        <p:spPr>
          <a:xfrm>
            <a:off x="164535" y="3286785"/>
            <a:ext cx="963756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〇従前どおりの取り扱い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6" name="角丸四角形 22">
            <a:extLst>
              <a:ext uri="{FF2B5EF4-FFF2-40B4-BE49-F238E27FC236}">
                <a16:creationId xmlns:a16="http://schemas.microsoft.com/office/drawing/2014/main" id="{903AE342-36AE-4E27-A9B6-A02B71B86F56}"/>
              </a:ext>
            </a:extLst>
          </p:cNvPr>
          <p:cNvSpPr/>
          <p:nvPr/>
        </p:nvSpPr>
        <p:spPr>
          <a:xfrm>
            <a:off x="128464" y="851276"/>
            <a:ext cx="9539984" cy="729907"/>
          </a:xfrm>
          <a:prstGeom prst="roundRect">
            <a:avLst>
              <a:gd name="adj" fmla="val 3640"/>
            </a:avLst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ja-JP" altLang="en-US" sz="1661" dirty="0">
              <a:solidFill>
                <a:prstClr val="white"/>
              </a:solidFill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063DD225-3D96-4400-A1F3-E5B0CF2F311E}"/>
              </a:ext>
            </a:extLst>
          </p:cNvPr>
          <p:cNvSpPr txBox="1"/>
          <p:nvPr/>
        </p:nvSpPr>
        <p:spPr>
          <a:xfrm>
            <a:off x="56456" y="548680"/>
            <a:ext cx="1800200" cy="333661"/>
          </a:xfrm>
          <a:prstGeom prst="roundRect">
            <a:avLst>
              <a:gd name="adj" fmla="val 4186"/>
            </a:avLst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rtlCol="0" anchor="ctr"/>
          <a:lstStyle>
            <a:defPPr>
              <a:defRPr lang="ja-JP"/>
            </a:defPPr>
            <a:lvl1pPr marL="0" algn="ctr" defTabSz="914400" eaLnBrk="1" latinLnBrk="0" hangingPunct="1">
              <a:defRPr sz="14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2pPr>
            <a:lvl3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3pPr>
            <a:lvl4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4pPr>
            <a:lvl5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5pPr>
            <a:lvl6pPr>
              <a:defRPr sz="1800">
                <a:solidFill>
                  <a:schemeClr val="lt1"/>
                </a:solidFill>
                <a:latin typeface="+mn-lt"/>
                <a:ea typeface="+mn-ea"/>
              </a:defRPr>
            </a:lvl6pPr>
            <a:lvl7pPr>
              <a:defRPr sz="1800">
                <a:solidFill>
                  <a:schemeClr val="lt1"/>
                </a:solidFill>
                <a:latin typeface="+mn-lt"/>
                <a:ea typeface="+mn-ea"/>
              </a:defRPr>
            </a:lvl7pPr>
            <a:lvl8pPr>
              <a:defRPr sz="1800">
                <a:solidFill>
                  <a:schemeClr val="lt1"/>
                </a:solidFill>
                <a:latin typeface="+mn-lt"/>
                <a:ea typeface="+mn-ea"/>
              </a:defRPr>
            </a:lvl8pPr>
            <a:lvl9pPr>
              <a:defRPr sz="1800">
                <a:solidFill>
                  <a:schemeClr val="lt1"/>
                </a:solidFill>
                <a:latin typeface="+mn-lt"/>
                <a:ea typeface="+mn-ea"/>
              </a:defRPr>
            </a:lvl9pPr>
          </a:lstStyle>
          <a:p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基本方針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6EE7F6C8-3C9F-4DF0-93B8-C2D6DDD1118E}"/>
              </a:ext>
            </a:extLst>
          </p:cNvPr>
          <p:cNvSpPr/>
          <p:nvPr/>
        </p:nvSpPr>
        <p:spPr>
          <a:xfrm>
            <a:off x="134218" y="951387"/>
            <a:ext cx="963756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〇制度は継続するが、無償化対象となる場合は助成が重複することから、「</a:t>
            </a:r>
            <a:r>
              <a:rPr lang="zh-TW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第二子以降保育料軽減助成</a:t>
            </a:r>
            <a:endParaRPr lang="en-US" altLang="zh-TW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」の適用対象外とする。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矢印: 下 3">
            <a:extLst>
              <a:ext uri="{FF2B5EF4-FFF2-40B4-BE49-F238E27FC236}">
                <a16:creationId xmlns:a16="http://schemas.microsoft.com/office/drawing/2014/main" id="{8305EEC8-7FF0-4348-BC4C-C4E220318506}"/>
              </a:ext>
            </a:extLst>
          </p:cNvPr>
          <p:cNvSpPr/>
          <p:nvPr/>
        </p:nvSpPr>
        <p:spPr>
          <a:xfrm>
            <a:off x="137726" y="1647327"/>
            <a:ext cx="658437" cy="29303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093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正方形/長方形 21"/>
          <p:cNvSpPr/>
          <p:nvPr/>
        </p:nvSpPr>
        <p:spPr>
          <a:xfrm>
            <a:off x="0" y="116632"/>
            <a:ext cx="9906000" cy="405168"/>
          </a:xfrm>
          <a:prstGeom prst="rect">
            <a:avLst/>
          </a:prstGeom>
          <a:solidFill>
            <a:schemeClr val="accent6"/>
          </a:solidFill>
          <a:ln w="1270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6369050" algn="l"/>
              </a:tabLst>
              <a:defRPr/>
            </a:pP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助成制度毎の今後の運用　③求職中世帯保育料軽減助成の運用（決定）　</a:t>
            </a:r>
          </a:p>
        </p:txBody>
      </p:sp>
      <p:sp>
        <p:nvSpPr>
          <p:cNvPr id="23" name="角丸四角形 22"/>
          <p:cNvSpPr/>
          <p:nvPr/>
        </p:nvSpPr>
        <p:spPr>
          <a:xfrm>
            <a:off x="128464" y="2211386"/>
            <a:ext cx="9539984" cy="2693888"/>
          </a:xfrm>
          <a:prstGeom prst="roundRect">
            <a:avLst>
              <a:gd name="adj" fmla="val 3640"/>
            </a:avLst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ja-JP" altLang="en-US" sz="1661" dirty="0">
              <a:solidFill>
                <a:prstClr val="white"/>
              </a:solidFill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6456" y="1908790"/>
            <a:ext cx="6480720" cy="333661"/>
          </a:xfrm>
          <a:prstGeom prst="roundRect">
            <a:avLst>
              <a:gd name="adj" fmla="val 4186"/>
            </a:avLst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rtlCol="0" anchor="ctr"/>
          <a:lstStyle>
            <a:defPPr>
              <a:defRPr lang="ja-JP"/>
            </a:defPPr>
            <a:lvl1pPr marL="0" algn="ctr" defTabSz="914400" eaLnBrk="1" latinLnBrk="0" hangingPunct="1">
              <a:defRPr sz="14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2pPr>
            <a:lvl3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3pPr>
            <a:lvl4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4pPr>
            <a:lvl5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5pPr>
            <a:lvl6pPr>
              <a:defRPr sz="1800">
                <a:solidFill>
                  <a:schemeClr val="lt1"/>
                </a:solidFill>
                <a:latin typeface="+mn-lt"/>
                <a:ea typeface="+mn-ea"/>
              </a:defRPr>
            </a:lvl6pPr>
            <a:lvl7pPr>
              <a:defRPr sz="1800">
                <a:solidFill>
                  <a:schemeClr val="lt1"/>
                </a:solidFill>
                <a:latin typeface="+mn-lt"/>
                <a:ea typeface="+mn-ea"/>
              </a:defRPr>
            </a:lvl7pPr>
            <a:lvl8pPr>
              <a:defRPr sz="1800">
                <a:solidFill>
                  <a:schemeClr val="lt1"/>
                </a:solidFill>
                <a:latin typeface="+mn-lt"/>
                <a:ea typeface="+mn-ea"/>
              </a:defRPr>
            </a:lvl8pPr>
            <a:lvl9pPr>
              <a:defRPr sz="1800">
                <a:solidFill>
                  <a:schemeClr val="lt1"/>
                </a:solidFill>
                <a:latin typeface="+mn-lt"/>
                <a:ea typeface="+mn-ea"/>
              </a:defRPr>
            </a:lvl9pPr>
          </a:lstStyle>
          <a:p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無償化対象者（</a:t>
            </a:r>
            <a:r>
              <a:rPr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歳～</a:t>
            </a:r>
            <a:r>
              <a:rPr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歳児又は住民税非課税世帯の</a:t>
            </a:r>
            <a:r>
              <a:rPr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歳～</a:t>
            </a:r>
            <a:r>
              <a:rPr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歳児）</a:t>
            </a:r>
            <a:endParaRPr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57436" y="2381980"/>
            <a:ext cx="9637564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〇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階層　例）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歳児の場合　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4.6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万　－　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3.7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万　＝　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0.9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万の支給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  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歳児の場合　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4.6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万　－　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4.2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万　＝　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0.4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万の支給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〇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B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階層　例）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歳児の場合　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4.0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万　－　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3.7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万　＝　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0.3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万の支給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  　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歳児の場合　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4.0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万　－　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4.2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万　＝　無償化給付が助成額を超えるため、支給無し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〇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階層   例）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歳児の場合　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4.0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万　－　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3.7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万　＝　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0.3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万の支給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   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※0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歳～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歳児は無償化対象外　　　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〇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D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１～６階層　無償化給付が助成額を超えるため、支給無し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296725" y="6292939"/>
            <a:ext cx="2228850" cy="365125"/>
          </a:xfrm>
        </p:spPr>
        <p:txBody>
          <a:bodyPr/>
          <a:lstStyle/>
          <a:p>
            <a:pPr>
              <a:defRPr/>
            </a:pPr>
            <a:fld id="{9A0B158B-7A8D-4B00-B002-C18F71BCD079}" type="slidenum">
              <a:rPr lang="en-US" altLang="ja-JP" smtClean="0"/>
              <a:pPr>
                <a:defRPr/>
              </a:pPr>
              <a:t>3</a:t>
            </a:fld>
            <a:endParaRPr lang="en-US" altLang="ja-JP" dirty="0"/>
          </a:p>
        </p:txBody>
      </p:sp>
      <p:sp>
        <p:nvSpPr>
          <p:cNvPr id="12" name="角丸四角形 22">
            <a:extLst>
              <a:ext uri="{FF2B5EF4-FFF2-40B4-BE49-F238E27FC236}">
                <a16:creationId xmlns:a16="http://schemas.microsoft.com/office/drawing/2014/main" id="{516E9FBC-7ADC-4D99-A5D9-DA6F05644D79}"/>
              </a:ext>
            </a:extLst>
          </p:cNvPr>
          <p:cNvSpPr/>
          <p:nvPr/>
        </p:nvSpPr>
        <p:spPr>
          <a:xfrm>
            <a:off x="135563" y="5243764"/>
            <a:ext cx="9539984" cy="451085"/>
          </a:xfrm>
          <a:prstGeom prst="roundRect">
            <a:avLst>
              <a:gd name="adj" fmla="val 3640"/>
            </a:avLst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ja-JP" altLang="en-US" sz="1661" dirty="0">
              <a:solidFill>
                <a:prstClr val="white"/>
              </a:solidFill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6FD7AD3-37AD-4842-B80E-F9CBEC0EBBBA}"/>
              </a:ext>
            </a:extLst>
          </p:cNvPr>
          <p:cNvSpPr txBox="1"/>
          <p:nvPr/>
        </p:nvSpPr>
        <p:spPr>
          <a:xfrm>
            <a:off x="63555" y="4941168"/>
            <a:ext cx="5753542" cy="333661"/>
          </a:xfrm>
          <a:prstGeom prst="roundRect">
            <a:avLst>
              <a:gd name="adj" fmla="val 4186"/>
            </a:avLst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rtlCol="0" anchor="ctr"/>
          <a:lstStyle>
            <a:defPPr>
              <a:defRPr lang="ja-JP"/>
            </a:defPPr>
            <a:lvl1pPr marL="0" algn="ctr" defTabSz="914400" eaLnBrk="1" latinLnBrk="0" hangingPunct="1">
              <a:defRPr sz="14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2pPr>
            <a:lvl3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3pPr>
            <a:lvl4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4pPr>
            <a:lvl5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5pPr>
            <a:lvl6pPr>
              <a:defRPr sz="1800">
                <a:solidFill>
                  <a:schemeClr val="lt1"/>
                </a:solidFill>
                <a:latin typeface="+mn-lt"/>
                <a:ea typeface="+mn-ea"/>
              </a:defRPr>
            </a:lvl6pPr>
            <a:lvl7pPr>
              <a:defRPr sz="1800">
                <a:solidFill>
                  <a:schemeClr val="lt1"/>
                </a:solidFill>
                <a:latin typeface="+mn-lt"/>
                <a:ea typeface="+mn-ea"/>
              </a:defRPr>
            </a:lvl7pPr>
            <a:lvl8pPr>
              <a:defRPr sz="1800">
                <a:solidFill>
                  <a:schemeClr val="lt1"/>
                </a:solidFill>
                <a:latin typeface="+mn-lt"/>
                <a:ea typeface="+mn-ea"/>
              </a:defRPr>
            </a:lvl8pPr>
            <a:lvl9pPr>
              <a:defRPr sz="1800">
                <a:solidFill>
                  <a:schemeClr val="lt1"/>
                </a:solidFill>
                <a:latin typeface="+mn-lt"/>
                <a:ea typeface="+mn-ea"/>
              </a:defRPr>
            </a:lvl9pPr>
          </a:lstStyle>
          <a:p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上記以外の方（</a:t>
            </a:r>
            <a:r>
              <a:rPr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0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歳～</a:t>
            </a:r>
            <a:r>
              <a:rPr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歳児の住民税非課税世帯以外の方）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5F80E70B-2CFF-408E-8795-7C0C5EF2CF54}"/>
              </a:ext>
            </a:extLst>
          </p:cNvPr>
          <p:cNvSpPr/>
          <p:nvPr/>
        </p:nvSpPr>
        <p:spPr>
          <a:xfrm>
            <a:off x="164535" y="5334308"/>
            <a:ext cx="963756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〇従前どおりの取り扱い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6" name="角丸四角形 22">
            <a:extLst>
              <a:ext uri="{FF2B5EF4-FFF2-40B4-BE49-F238E27FC236}">
                <a16:creationId xmlns:a16="http://schemas.microsoft.com/office/drawing/2014/main" id="{903AE342-36AE-4E27-A9B6-A02B71B86F56}"/>
              </a:ext>
            </a:extLst>
          </p:cNvPr>
          <p:cNvSpPr/>
          <p:nvPr/>
        </p:nvSpPr>
        <p:spPr>
          <a:xfrm>
            <a:off x="128464" y="851276"/>
            <a:ext cx="9539984" cy="729907"/>
          </a:xfrm>
          <a:prstGeom prst="roundRect">
            <a:avLst>
              <a:gd name="adj" fmla="val 3640"/>
            </a:avLst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ja-JP" altLang="en-US" sz="1661" dirty="0">
              <a:solidFill>
                <a:prstClr val="white"/>
              </a:solidFill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063DD225-3D96-4400-A1F3-E5B0CF2F311E}"/>
              </a:ext>
            </a:extLst>
          </p:cNvPr>
          <p:cNvSpPr txBox="1"/>
          <p:nvPr/>
        </p:nvSpPr>
        <p:spPr>
          <a:xfrm>
            <a:off x="56456" y="548680"/>
            <a:ext cx="1800200" cy="333661"/>
          </a:xfrm>
          <a:prstGeom prst="roundRect">
            <a:avLst>
              <a:gd name="adj" fmla="val 4186"/>
            </a:avLst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rtlCol="0" anchor="ctr"/>
          <a:lstStyle>
            <a:defPPr>
              <a:defRPr lang="ja-JP"/>
            </a:defPPr>
            <a:lvl1pPr marL="0" algn="ctr" defTabSz="914400" eaLnBrk="1" latinLnBrk="0" hangingPunct="1">
              <a:defRPr sz="14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2pPr>
            <a:lvl3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3pPr>
            <a:lvl4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4pPr>
            <a:lvl5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5pPr>
            <a:lvl6pPr>
              <a:defRPr sz="1800">
                <a:solidFill>
                  <a:schemeClr val="lt1"/>
                </a:solidFill>
                <a:latin typeface="+mn-lt"/>
                <a:ea typeface="+mn-ea"/>
              </a:defRPr>
            </a:lvl6pPr>
            <a:lvl7pPr>
              <a:defRPr sz="1800">
                <a:solidFill>
                  <a:schemeClr val="lt1"/>
                </a:solidFill>
                <a:latin typeface="+mn-lt"/>
                <a:ea typeface="+mn-ea"/>
              </a:defRPr>
            </a:lvl7pPr>
            <a:lvl8pPr>
              <a:defRPr sz="1800">
                <a:solidFill>
                  <a:schemeClr val="lt1"/>
                </a:solidFill>
                <a:latin typeface="+mn-lt"/>
                <a:ea typeface="+mn-ea"/>
              </a:defRPr>
            </a:lvl8pPr>
            <a:lvl9pPr>
              <a:defRPr sz="1800">
                <a:solidFill>
                  <a:schemeClr val="lt1"/>
                </a:solidFill>
                <a:latin typeface="+mn-lt"/>
                <a:ea typeface="+mn-ea"/>
              </a:defRPr>
            </a:lvl9pPr>
          </a:lstStyle>
          <a:p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基本方針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6EE7F6C8-3C9F-4DF0-93B8-C2D6DDD1118E}"/>
              </a:ext>
            </a:extLst>
          </p:cNvPr>
          <p:cNvSpPr/>
          <p:nvPr/>
        </p:nvSpPr>
        <p:spPr>
          <a:xfrm>
            <a:off x="134218" y="951387"/>
            <a:ext cx="963756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〇制度は継続するが、無償化対象となる場合は助成が重複することから、助成額が無償化対象額を超え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dirty="0" err="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る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場合のみ「</a:t>
            </a:r>
            <a:r>
              <a:rPr lang="zh-TW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求職中世帯保育料軽減助成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」の適用とする。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矢印: 下 3">
            <a:extLst>
              <a:ext uri="{FF2B5EF4-FFF2-40B4-BE49-F238E27FC236}">
                <a16:creationId xmlns:a16="http://schemas.microsoft.com/office/drawing/2014/main" id="{8305EEC8-7FF0-4348-BC4C-C4E220318506}"/>
              </a:ext>
            </a:extLst>
          </p:cNvPr>
          <p:cNvSpPr/>
          <p:nvPr/>
        </p:nvSpPr>
        <p:spPr>
          <a:xfrm>
            <a:off x="128464" y="1604419"/>
            <a:ext cx="658437" cy="26604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A924E371-8EA2-48DB-A981-0C63A0F423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85248" y="1772816"/>
            <a:ext cx="2320867" cy="1384172"/>
          </a:xfrm>
          <a:prstGeom prst="rect">
            <a:avLst/>
          </a:prstGeom>
        </p:spPr>
      </p:pic>
      <p:sp>
        <p:nvSpPr>
          <p:cNvPr id="19" name="角丸四角形 22">
            <a:extLst>
              <a:ext uri="{FF2B5EF4-FFF2-40B4-BE49-F238E27FC236}">
                <a16:creationId xmlns:a16="http://schemas.microsoft.com/office/drawing/2014/main" id="{AEEA46F6-22DA-429E-8E91-689F93E5C1DB}"/>
              </a:ext>
            </a:extLst>
          </p:cNvPr>
          <p:cNvSpPr/>
          <p:nvPr/>
        </p:nvSpPr>
        <p:spPr>
          <a:xfrm>
            <a:off x="135563" y="6035851"/>
            <a:ext cx="9605902" cy="642219"/>
          </a:xfrm>
          <a:prstGeom prst="roundRect">
            <a:avLst>
              <a:gd name="adj" fmla="val 3640"/>
            </a:avLst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ja-JP" altLang="en-US" sz="1661" dirty="0">
              <a:solidFill>
                <a:prstClr val="white"/>
              </a:solidFill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25CC936-CAB4-4F1E-9AC2-A50B0D690A3B}"/>
              </a:ext>
            </a:extLst>
          </p:cNvPr>
          <p:cNvSpPr txBox="1"/>
          <p:nvPr/>
        </p:nvSpPr>
        <p:spPr>
          <a:xfrm>
            <a:off x="63555" y="5733256"/>
            <a:ext cx="1800200" cy="333661"/>
          </a:xfrm>
          <a:prstGeom prst="roundRect">
            <a:avLst>
              <a:gd name="adj" fmla="val 4186"/>
            </a:avLst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rtlCol="0" anchor="ctr"/>
          <a:lstStyle>
            <a:defPPr>
              <a:defRPr lang="ja-JP"/>
            </a:defPPr>
            <a:lvl1pPr marL="0" algn="ctr" defTabSz="914400" eaLnBrk="1" latinLnBrk="0" hangingPunct="1">
              <a:defRPr sz="14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2pPr>
            <a:lvl3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3pPr>
            <a:lvl4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4pPr>
            <a:lvl5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5pPr>
            <a:lvl6pPr>
              <a:defRPr sz="1800">
                <a:solidFill>
                  <a:schemeClr val="lt1"/>
                </a:solidFill>
                <a:latin typeface="+mn-lt"/>
                <a:ea typeface="+mn-ea"/>
              </a:defRPr>
            </a:lvl6pPr>
            <a:lvl7pPr>
              <a:defRPr sz="1800">
                <a:solidFill>
                  <a:schemeClr val="lt1"/>
                </a:solidFill>
                <a:latin typeface="+mn-lt"/>
                <a:ea typeface="+mn-ea"/>
              </a:defRPr>
            </a:lvl7pPr>
            <a:lvl8pPr>
              <a:defRPr sz="1800">
                <a:solidFill>
                  <a:schemeClr val="lt1"/>
                </a:solidFill>
                <a:latin typeface="+mn-lt"/>
                <a:ea typeface="+mn-ea"/>
              </a:defRPr>
            </a:lvl8pPr>
            <a:lvl9pPr>
              <a:defRPr sz="1800">
                <a:solidFill>
                  <a:schemeClr val="lt1"/>
                </a:solidFill>
                <a:latin typeface="+mn-lt"/>
                <a:ea typeface="+mn-ea"/>
              </a:defRPr>
            </a:lvl9pPr>
          </a:lstStyle>
          <a:p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留意点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FDB8EA29-FC7C-40B2-9BC4-ACF80C2FCE1E}"/>
              </a:ext>
            </a:extLst>
          </p:cNvPr>
          <p:cNvSpPr/>
          <p:nvPr/>
        </p:nvSpPr>
        <p:spPr>
          <a:xfrm>
            <a:off x="128464" y="6093296"/>
            <a:ext cx="963756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〇地方単独保育施設加算よりも先に適用することとなる（</a:t>
            </a:r>
            <a:r>
              <a:rPr lang="zh-TW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求職中世帯保育料軽減助成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を適用してもなお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支払う保育料がある場合に、地方単独保育施設加算を適用）。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26766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正方形/長方形 21"/>
          <p:cNvSpPr/>
          <p:nvPr/>
        </p:nvSpPr>
        <p:spPr>
          <a:xfrm>
            <a:off x="0" y="116632"/>
            <a:ext cx="9906000" cy="405168"/>
          </a:xfrm>
          <a:prstGeom prst="rect">
            <a:avLst/>
          </a:prstGeom>
          <a:solidFill>
            <a:schemeClr val="accent6"/>
          </a:solidFill>
          <a:ln w="1270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6369050" algn="l"/>
              </a:tabLst>
              <a:defRPr/>
            </a:pP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運用上の留意点</a:t>
            </a:r>
            <a:endParaRPr lang="ja-JP" altLang="en-US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角丸四角形 22"/>
          <p:cNvSpPr/>
          <p:nvPr/>
        </p:nvSpPr>
        <p:spPr>
          <a:xfrm>
            <a:off x="200472" y="923284"/>
            <a:ext cx="9539984" cy="1660203"/>
          </a:xfrm>
          <a:prstGeom prst="roundRect">
            <a:avLst>
              <a:gd name="adj" fmla="val 3640"/>
            </a:avLst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ja-JP" altLang="en-US" sz="1661" dirty="0">
              <a:solidFill>
                <a:prstClr val="white"/>
              </a:solidFill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28464" y="620687"/>
            <a:ext cx="5832648" cy="333661"/>
          </a:xfrm>
          <a:prstGeom prst="roundRect">
            <a:avLst>
              <a:gd name="adj" fmla="val 4186"/>
            </a:avLst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rtlCol="0" anchor="ctr"/>
          <a:lstStyle>
            <a:defPPr>
              <a:defRPr lang="ja-JP"/>
            </a:defPPr>
            <a:lvl1pPr marL="0" algn="ctr" defTabSz="914400" eaLnBrk="1" latinLnBrk="0" hangingPunct="1">
              <a:defRPr sz="14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2pPr>
            <a:lvl3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3pPr>
            <a:lvl4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4pPr>
            <a:lvl5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5pPr>
            <a:lvl6pPr>
              <a:defRPr sz="1800">
                <a:solidFill>
                  <a:schemeClr val="lt1"/>
                </a:solidFill>
                <a:latin typeface="+mn-lt"/>
                <a:ea typeface="+mn-ea"/>
              </a:defRPr>
            </a:lvl6pPr>
            <a:lvl7pPr>
              <a:defRPr sz="1800">
                <a:solidFill>
                  <a:schemeClr val="lt1"/>
                </a:solidFill>
                <a:latin typeface="+mn-lt"/>
                <a:ea typeface="+mn-ea"/>
              </a:defRPr>
            </a:lvl7pPr>
            <a:lvl8pPr>
              <a:defRPr sz="1800">
                <a:solidFill>
                  <a:schemeClr val="lt1"/>
                </a:solidFill>
                <a:latin typeface="+mn-lt"/>
                <a:ea typeface="+mn-ea"/>
              </a:defRPr>
            </a:lvl8pPr>
            <a:lvl9pPr>
              <a:defRPr sz="1800">
                <a:solidFill>
                  <a:schemeClr val="lt1"/>
                </a:solidFill>
                <a:latin typeface="+mn-lt"/>
                <a:ea typeface="+mn-ea"/>
              </a:defRPr>
            </a:lvl9pPr>
          </a:lstStyle>
          <a:p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無償化対象だが、給付認定を行っていない場合の取り扱い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229444" y="1013827"/>
            <a:ext cx="963756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〇助成対象となる児童は、保育の必要性の要件を満たしていることから、年齢等の要件を満たし、給付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認定申請を行えば、無償化の対象となる。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〇そのため、原則的には給付認定を行っていただき、無償化給付を受けていただくこととなるが、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給付認定を行っていない場合の取り扱いについては、地方単独保育施設加算に係る国の要綱に鑑み決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dirty="0" err="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定させて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いただく。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260654" y="6376243"/>
            <a:ext cx="2228850" cy="365125"/>
          </a:xfrm>
        </p:spPr>
        <p:txBody>
          <a:bodyPr/>
          <a:lstStyle/>
          <a:p>
            <a:pPr>
              <a:defRPr/>
            </a:pPr>
            <a:fld id="{9A0B158B-7A8D-4B00-B002-C18F71BCD079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  <p:sp>
        <p:nvSpPr>
          <p:cNvPr id="15" name="角丸四角形 22">
            <a:extLst>
              <a:ext uri="{FF2B5EF4-FFF2-40B4-BE49-F238E27FC236}">
                <a16:creationId xmlns:a16="http://schemas.microsoft.com/office/drawing/2014/main" id="{C800588F-7FCE-4B18-BA54-16944A5B2174}"/>
              </a:ext>
            </a:extLst>
          </p:cNvPr>
          <p:cNvSpPr/>
          <p:nvPr/>
        </p:nvSpPr>
        <p:spPr>
          <a:xfrm>
            <a:off x="202297" y="2939508"/>
            <a:ext cx="9539984" cy="3801859"/>
          </a:xfrm>
          <a:prstGeom prst="roundRect">
            <a:avLst>
              <a:gd name="adj" fmla="val 3640"/>
            </a:avLst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ja-JP" altLang="en-US" sz="1661" dirty="0">
              <a:solidFill>
                <a:prstClr val="white"/>
              </a:solidFill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000F0A87-D3FA-4B48-83A2-3B3370DAD783}"/>
              </a:ext>
            </a:extLst>
          </p:cNvPr>
          <p:cNvSpPr txBox="1"/>
          <p:nvPr/>
        </p:nvSpPr>
        <p:spPr>
          <a:xfrm>
            <a:off x="130289" y="2636912"/>
            <a:ext cx="3670583" cy="333661"/>
          </a:xfrm>
          <a:prstGeom prst="roundRect">
            <a:avLst>
              <a:gd name="adj" fmla="val 4186"/>
            </a:avLst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rtlCol="0" anchor="ctr"/>
          <a:lstStyle>
            <a:defPPr>
              <a:defRPr lang="ja-JP"/>
            </a:defPPr>
            <a:lvl1pPr marL="0" algn="ctr" defTabSz="914400" eaLnBrk="1" latinLnBrk="0" hangingPunct="1">
              <a:defRPr sz="14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2pPr>
            <a:lvl3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3pPr>
            <a:lvl4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4pPr>
            <a:lvl5pPr defTabSz="914400" eaLnBrk="1" latinLnBrk="0" hangingPunct="1">
              <a:defRPr sz="1800">
                <a:solidFill>
                  <a:schemeClr val="lt1"/>
                </a:solidFill>
                <a:latin typeface="+mn-lt"/>
                <a:ea typeface="+mn-ea"/>
              </a:defRPr>
            </a:lvl5pPr>
            <a:lvl6pPr>
              <a:defRPr sz="1800">
                <a:solidFill>
                  <a:schemeClr val="lt1"/>
                </a:solidFill>
                <a:latin typeface="+mn-lt"/>
                <a:ea typeface="+mn-ea"/>
              </a:defRPr>
            </a:lvl6pPr>
            <a:lvl7pPr>
              <a:defRPr sz="1800">
                <a:solidFill>
                  <a:schemeClr val="lt1"/>
                </a:solidFill>
                <a:latin typeface="+mn-lt"/>
                <a:ea typeface="+mn-ea"/>
              </a:defRPr>
            </a:lvl7pPr>
            <a:lvl8pPr>
              <a:defRPr sz="1800">
                <a:solidFill>
                  <a:schemeClr val="lt1"/>
                </a:solidFill>
                <a:latin typeface="+mn-lt"/>
                <a:ea typeface="+mn-ea"/>
              </a:defRPr>
            </a:lvl8pPr>
            <a:lvl9pPr>
              <a:defRPr sz="1800">
                <a:solidFill>
                  <a:schemeClr val="lt1"/>
                </a:solidFill>
                <a:latin typeface="+mn-lt"/>
                <a:ea typeface="+mn-ea"/>
              </a:defRPr>
            </a:lvl9pPr>
          </a:lstStyle>
          <a:p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助成対象児童に係る運用上の流れ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B9AFDCFE-141D-463D-85A3-B1A0FB4DA2CF}"/>
              </a:ext>
            </a:extLst>
          </p:cNvPr>
          <p:cNvSpPr/>
          <p:nvPr/>
        </p:nvSpPr>
        <p:spPr>
          <a:xfrm>
            <a:off x="187586" y="2989284"/>
            <a:ext cx="963756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①助成対象児童の保護者に対し、「給付認定者向け周知文（資料５） 」に加え、次ページの「先取りプ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ロジェクト認定保育施設又は保育ルームを利用されている皆様へのお知らせ（資料８－２）」を配布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していただく。また、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9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月に発送される給付認定通知を施設に提示するよう説明</a:t>
            </a:r>
            <a:r>
              <a:rPr lang="ja-JP" altLang="en-US" sz="16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していただく。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②給付認定通知が提示された児童については、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・保育料が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3.7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万円を超える場合のみ地方単独保育施設加算を適用（予定）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→　署名に係る市の様式に「無償化対象の場合、保育料が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3.7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万円を超える部分のみ対象」という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趣旨の文言を追記する予定（施設毎の独自様式を使っている場合は市様式を参考に追記。）。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要綱改正は国に合わせて行うため、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月となる見込み。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</a:t>
            </a:r>
            <a:r>
              <a:rPr lang="zh-TW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第二子以降保育料軽減助成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については、対象外（決定）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→　「請求内訳書　在籍児童用」の備考欄に「〇〇の妹」といった記載のほか、「無償化対象外で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あることを確認済」等と無償化対象かどうかを記載していただきたい。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</a:t>
            </a:r>
            <a:r>
              <a:rPr lang="zh-TW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求職中世帯保育料軽減助成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については、無償化給付との差額分のみ助成（決定）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30629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886</TotalTime>
  <Words>419</Words>
  <Application>Microsoft Office PowerPoint</Application>
  <PresentationFormat>A4 210 x 297 mm</PresentationFormat>
  <Paragraphs>85</Paragraphs>
  <Slides>5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2" baseType="lpstr">
      <vt:lpstr>Meiryo UI</vt:lpstr>
      <vt:lpstr>ＭＳ Ｐゴシック</vt:lpstr>
      <vt:lpstr>メイリオ</vt:lpstr>
      <vt:lpstr>Arial</vt:lpstr>
      <vt:lpstr>Calibri</vt:lpstr>
      <vt:lpstr>Calibri Light</vt:lpstr>
      <vt:lpstr>Office テーマ</vt:lpstr>
      <vt:lpstr>【個別説明】 先取りプロジェクト認定保育施設及び保育ルームにおける 保育料助成制度  無償化後の運用について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幼児教育無償化に伴って必要と される事務について （届出・確認・支給認定・請求）</dc:title>
  <dc:creator>渋谷　賢太</dc:creator>
  <cp:lastModifiedBy>渋谷　賢太</cp:lastModifiedBy>
  <cp:revision>129</cp:revision>
  <cp:lastPrinted>2019-08-29T11:21:54Z</cp:lastPrinted>
  <dcterms:modified xsi:type="dcterms:W3CDTF">2019-08-29T12:21:55Z</dcterms:modified>
</cp:coreProperties>
</file>