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68" r:id="rId2"/>
    <p:sldId id="269" r:id="rId3"/>
  </p:sldIdLst>
  <p:sldSz cx="6858000" cy="9144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511"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古石 正史" initials="古石" lastIdx="6"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92D050"/>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96391" autoAdjust="0"/>
  </p:normalViewPr>
  <p:slideViewPr>
    <p:cSldViewPr>
      <p:cViewPr>
        <p:scale>
          <a:sx n="75" d="100"/>
          <a:sy n="75" d="100"/>
        </p:scale>
        <p:origin x="1938" y="60"/>
      </p:cViewPr>
      <p:guideLst>
        <p:guide orient="horz" pos="551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8621" cy="494813"/>
          </a:xfrm>
          <a:prstGeom prst="rect">
            <a:avLst/>
          </a:prstGeom>
        </p:spPr>
        <p:txBody>
          <a:bodyPr vert="horz" lIns="90637" tIns="45318" rIns="90637" bIns="4531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3" y="0"/>
            <a:ext cx="2918621" cy="494813"/>
          </a:xfrm>
          <a:prstGeom prst="rect">
            <a:avLst/>
          </a:prstGeom>
        </p:spPr>
        <p:txBody>
          <a:bodyPr vert="horz" lIns="90637" tIns="45318" rIns="90637" bIns="45318" rtlCol="0"/>
          <a:lstStyle>
            <a:lvl1pPr algn="r">
              <a:defRPr sz="1200"/>
            </a:lvl1pPr>
          </a:lstStyle>
          <a:p>
            <a:fld id="{25315E54-6DE2-456D-B55A-2676BDC37643}" type="datetimeFigureOut">
              <a:rPr kumimoji="1" lang="ja-JP" altLang="en-US" smtClean="0"/>
              <a:t>2019/9/24</a:t>
            </a:fld>
            <a:endParaRPr kumimoji="1" lang="ja-JP" altLang="en-US"/>
          </a:p>
        </p:txBody>
      </p:sp>
      <p:sp>
        <p:nvSpPr>
          <p:cNvPr id="4" name="スライド イメージ プレースホルダー 3"/>
          <p:cNvSpPr>
            <a:spLocks noGrp="1" noRot="1" noChangeAspect="1"/>
          </p:cNvSpPr>
          <p:nvPr>
            <p:ph type="sldImg" idx="2"/>
          </p:nvPr>
        </p:nvSpPr>
        <p:spPr>
          <a:xfrm>
            <a:off x="2119313" y="1233488"/>
            <a:ext cx="2497137" cy="3330575"/>
          </a:xfrm>
          <a:prstGeom prst="rect">
            <a:avLst/>
          </a:prstGeom>
          <a:noFill/>
          <a:ln w="12700">
            <a:solidFill>
              <a:prstClr val="black"/>
            </a:solidFill>
          </a:ln>
        </p:spPr>
        <p:txBody>
          <a:bodyPr vert="horz" lIns="90637" tIns="45318" rIns="90637" bIns="45318" rtlCol="0" anchor="ctr"/>
          <a:lstStyle/>
          <a:p>
            <a:endParaRPr lang="ja-JP" altLang="en-US"/>
          </a:p>
        </p:txBody>
      </p:sp>
      <p:sp>
        <p:nvSpPr>
          <p:cNvPr id="5" name="ノート プレースホルダー 4"/>
          <p:cNvSpPr>
            <a:spLocks noGrp="1"/>
          </p:cNvSpPr>
          <p:nvPr>
            <p:ph type="body" sz="quarter" idx="3"/>
          </p:nvPr>
        </p:nvSpPr>
        <p:spPr>
          <a:xfrm>
            <a:off x="673891" y="4747997"/>
            <a:ext cx="5387982" cy="3884437"/>
          </a:xfrm>
          <a:prstGeom prst="rect">
            <a:avLst/>
          </a:prstGeom>
        </p:spPr>
        <p:txBody>
          <a:bodyPr vert="horz" lIns="90637" tIns="45318" rIns="90637" bIns="4531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7" tIns="45318" rIns="90637" bIns="4531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3" y="9371502"/>
            <a:ext cx="2918621" cy="494813"/>
          </a:xfrm>
          <a:prstGeom prst="rect">
            <a:avLst/>
          </a:prstGeom>
        </p:spPr>
        <p:txBody>
          <a:bodyPr vert="horz" lIns="90637" tIns="45318" rIns="90637" bIns="45318" rtlCol="0" anchor="b"/>
          <a:lstStyle>
            <a:lvl1pPr algn="r">
              <a:defRPr sz="1200"/>
            </a:lvl1pPr>
          </a:lstStyle>
          <a:p>
            <a:fld id="{CADACD67-2FD7-4640-987E-5724AA9AC193}" type="slidenum">
              <a:rPr kumimoji="1" lang="ja-JP" altLang="en-US" smtClean="0"/>
              <a:t>‹#›</a:t>
            </a:fld>
            <a:endParaRPr kumimoji="1" lang="ja-JP" altLang="en-US"/>
          </a:p>
        </p:txBody>
      </p:sp>
    </p:spTree>
    <p:extLst>
      <p:ext uri="{BB962C8B-B14F-4D97-AF65-F5344CB8AC3E}">
        <p14:creationId xmlns:p14="http://schemas.microsoft.com/office/powerpoint/2010/main" val="11484125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ADACD67-2FD7-4640-987E-5724AA9AC193}" type="slidenum">
              <a:rPr kumimoji="1" lang="ja-JP" altLang="en-US" smtClean="0"/>
              <a:t>1</a:t>
            </a:fld>
            <a:endParaRPr kumimoji="1" lang="ja-JP" altLang="en-US"/>
          </a:p>
        </p:txBody>
      </p:sp>
    </p:spTree>
    <p:extLst>
      <p:ext uri="{BB962C8B-B14F-4D97-AF65-F5344CB8AC3E}">
        <p14:creationId xmlns:p14="http://schemas.microsoft.com/office/powerpoint/2010/main" val="1617509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5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6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6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a:t>図を追加</a:t>
            </a:r>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2019/9/24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2019/9/24</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正方形/長方形 91"/>
          <p:cNvSpPr/>
          <p:nvPr/>
        </p:nvSpPr>
        <p:spPr>
          <a:xfrm>
            <a:off x="0" y="-12947"/>
            <a:ext cx="6858000" cy="1320779"/>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テキスト ボックス 72"/>
          <p:cNvSpPr txBox="1"/>
          <p:nvPr/>
        </p:nvSpPr>
        <p:spPr>
          <a:xfrm>
            <a:off x="25824" y="107504"/>
            <a:ext cx="6787552" cy="1200329"/>
          </a:xfrm>
          <a:prstGeom prst="rect">
            <a:avLst/>
          </a:prstGeom>
          <a:noFill/>
        </p:spPr>
        <p:txBody>
          <a:bodyPr wrap="square" rtlCol="0">
            <a:spAutoFit/>
          </a:bodyPr>
          <a:lstStyle/>
          <a:p>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千葉市民の方</a:t>
            </a:r>
            <a:r>
              <a:rPr lang="en-US" altLang="ja-JP" sz="2400" b="1" dirty="0">
                <a:latin typeface="メイリオ" panose="020B0604030504040204" pitchFamily="50" charset="-128"/>
                <a:ea typeface="メイリオ" panose="020B0604030504040204" pitchFamily="50" charset="-128"/>
              </a:rPr>
              <a:t>]</a:t>
            </a:r>
            <a:r>
              <a:rPr lang="ja-JP" altLang="en-US" sz="2400" b="1" dirty="0">
                <a:latin typeface="メイリオ" panose="020B0604030504040204" pitchFamily="50" charset="-128"/>
                <a:ea typeface="メイリオ" panose="020B0604030504040204" pitchFamily="50" charset="-128"/>
              </a:rPr>
              <a:t>へ　</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幼児教育・保育の無償化における</a:t>
            </a:r>
            <a:endParaRPr kumimoji="1" lang="en-US" altLang="ja-JP" sz="2400" b="1" dirty="0">
              <a:latin typeface="メイリオ" panose="020B0604030504040204" pitchFamily="50" charset="-128"/>
              <a:ea typeface="メイリオ" panose="020B0604030504040204" pitchFamily="50" charset="-128"/>
            </a:endParaRPr>
          </a:p>
          <a:p>
            <a:pPr algn="ctr"/>
            <a:r>
              <a:rPr kumimoji="1" lang="ja-JP" altLang="en-US" sz="2400" b="1" dirty="0">
                <a:latin typeface="メイリオ" panose="020B0604030504040204" pitchFamily="50" charset="-128"/>
                <a:ea typeface="メイリオ" panose="020B0604030504040204" pitchFamily="50" charset="-128"/>
              </a:rPr>
              <a:t>給付認定後の手続きについて</a:t>
            </a:r>
          </a:p>
        </p:txBody>
      </p:sp>
      <p:sp>
        <p:nvSpPr>
          <p:cNvPr id="343" name="角丸四角形 342"/>
          <p:cNvSpPr/>
          <p:nvPr/>
        </p:nvSpPr>
        <p:spPr>
          <a:xfrm>
            <a:off x="73133" y="1875531"/>
            <a:ext cx="6713518" cy="7179445"/>
          </a:xfrm>
          <a:prstGeom prst="roundRect">
            <a:avLst>
              <a:gd name="adj" fmla="val 2183"/>
            </a:avLst>
          </a:prstGeom>
          <a:ln/>
        </p:spPr>
        <p:style>
          <a:lnRef idx="2">
            <a:schemeClr val="accent6"/>
          </a:lnRef>
          <a:fillRef idx="1">
            <a:schemeClr val="lt1"/>
          </a:fillRef>
          <a:effectRef idx="0">
            <a:schemeClr val="accent6"/>
          </a:effectRef>
          <a:fontRef idx="minor">
            <a:schemeClr val="dk1"/>
          </a:fontRef>
        </p:style>
        <p:txBody>
          <a:bodyPr rtlCol="0" anchor="ctr"/>
          <a:lstStyle/>
          <a:p>
            <a:pPr marL="180000" indent="-457200">
              <a:lnSpc>
                <a:spcPts val="2200"/>
              </a:lnSpc>
            </a:pP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r>
              <a:rPr kumimoji="1" lang="ja-JP" altLang="en-US" sz="1600" dirty="0">
                <a:latin typeface="メイリオ" panose="020B0604030504040204" pitchFamily="50" charset="-128"/>
                <a:ea typeface="メイリオ" panose="020B0604030504040204" pitchFamily="50" charset="-128"/>
              </a:rPr>
              <a:t>　　　</a:t>
            </a:r>
            <a:endParaRPr kumimoji="1"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a:p>
            <a:pPr marL="180000" indent="-457200">
              <a:lnSpc>
                <a:spcPts val="2200"/>
              </a:lnSpc>
            </a:pPr>
            <a:r>
              <a:rPr lang="ja-JP" altLang="en-US" sz="1600" dirty="0">
                <a:latin typeface="メイリオ" panose="020B0604030504040204" pitchFamily="50" charset="-128"/>
                <a:ea typeface="メイリオ" panose="020B0604030504040204" pitchFamily="50" charset="-128"/>
              </a:rPr>
              <a:t>　　　　　</a:t>
            </a:r>
            <a:endParaRPr lang="en-US" altLang="ja-JP" sz="1200" dirty="0">
              <a:latin typeface="ＭＳ ゴシック" panose="020B0609070205080204" pitchFamily="49" charset="-128"/>
              <a:ea typeface="ＭＳ ゴシック" panose="020B0609070205080204" pitchFamily="49" charset="-128"/>
            </a:endParaRPr>
          </a:p>
          <a:p>
            <a:pPr marL="180000" indent="-457200">
              <a:lnSpc>
                <a:spcPts val="2200"/>
              </a:lnSpc>
            </a:pPr>
            <a:endParaRPr lang="en-US" altLang="ja-JP" sz="1600" dirty="0">
              <a:latin typeface="メイリオ" panose="020B0604030504040204" pitchFamily="50" charset="-128"/>
              <a:ea typeface="メイリオ" panose="020B0604030504040204" pitchFamily="50" charset="-128"/>
            </a:endParaRPr>
          </a:p>
          <a:p>
            <a:pPr marL="637200" lvl="1" indent="-457200">
              <a:lnSpc>
                <a:spcPts val="1800"/>
              </a:lnSpc>
              <a:spcBef>
                <a:spcPts val="600"/>
              </a:spcBef>
            </a:pPr>
            <a:endParaRPr lang="en-US" altLang="ja-JP" sz="13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35224" y="1352311"/>
            <a:ext cx="6787552"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市内の認可外保育施設を利用する保護者の皆様にお知らせします。他市にお住まいの方は、お住まいの自治体にお問合せください。</a:t>
            </a:r>
            <a:endParaRPr kumimoji="1" lang="ja-JP" altLang="en-US" sz="1600" dirty="0">
              <a:latin typeface="メイリオ" panose="020B0604030504040204" pitchFamily="50" charset="-128"/>
              <a:ea typeface="メイリオ" panose="020B0604030504040204" pitchFamily="50" charset="-128"/>
            </a:endParaRPr>
          </a:p>
        </p:txBody>
      </p:sp>
      <p:sp>
        <p:nvSpPr>
          <p:cNvPr id="8" name="正方形/長方形 7"/>
          <p:cNvSpPr/>
          <p:nvPr/>
        </p:nvSpPr>
        <p:spPr>
          <a:xfrm>
            <a:off x="200518" y="1947134"/>
            <a:ext cx="673263"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b="1" kern="0" dirty="0">
                <a:latin typeface="Calibri"/>
                <a:ea typeface="ＭＳ Ｐゴシック"/>
              </a:rPr>
              <a:t>手続</a:t>
            </a:r>
            <a:endParaRPr kumimoji="1" lang="en-US" altLang="ja-JP" b="1" kern="0" dirty="0">
              <a:latin typeface="Calibri"/>
              <a:ea typeface="ＭＳ Ｐゴシック"/>
            </a:endParaRPr>
          </a:p>
        </p:txBody>
      </p:sp>
      <p:sp>
        <p:nvSpPr>
          <p:cNvPr id="12" name="正方形/長方形 11"/>
          <p:cNvSpPr/>
          <p:nvPr/>
        </p:nvSpPr>
        <p:spPr>
          <a:xfrm>
            <a:off x="199552" y="5364088"/>
            <a:ext cx="366149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請求時期（３か月ごとの償還払い）</a:t>
            </a:r>
            <a:endParaRPr kumimoji="1" lang="en-US" altLang="ja-JP" b="1" kern="0" dirty="0">
              <a:latin typeface="Calibri"/>
              <a:ea typeface="ＭＳ Ｐゴシック"/>
            </a:endParaRPr>
          </a:p>
        </p:txBody>
      </p:sp>
      <p:sp>
        <p:nvSpPr>
          <p:cNvPr id="13" name="正方形/長方形 12"/>
          <p:cNvSpPr/>
          <p:nvPr/>
        </p:nvSpPr>
        <p:spPr>
          <a:xfrm>
            <a:off x="199552" y="6821890"/>
            <a:ext cx="1141216" cy="264113"/>
          </a:xfrm>
          <a:prstGeom prst="rect">
            <a:avLst/>
          </a:prstGeom>
          <a:noFill/>
          <a:ln w="25400"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b="1" kern="0" dirty="0">
                <a:latin typeface="Calibri"/>
                <a:ea typeface="ＭＳ Ｐゴシック"/>
              </a:rPr>
              <a:t>提出先</a:t>
            </a:r>
            <a:endParaRPr kumimoji="1" lang="en-US" altLang="ja-JP" b="1" kern="0" dirty="0">
              <a:latin typeface="Calibri"/>
              <a:ea typeface="ＭＳ Ｐゴシック"/>
            </a:endParaRPr>
          </a:p>
        </p:txBody>
      </p:sp>
      <p:sp>
        <p:nvSpPr>
          <p:cNvPr id="3" name="テキスト ボックス 2">
            <a:extLst>
              <a:ext uri="{FF2B5EF4-FFF2-40B4-BE49-F238E27FC236}">
                <a16:creationId xmlns:a16="http://schemas.microsoft.com/office/drawing/2014/main" id="{1C61BF0B-17D6-4237-8170-210327062C4E}"/>
              </a:ext>
            </a:extLst>
          </p:cNvPr>
          <p:cNvSpPr txBox="1"/>
          <p:nvPr/>
        </p:nvSpPr>
        <p:spPr>
          <a:xfrm>
            <a:off x="109321" y="2235800"/>
            <a:ext cx="6612900" cy="3262432"/>
          </a:xfrm>
          <a:prstGeom prst="rect">
            <a:avLst/>
          </a:prstGeom>
          <a:noFill/>
        </p:spPr>
        <p:txBody>
          <a:bodyPr wrap="square" rtlCol="0">
            <a:spAutoFit/>
          </a:bodyPr>
          <a:lstStyle/>
          <a:p>
            <a:r>
              <a:rPr lang="ja-JP" altLang="en-US" dirty="0">
                <a:latin typeface="メイリオ" panose="020B0604030504040204" pitchFamily="50" charset="-128"/>
                <a:ea typeface="メイリオ" panose="020B0604030504040204" pitchFamily="50" charset="-128"/>
              </a:rPr>
              <a:t>①「施設等利用給付認定通知書」がご自宅に届きましたら、速</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やかに利用する施設にご提示ください。</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②保育料を支払った後、利用する施設から「領収証兼提供証明</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書」が交付されますので、大切に保管ください（交付される</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時期は各施設によって異なります。）。</a:t>
            </a:r>
            <a:endParaRPr lang="en-US" altLang="ja-JP" dirty="0">
              <a:latin typeface="メイリオ" panose="020B0604030504040204" pitchFamily="50" charset="-128"/>
              <a:ea typeface="メイリオ" panose="020B0604030504040204" pitchFamily="50" charset="-128"/>
            </a:endParaRPr>
          </a:p>
          <a:p>
            <a:endParaRPr lang="en-US" altLang="ja-JP" sz="1000"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③以下に記載する「請求していただく月（１月、４月、７月、</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１０月）」になりましたら、 「請求書」 及び「前３か月分</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の領収証兼提供証明書」の原本を、請求していただく月の</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２０日までに千葉市にご提出ください。</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請求書の様式は利用する施設を通して後日配布いたします。</a:t>
            </a:r>
            <a:endParaRPr lang="en-US" altLang="ja-JP" dirty="0">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34171CC6-97C0-477F-BA57-26ECD0B129B3}"/>
              </a:ext>
            </a:extLst>
          </p:cNvPr>
          <p:cNvSpPr/>
          <p:nvPr/>
        </p:nvSpPr>
        <p:spPr>
          <a:xfrm>
            <a:off x="171967" y="7086003"/>
            <a:ext cx="6464294" cy="202250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ご持参される場合</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施設が所在する区の保健福祉センターこども家庭課　又は　千葉市幼保運営課</a:t>
            </a:r>
          </a:p>
          <a:p>
            <a:pPr>
              <a:lnSpc>
                <a:spcPts val="1200"/>
              </a:lnSpc>
            </a:pPr>
            <a:endParaRPr lang="en-US" altLang="ja-JP" sz="1300" dirty="0">
              <a:solidFill>
                <a:schemeClr val="tx1"/>
              </a:solidFill>
              <a:latin typeface="メイリオ" panose="020B0604030504040204" pitchFamily="50" charset="-128"/>
              <a:ea typeface="メイリオ" panose="020B0604030504040204" pitchFamily="50" charset="-128"/>
            </a:endParaRPr>
          </a:p>
          <a:p>
            <a:r>
              <a:rPr lang="en-US" altLang="ja-JP" sz="1300" dirty="0">
                <a:solidFill>
                  <a:schemeClr val="tx1"/>
                </a:solidFill>
                <a:latin typeface="メイリオ" panose="020B0604030504040204" pitchFamily="50" charset="-128"/>
                <a:ea typeface="メイリオ" panose="020B0604030504040204" pitchFamily="50" charset="-128"/>
              </a:rPr>
              <a:t>【</a:t>
            </a:r>
            <a:r>
              <a:rPr lang="ja-JP" altLang="en-US" sz="1300" dirty="0">
                <a:solidFill>
                  <a:schemeClr val="tx1"/>
                </a:solidFill>
                <a:latin typeface="メイリオ" panose="020B0604030504040204" pitchFamily="50" charset="-128"/>
                <a:ea typeface="メイリオ" panose="020B0604030504040204" pitchFamily="50" charset="-128"/>
              </a:rPr>
              <a:t>ご郵送される場合</a:t>
            </a:r>
            <a:r>
              <a:rPr lang="en-US" altLang="ja-JP" sz="1300" dirty="0">
                <a:solidFill>
                  <a:schemeClr val="tx1"/>
                </a:solidFill>
                <a:latin typeface="メイリオ" panose="020B0604030504040204" pitchFamily="50" charset="-128"/>
                <a:ea typeface="メイリオ" panose="020B0604030504040204" pitchFamily="50" charset="-128"/>
              </a:rPr>
              <a:t>】</a:t>
            </a:r>
          </a:p>
          <a:p>
            <a:r>
              <a:rPr lang="ja-JP" altLang="en-US" sz="1300" dirty="0">
                <a:solidFill>
                  <a:schemeClr val="tx1"/>
                </a:solidFill>
                <a:latin typeface="メイリオ" panose="020B0604030504040204" pitchFamily="50" charset="-128"/>
                <a:ea typeface="メイリオ" panose="020B0604030504040204" pitchFamily="50" charset="-128"/>
              </a:rPr>
              <a:t>　千葉市幼保運営課</a:t>
            </a:r>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pic>
        <p:nvPicPr>
          <p:cNvPr id="9" name="図 8">
            <a:extLst>
              <a:ext uri="{FF2B5EF4-FFF2-40B4-BE49-F238E27FC236}">
                <a16:creationId xmlns:a16="http://schemas.microsoft.com/office/drawing/2014/main" id="{00DF60E1-A4C6-4B94-ADAB-C05C876BE2F6}"/>
              </a:ext>
            </a:extLst>
          </p:cNvPr>
          <p:cNvPicPr>
            <a:picLocks noChangeAspect="1"/>
          </p:cNvPicPr>
          <p:nvPr/>
        </p:nvPicPr>
        <p:blipFill>
          <a:blip r:embed="rId3"/>
          <a:stretch>
            <a:fillRect/>
          </a:stretch>
        </p:blipFill>
        <p:spPr>
          <a:xfrm>
            <a:off x="181506" y="5652120"/>
            <a:ext cx="6487854" cy="1111809"/>
          </a:xfrm>
          <a:prstGeom prst="rect">
            <a:avLst/>
          </a:prstGeom>
        </p:spPr>
      </p:pic>
      <p:pic>
        <p:nvPicPr>
          <p:cNvPr id="10" name="図 9">
            <a:extLst>
              <a:ext uri="{FF2B5EF4-FFF2-40B4-BE49-F238E27FC236}">
                <a16:creationId xmlns:a16="http://schemas.microsoft.com/office/drawing/2014/main" id="{151E435C-84C1-4BA2-8BCF-98FB538BE390}"/>
              </a:ext>
            </a:extLst>
          </p:cNvPr>
          <p:cNvPicPr>
            <a:picLocks noChangeAspect="1"/>
          </p:cNvPicPr>
          <p:nvPr/>
        </p:nvPicPr>
        <p:blipFill>
          <a:blip r:embed="rId4"/>
          <a:stretch>
            <a:fillRect/>
          </a:stretch>
        </p:blipFill>
        <p:spPr>
          <a:xfrm>
            <a:off x="171967" y="8097253"/>
            <a:ext cx="6858000" cy="918520"/>
          </a:xfrm>
          <a:prstGeom prst="rect">
            <a:avLst/>
          </a:prstGeom>
        </p:spPr>
      </p:pic>
    </p:spTree>
    <p:extLst>
      <p:ext uri="{BB962C8B-B14F-4D97-AF65-F5344CB8AC3E}">
        <p14:creationId xmlns:p14="http://schemas.microsoft.com/office/powerpoint/2010/main" val="3970560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正方形/長方形 62"/>
          <p:cNvSpPr/>
          <p:nvPr/>
        </p:nvSpPr>
        <p:spPr>
          <a:xfrm>
            <a:off x="0" y="25218"/>
            <a:ext cx="6858000" cy="37031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lvl="0" indent="-457200">
              <a:lnSpc>
                <a:spcPts val="1600"/>
              </a:lnSpc>
            </a:pPr>
            <a:r>
              <a:rPr lang="ja-JP" altLang="en-US"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rPr>
              <a:t>［基本的な手続きのイメージ］</a:t>
            </a:r>
            <a:endParaRPr lang="en-US" altLang="ja-JP" i="1" u="sng" dirty="0">
              <a:solidFill>
                <a:prstClr val="black"/>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p:txBody>
      </p:sp>
      <p:sp>
        <p:nvSpPr>
          <p:cNvPr id="4" name="正方形/長方形 3"/>
          <p:cNvSpPr/>
          <p:nvPr/>
        </p:nvSpPr>
        <p:spPr>
          <a:xfrm>
            <a:off x="214924" y="6565330"/>
            <a:ext cx="6464294" cy="2522861"/>
          </a:xfrm>
          <a:prstGeom prst="rect">
            <a:avLst/>
          </a:prstGeom>
          <a:solidFill>
            <a:schemeClr val="accent6">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a:solidFill>
                <a:schemeClr val="tx1"/>
              </a:solidFill>
              <a:latin typeface="メイリオ" panose="020B0604030504040204" pitchFamily="50" charset="-128"/>
              <a:ea typeface="メイリオ" panose="020B0604030504040204" pitchFamily="50" charset="-128"/>
            </a:endParaRPr>
          </a:p>
          <a:p>
            <a:endParaRPr lang="en-US" altLang="ja-JP" sz="1300" dirty="0">
              <a:solidFill>
                <a:schemeClr val="tx1"/>
              </a:solidFill>
              <a:latin typeface="メイリオ" panose="020B0604030504040204" pitchFamily="50" charset="-128"/>
              <a:ea typeface="メイリオ" panose="020B0604030504040204" pitchFamily="50" charset="-128"/>
            </a:endParaRPr>
          </a:p>
          <a:p>
            <a:endParaRPr lang="ja-JP" altLang="en-US" sz="1300" dirty="0">
              <a:solidFill>
                <a:schemeClr val="tx1"/>
              </a:solidFill>
              <a:latin typeface="メイリオ" panose="020B0604030504040204" pitchFamily="50" charset="-128"/>
              <a:ea typeface="メイリオ" panose="020B0604030504040204" pitchFamily="50" charset="-128"/>
            </a:endParaRPr>
          </a:p>
        </p:txBody>
      </p:sp>
      <p:grpSp>
        <p:nvGrpSpPr>
          <p:cNvPr id="13" name="グループ化 12"/>
          <p:cNvGrpSpPr/>
          <p:nvPr/>
        </p:nvGrpSpPr>
        <p:grpSpPr>
          <a:xfrm>
            <a:off x="2492896" y="411037"/>
            <a:ext cx="1351152" cy="704579"/>
            <a:chOff x="3169231" y="4634113"/>
            <a:chExt cx="1063120" cy="480614"/>
          </a:xfrm>
        </p:grpSpPr>
        <p:sp>
          <p:nvSpPr>
            <p:cNvPr id="14" name="正方形/長方形 13"/>
            <p:cNvSpPr/>
            <p:nvPr/>
          </p:nvSpPr>
          <p:spPr>
            <a:xfrm>
              <a:off x="3219386" y="4799485"/>
              <a:ext cx="962811" cy="30583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台形 14"/>
            <p:cNvSpPr/>
            <p:nvPr/>
          </p:nvSpPr>
          <p:spPr>
            <a:xfrm>
              <a:off x="3169231" y="4634113"/>
              <a:ext cx="1063120" cy="149347"/>
            </a:xfrm>
            <a:prstGeom prst="trapezoid">
              <a:avLst>
                <a:gd name="adj" fmla="val 8982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3318300" y="4821704"/>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3539366" y="4821739"/>
              <a:ext cx="117111"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フローチャート: 論理積ゲート 17"/>
            <p:cNvSpPr/>
            <p:nvPr/>
          </p:nvSpPr>
          <p:spPr>
            <a:xfrm rot="16200000">
              <a:off x="3836142" y="4944261"/>
              <a:ext cx="182658" cy="158274"/>
            </a:xfrm>
            <a:prstGeom prst="flowChartDelay">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 name="テキスト ボックス 18"/>
          <p:cNvSpPr txBox="1"/>
          <p:nvPr/>
        </p:nvSpPr>
        <p:spPr>
          <a:xfrm>
            <a:off x="2738594" y="1156570"/>
            <a:ext cx="2083424"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認可外保育施設 等</a:t>
            </a:r>
            <a:endParaRPr kumimoji="1" lang="en-US" altLang="ja-JP" sz="1600" b="1" dirty="0">
              <a:latin typeface="メイリオ" panose="020B0604030504040204" pitchFamily="50" charset="-128"/>
              <a:ea typeface="メイリオ" panose="020B0604030504040204" pitchFamily="50" charset="-128"/>
            </a:endParaRPr>
          </a:p>
        </p:txBody>
      </p:sp>
      <p:grpSp>
        <p:nvGrpSpPr>
          <p:cNvPr id="20" name="グループ化 19"/>
          <p:cNvGrpSpPr/>
          <p:nvPr/>
        </p:nvGrpSpPr>
        <p:grpSpPr>
          <a:xfrm>
            <a:off x="5528845" y="2988324"/>
            <a:ext cx="936104" cy="936104"/>
            <a:chOff x="-3267744" y="1475656"/>
            <a:chExt cx="936104" cy="936104"/>
          </a:xfrm>
        </p:grpSpPr>
        <p:sp>
          <p:nvSpPr>
            <p:cNvPr id="21" name="楕円 20"/>
            <p:cNvSpPr/>
            <p:nvPr/>
          </p:nvSpPr>
          <p:spPr>
            <a:xfrm>
              <a:off x="-3267744" y="1475656"/>
              <a:ext cx="936104" cy="936104"/>
            </a:xfrm>
            <a:prstGeom prst="ellipse">
              <a:avLst/>
            </a:prstGeom>
            <a:solidFill>
              <a:schemeClr val="bg1"/>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2" name="グループ化 21"/>
            <p:cNvGrpSpPr/>
            <p:nvPr/>
          </p:nvGrpSpPr>
          <p:grpSpPr>
            <a:xfrm>
              <a:off x="-3139574" y="1763688"/>
              <a:ext cx="679764" cy="372725"/>
              <a:chOff x="3388737" y="3030270"/>
              <a:chExt cx="989518" cy="555199"/>
            </a:xfrm>
          </p:grpSpPr>
          <p:sp>
            <p:nvSpPr>
              <p:cNvPr id="23" name="正方形/長方形 22"/>
              <p:cNvSpPr/>
              <p:nvPr/>
            </p:nvSpPr>
            <p:spPr>
              <a:xfrm>
                <a:off x="3388737" y="3030270"/>
                <a:ext cx="989518" cy="54267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3802190" y="3449798"/>
                <a:ext cx="234619" cy="1356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p:cNvSpPr/>
              <p:nvPr/>
            </p:nvSpPr>
            <p:spPr>
              <a:xfrm>
                <a:off x="3468858"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69686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3917932" y="3137273"/>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141416" y="3137238"/>
                <a:ext cx="184077" cy="1594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nvGrpSpPr>
          <p:cNvPr id="29" name="グループ化 28"/>
          <p:cNvGrpSpPr/>
          <p:nvPr/>
        </p:nvGrpSpPr>
        <p:grpSpPr>
          <a:xfrm>
            <a:off x="214924" y="2947145"/>
            <a:ext cx="1410372" cy="920225"/>
            <a:chOff x="2665769" y="4177029"/>
            <a:chExt cx="1560159" cy="1308997"/>
          </a:xfrm>
        </p:grpSpPr>
        <p:sp>
          <p:nvSpPr>
            <p:cNvPr id="30" name="角丸四角形 29"/>
            <p:cNvSpPr/>
            <p:nvPr/>
          </p:nvSpPr>
          <p:spPr>
            <a:xfrm>
              <a:off x="2665769" y="4177029"/>
              <a:ext cx="1560159" cy="1308997"/>
            </a:xfrm>
            <a:prstGeom prst="roundRect">
              <a:avLst>
                <a:gd name="adj" fmla="val 13149"/>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フローチャート: 論理積ゲート 30"/>
            <p:cNvSpPr/>
            <p:nvPr/>
          </p:nvSpPr>
          <p:spPr>
            <a:xfrm rot="16200000">
              <a:off x="2794892" y="4780236"/>
              <a:ext cx="707566"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a:off x="2925796" y="4371611"/>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フローチャート: 論理積ゲート 32"/>
            <p:cNvSpPr/>
            <p:nvPr/>
          </p:nvSpPr>
          <p:spPr>
            <a:xfrm rot="16200000">
              <a:off x="3424617" y="4815614"/>
              <a:ext cx="636810" cy="668640"/>
            </a:xfrm>
            <a:prstGeom prst="flowChartDelay">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楕円 33"/>
            <p:cNvSpPr/>
            <p:nvPr/>
          </p:nvSpPr>
          <p:spPr>
            <a:xfrm>
              <a:off x="3482995" y="4406989"/>
              <a:ext cx="445760" cy="495297"/>
            </a:xfrm>
            <a:prstGeom prst="ellipse">
              <a:avLst/>
            </a:prstGeom>
            <a:solidFill>
              <a:schemeClr val="bg1"/>
            </a:solidFill>
            <a:ln w="38100">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5" name="テキスト ボックス 34"/>
          <p:cNvSpPr txBox="1"/>
          <p:nvPr/>
        </p:nvSpPr>
        <p:spPr>
          <a:xfrm>
            <a:off x="116632" y="3924770"/>
            <a:ext cx="1821010" cy="318936"/>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保護者の皆様</a:t>
            </a:r>
            <a:endParaRPr kumimoji="1" lang="en-US" altLang="ja-JP" sz="1600" b="1" dirty="0">
              <a:latin typeface="メイリオ" panose="020B0604030504040204" pitchFamily="50" charset="-128"/>
              <a:ea typeface="メイリオ" panose="020B0604030504040204" pitchFamily="50" charset="-128"/>
            </a:endParaRPr>
          </a:p>
        </p:txBody>
      </p:sp>
      <p:sp>
        <p:nvSpPr>
          <p:cNvPr id="36" name="テキスト ボックス 35"/>
          <p:cNvSpPr txBox="1"/>
          <p:nvPr/>
        </p:nvSpPr>
        <p:spPr>
          <a:xfrm>
            <a:off x="5311067" y="4027182"/>
            <a:ext cx="1368152" cy="338554"/>
          </a:xfrm>
          <a:prstGeom prst="rect">
            <a:avLst/>
          </a:prstGeom>
          <a:noFill/>
        </p:spPr>
        <p:txBody>
          <a:bodyPr wrap="square" rtlCol="0">
            <a:spAutoFit/>
          </a:bodyPr>
          <a:lstStyle/>
          <a:p>
            <a:pPr algn="ctr"/>
            <a:r>
              <a:rPr kumimoji="1" lang="ja-JP" altLang="en-US" sz="1600" b="1" dirty="0">
                <a:latin typeface="メイリオ" panose="020B0604030504040204" pitchFamily="50" charset="-128"/>
                <a:ea typeface="メイリオ" panose="020B0604030504040204" pitchFamily="50" charset="-128"/>
              </a:rPr>
              <a:t>市区町村</a:t>
            </a:r>
            <a:endParaRPr kumimoji="1" lang="en-US" altLang="ja-JP" sz="1600" b="1" dirty="0">
              <a:latin typeface="メイリオ" panose="020B0604030504040204" pitchFamily="50" charset="-128"/>
              <a:ea typeface="メイリオ" panose="020B0604030504040204" pitchFamily="50" charset="-128"/>
            </a:endParaRPr>
          </a:p>
        </p:txBody>
      </p:sp>
      <p:cxnSp>
        <p:nvCxnSpPr>
          <p:cNvPr id="3" name="直線矢印コネクタ 2"/>
          <p:cNvCxnSpPr/>
          <p:nvPr/>
        </p:nvCxnSpPr>
        <p:spPr>
          <a:xfrm>
            <a:off x="1982148" y="3722326"/>
            <a:ext cx="3240000" cy="0"/>
          </a:xfrm>
          <a:prstGeom prst="straightConnector1">
            <a:avLst/>
          </a:prstGeom>
          <a:ln w="9525">
            <a:tailEnd type="triangle"/>
          </a:ln>
        </p:spPr>
        <p:style>
          <a:lnRef idx="1">
            <a:schemeClr val="dk1"/>
          </a:lnRef>
          <a:fillRef idx="0">
            <a:schemeClr val="dk1"/>
          </a:fillRef>
          <a:effectRef idx="0">
            <a:schemeClr val="dk1"/>
          </a:effectRef>
          <a:fontRef idx="minor">
            <a:schemeClr val="tx1"/>
          </a:fontRef>
        </p:style>
      </p:cxnSp>
      <p:cxnSp>
        <p:nvCxnSpPr>
          <p:cNvPr id="7" name="直線矢印コネクタ 6"/>
          <p:cNvCxnSpPr/>
          <p:nvPr/>
        </p:nvCxnSpPr>
        <p:spPr>
          <a:xfrm flipH="1">
            <a:off x="1968556" y="3927380"/>
            <a:ext cx="3240360"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直線矢印コネクタ 46"/>
          <p:cNvCxnSpPr>
            <a:cxnSpLocks/>
          </p:cNvCxnSpPr>
          <p:nvPr/>
        </p:nvCxnSpPr>
        <p:spPr>
          <a:xfrm flipH="1">
            <a:off x="1700810" y="1572728"/>
            <a:ext cx="639196" cy="118585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9" name="正方形/長方形 48"/>
          <p:cNvSpPr/>
          <p:nvPr/>
        </p:nvSpPr>
        <p:spPr>
          <a:xfrm>
            <a:off x="196852" y="4895259"/>
            <a:ext cx="6464295" cy="1620957"/>
          </a:xfrm>
          <a:prstGeom prst="rect">
            <a:avLst/>
          </a:prstGeom>
          <a:ln>
            <a:solidFill>
              <a:schemeClr val="tx1"/>
            </a:solidFill>
            <a:prstDash val="sysDot"/>
          </a:ln>
        </p:spPr>
        <p:txBody>
          <a:bodyPr wrap="square" anchor="ctr">
            <a:spAutoFit/>
          </a:bodyPr>
          <a:lstStyle/>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無償化の対象は保育料です。通園送迎費、食材料費、行事費、入園料などは、これまでどおり保護者の負担になります。ご注意ください。</a:t>
            </a:r>
            <a:endParaRPr lang="en-US" altLang="ja-JP" sz="1200" i="1" u="sng"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保育の必要性の認定を受けていない場合、まずは申請が必要となります。</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給付認定希望日の前月１０日</a:t>
            </a:r>
            <a:r>
              <a:rPr lang="ja-JP" altLang="en-US" sz="1400" dirty="0">
                <a:latin typeface="メイリオ" panose="020B0604030504040204" pitchFamily="50" charset="-128"/>
                <a:ea typeface="メイリオ" panose="020B0604030504040204" pitchFamily="50" charset="-128"/>
              </a:rPr>
              <a:t>までに申請をお願いいたします。</a:t>
            </a:r>
            <a:endParaRPr lang="en-US" altLang="ja-JP" sz="1400" dirty="0">
              <a:latin typeface="メイリオ" panose="020B0604030504040204" pitchFamily="50" charset="-128"/>
              <a:ea typeface="メイリオ" panose="020B0604030504040204" pitchFamily="50" charset="-128"/>
            </a:endParaRPr>
          </a:p>
          <a:p>
            <a:pPr marL="180000" indent="-457200">
              <a:lnSpc>
                <a:spcPts val="2000"/>
              </a:lnSpc>
            </a:pP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給付認定後に家庭の状況に変化があった場合は、施設が所在する区のこども家庭課へ変更届及び必要書類の提出が必要となります。</a:t>
            </a:r>
            <a:endParaRPr lang="en-US" altLang="ja-JP" sz="1400" dirty="0">
              <a:latin typeface="メイリオ" panose="020B0604030504040204" pitchFamily="50" charset="-128"/>
              <a:ea typeface="メイリオ" panose="020B0604030504040204" pitchFamily="50" charset="-128"/>
            </a:endParaRPr>
          </a:p>
        </p:txBody>
      </p:sp>
      <p:sp>
        <p:nvSpPr>
          <p:cNvPr id="52" name="テキスト ボックス 51"/>
          <p:cNvSpPr txBox="1"/>
          <p:nvPr/>
        </p:nvSpPr>
        <p:spPr>
          <a:xfrm>
            <a:off x="1968556" y="3133581"/>
            <a:ext cx="3213748" cy="646331"/>
          </a:xfrm>
          <a:prstGeom prst="rect">
            <a:avLst/>
          </a:prstGeom>
          <a:noFill/>
        </p:spPr>
        <p:txBody>
          <a:bodyPr wrap="square" rtlCol="0">
            <a:spAutoFit/>
          </a:bodyPr>
          <a:lstStyle/>
          <a:p>
            <a:pPr algn="ctr"/>
            <a:r>
              <a:rPr lang="ja-JP" altLang="en-US" b="1" dirty="0">
                <a:latin typeface="メイリオ" panose="020B0604030504040204" pitchFamily="50" charset="-128"/>
                <a:ea typeface="メイリオ" panose="020B0604030504040204" pitchFamily="50" charset="-128"/>
              </a:rPr>
              <a:t>⑤</a:t>
            </a:r>
            <a:r>
              <a:rPr kumimoji="1" lang="ja-JP" altLang="en-US" b="1" dirty="0">
                <a:latin typeface="メイリオ" panose="020B0604030504040204" pitchFamily="50" charset="-128"/>
                <a:ea typeface="メイリオ" panose="020B0604030504040204" pitchFamily="50" charset="-128"/>
              </a:rPr>
              <a:t>施設等利用費の</a:t>
            </a:r>
            <a:r>
              <a:rPr lang="ja-JP" altLang="en-US" b="1" dirty="0">
                <a:latin typeface="メイリオ" panose="020B0604030504040204" pitchFamily="50" charset="-128"/>
                <a:ea typeface="メイリオ" panose="020B0604030504040204" pitchFamily="50" charset="-128"/>
              </a:rPr>
              <a:t>請求（今回のお知らせで主となる手続）</a:t>
            </a:r>
            <a:endParaRPr kumimoji="1" lang="en-US" altLang="ja-JP" b="1" dirty="0">
              <a:latin typeface="メイリオ" panose="020B0604030504040204" pitchFamily="50" charset="-128"/>
              <a:ea typeface="メイリオ" panose="020B0604030504040204" pitchFamily="50" charset="-128"/>
            </a:endParaRPr>
          </a:p>
        </p:txBody>
      </p:sp>
      <p:cxnSp>
        <p:nvCxnSpPr>
          <p:cNvPr id="44" name="直線矢印コネクタ 43"/>
          <p:cNvCxnSpPr>
            <a:cxnSpLocks/>
          </p:cNvCxnSpPr>
          <p:nvPr/>
        </p:nvCxnSpPr>
        <p:spPr>
          <a:xfrm flipV="1">
            <a:off x="1052736" y="1153981"/>
            <a:ext cx="929412" cy="154442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3" name="テキスト ボックス 52"/>
          <p:cNvSpPr txBox="1"/>
          <p:nvPr/>
        </p:nvSpPr>
        <p:spPr>
          <a:xfrm>
            <a:off x="1356654" y="3994528"/>
            <a:ext cx="4392488" cy="907941"/>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⑥</a:t>
            </a:r>
            <a:r>
              <a:rPr kumimoji="1" lang="ja-JP" altLang="en-US" sz="1600" dirty="0">
                <a:latin typeface="メイリオ" panose="020B0604030504040204" pitchFamily="50" charset="-128"/>
                <a:ea typeface="メイリオ" panose="020B0604030504040204" pitchFamily="50" charset="-128"/>
              </a:rPr>
              <a:t>施設等利用費の支払い</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（月額上限</a:t>
            </a:r>
            <a:r>
              <a:rPr kumimoji="1" lang="en-US" altLang="ja-JP" sz="1600" dirty="0">
                <a:latin typeface="メイリオ" panose="020B0604030504040204" pitchFamily="50" charset="-128"/>
                <a:ea typeface="メイリオ" panose="020B0604030504040204" pitchFamily="50" charset="-128"/>
              </a:rPr>
              <a:t>3.7</a:t>
            </a:r>
            <a:r>
              <a:rPr kumimoji="1" lang="ja-JP" altLang="en-US" sz="1600" dirty="0">
                <a:latin typeface="メイリオ" panose="020B0604030504040204" pitchFamily="50" charset="-128"/>
                <a:ea typeface="メイリオ" panose="020B0604030504040204" pitchFamily="50" charset="-128"/>
              </a:rPr>
              <a:t>万円まで）</a:t>
            </a:r>
            <a:endParaRPr kumimoji="1" lang="en-US" altLang="ja-JP" sz="1600" dirty="0">
              <a:latin typeface="メイリオ" panose="020B0604030504040204" pitchFamily="50" charset="-128"/>
              <a:ea typeface="メイリオ" panose="020B0604030504040204" pitchFamily="50" charset="-128"/>
            </a:endParaRPr>
          </a:p>
          <a:p>
            <a:pPr algn="ct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住民税非課税世帯の３歳未満児</a:t>
            </a:r>
            <a:endParaRPr lang="en-US" altLang="ja-JP" sz="1050" dirty="0">
              <a:latin typeface="メイリオ" panose="020B0604030504040204" pitchFamily="50" charset="-128"/>
              <a:ea typeface="メイリオ" panose="020B0604030504040204" pitchFamily="50" charset="-128"/>
            </a:endParaRPr>
          </a:p>
          <a:p>
            <a:pPr algn="ct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rPr>
              <a:t>月</a:t>
            </a:r>
            <a:r>
              <a:rPr lang="en-US" altLang="ja-JP" sz="1050" dirty="0">
                <a:latin typeface="メイリオ" panose="020B0604030504040204" pitchFamily="50" charset="-128"/>
                <a:ea typeface="メイリオ" panose="020B0604030504040204" pitchFamily="50" charset="-128"/>
              </a:rPr>
              <a:t>1</a:t>
            </a:r>
            <a:r>
              <a:rPr lang="ja-JP" altLang="en-US" sz="1050" dirty="0">
                <a:latin typeface="メイリオ" panose="020B0604030504040204" pitchFamily="50" charset="-128"/>
                <a:ea typeface="メイリオ" panose="020B0604030504040204" pitchFamily="50" charset="-128"/>
              </a:rPr>
              <a:t>日時点）は月額</a:t>
            </a:r>
            <a:r>
              <a:rPr lang="en-US" altLang="ja-JP" sz="1050" dirty="0">
                <a:latin typeface="メイリオ" panose="020B0604030504040204" pitchFamily="50" charset="-128"/>
                <a:ea typeface="メイリオ" panose="020B0604030504040204" pitchFamily="50" charset="-128"/>
              </a:rPr>
              <a:t>4.2</a:t>
            </a:r>
            <a:r>
              <a:rPr lang="ja-JP" altLang="en-US" sz="1050" dirty="0">
                <a:latin typeface="メイリオ" panose="020B0604030504040204" pitchFamily="50" charset="-128"/>
                <a:ea typeface="メイリオ" panose="020B0604030504040204" pitchFamily="50" charset="-128"/>
              </a:rPr>
              <a:t>万円まで</a:t>
            </a:r>
            <a:endParaRPr kumimoji="1" lang="en-US" altLang="ja-JP" sz="1050" dirty="0">
              <a:latin typeface="メイリオ" panose="020B0604030504040204" pitchFamily="50" charset="-128"/>
              <a:ea typeface="メイリオ" panose="020B0604030504040204" pitchFamily="50" charset="-128"/>
            </a:endParaRPr>
          </a:p>
        </p:txBody>
      </p:sp>
      <p:sp>
        <p:nvSpPr>
          <p:cNvPr id="50" name="テキスト ボックス 49"/>
          <p:cNvSpPr txBox="1"/>
          <p:nvPr/>
        </p:nvSpPr>
        <p:spPr>
          <a:xfrm>
            <a:off x="821968" y="1576131"/>
            <a:ext cx="1547851" cy="584775"/>
          </a:xfrm>
          <a:prstGeom prst="rect">
            <a:avLst/>
          </a:prstGeom>
          <a:noFill/>
          <a:ln>
            <a:noFill/>
          </a:ln>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③</a:t>
            </a:r>
            <a:r>
              <a:rPr kumimoji="1" lang="ja-JP" altLang="en-US" sz="1600" dirty="0">
                <a:latin typeface="メイリオ" panose="020B0604030504040204" pitchFamily="50" charset="-128"/>
                <a:ea typeface="メイリオ" panose="020B0604030504040204" pitchFamily="50" charset="-128"/>
              </a:rPr>
              <a:t>利用料の</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支払い</a:t>
            </a:r>
            <a:endParaRPr kumimoji="1" lang="en-US" altLang="ja-JP" sz="1600" dirty="0">
              <a:latin typeface="メイリオ" panose="020B0604030504040204" pitchFamily="50" charset="-128"/>
              <a:ea typeface="メイリオ" panose="020B0604030504040204" pitchFamily="50" charset="-128"/>
            </a:endParaRPr>
          </a:p>
        </p:txBody>
      </p:sp>
      <p:cxnSp>
        <p:nvCxnSpPr>
          <p:cNvPr id="37" name="直線矢印コネクタ 36"/>
          <p:cNvCxnSpPr>
            <a:cxnSpLocks/>
          </p:cNvCxnSpPr>
          <p:nvPr/>
        </p:nvCxnSpPr>
        <p:spPr>
          <a:xfrm flipV="1">
            <a:off x="332656" y="971600"/>
            <a:ext cx="1158320" cy="1758766"/>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8" name="テキスト ボックス 37"/>
          <p:cNvSpPr txBox="1"/>
          <p:nvPr/>
        </p:nvSpPr>
        <p:spPr>
          <a:xfrm>
            <a:off x="43635" y="1082957"/>
            <a:ext cx="1261757" cy="338554"/>
          </a:xfrm>
          <a:prstGeom prst="rect">
            <a:avLst/>
          </a:prstGeom>
          <a:noFill/>
        </p:spPr>
        <p:txBody>
          <a:bodyPr wrap="square" rtlCol="0">
            <a:spAutoFit/>
          </a:bodyPr>
          <a:lstStyle/>
          <a:p>
            <a:pPr algn="ctr"/>
            <a:r>
              <a:rPr kumimoji="1" lang="ja-JP" altLang="en-US" sz="1600" dirty="0">
                <a:latin typeface="メイリオ" panose="020B0604030504040204" pitchFamily="50" charset="-128"/>
                <a:ea typeface="メイリオ" panose="020B0604030504040204" pitchFamily="50" charset="-128"/>
              </a:rPr>
              <a:t>①利用契約</a:t>
            </a:r>
            <a:endParaRPr kumimoji="1" lang="en-US" altLang="ja-JP" sz="1600" dirty="0">
              <a:latin typeface="メイリオ" panose="020B0604030504040204" pitchFamily="50" charset="-128"/>
              <a:ea typeface="メイリオ" panose="020B0604030504040204" pitchFamily="50" charset="-128"/>
            </a:endParaRPr>
          </a:p>
        </p:txBody>
      </p:sp>
      <p:sp>
        <p:nvSpPr>
          <p:cNvPr id="51" name="テキスト ボックス 50"/>
          <p:cNvSpPr txBox="1"/>
          <p:nvPr/>
        </p:nvSpPr>
        <p:spPr>
          <a:xfrm>
            <a:off x="2019553" y="1911077"/>
            <a:ext cx="1286297" cy="584775"/>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④</a:t>
            </a:r>
            <a:r>
              <a:rPr kumimoji="1" lang="ja-JP" altLang="en-US" sz="1600" dirty="0">
                <a:latin typeface="メイリオ" panose="020B0604030504040204" pitchFamily="50" charset="-128"/>
                <a:ea typeface="メイリオ" panose="020B0604030504040204" pitchFamily="50" charset="-128"/>
              </a:rPr>
              <a:t>領収証等</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の発行</a:t>
            </a:r>
            <a:endParaRPr kumimoji="1" lang="en-US" altLang="ja-JP" sz="1600" dirty="0">
              <a:latin typeface="メイリオ" panose="020B0604030504040204" pitchFamily="50" charset="-128"/>
              <a:ea typeface="メイリオ" panose="020B0604030504040204" pitchFamily="50" charset="-128"/>
            </a:endParaRPr>
          </a:p>
        </p:txBody>
      </p:sp>
      <p:cxnSp>
        <p:nvCxnSpPr>
          <p:cNvPr id="39" name="直線矢印コネクタ 38"/>
          <p:cNvCxnSpPr/>
          <p:nvPr/>
        </p:nvCxnSpPr>
        <p:spPr>
          <a:xfrm flipV="1">
            <a:off x="1953200" y="2973084"/>
            <a:ext cx="3276000" cy="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1832446" y="2627784"/>
            <a:ext cx="3173678" cy="338554"/>
          </a:xfrm>
          <a:prstGeom prst="rect">
            <a:avLst/>
          </a:prstGeom>
          <a:noFill/>
        </p:spPr>
        <p:txBody>
          <a:bodyPr wrap="square" rtlCol="0">
            <a:spAutoFit/>
          </a:bodyPr>
          <a:lstStyle/>
          <a:p>
            <a:pPr algn="ctr"/>
            <a:r>
              <a:rPr lang="ja-JP" altLang="en-US" sz="1600" dirty="0">
                <a:latin typeface="メイリオ" panose="020B0604030504040204" pitchFamily="50" charset="-128"/>
                <a:ea typeface="メイリオ" panose="020B0604030504040204" pitchFamily="50" charset="-128"/>
              </a:rPr>
              <a:t>②給付</a:t>
            </a:r>
            <a:r>
              <a:rPr kumimoji="1" lang="ja-JP" altLang="en-US" sz="1600" dirty="0">
                <a:latin typeface="メイリオ" panose="020B0604030504040204" pitchFamily="50" charset="-128"/>
                <a:ea typeface="メイリオ" panose="020B0604030504040204" pitchFamily="50" charset="-128"/>
              </a:rPr>
              <a:t>認定</a:t>
            </a:r>
            <a:endParaRPr kumimoji="1" lang="en-US" altLang="ja-JP" sz="1600" dirty="0">
              <a:latin typeface="メイリオ" panose="020B0604030504040204" pitchFamily="50" charset="-128"/>
              <a:ea typeface="メイリオ" panose="020B0604030504040204" pitchFamily="50" charset="-128"/>
            </a:endParaRPr>
          </a:p>
        </p:txBody>
      </p:sp>
      <p:pic>
        <p:nvPicPr>
          <p:cNvPr id="8" name="図 7">
            <a:extLst>
              <a:ext uri="{FF2B5EF4-FFF2-40B4-BE49-F238E27FC236}">
                <a16:creationId xmlns:a16="http://schemas.microsoft.com/office/drawing/2014/main" id="{FA04AE7B-6B4D-45B7-98E5-EE91D0F54709}"/>
              </a:ext>
            </a:extLst>
          </p:cNvPr>
          <p:cNvPicPr>
            <a:picLocks noChangeAspect="1"/>
          </p:cNvPicPr>
          <p:nvPr/>
        </p:nvPicPr>
        <p:blipFill>
          <a:blip r:embed="rId2"/>
          <a:stretch>
            <a:fillRect/>
          </a:stretch>
        </p:blipFill>
        <p:spPr>
          <a:xfrm>
            <a:off x="437622" y="8486061"/>
            <a:ext cx="5736457" cy="584125"/>
          </a:xfrm>
          <a:prstGeom prst="rect">
            <a:avLst/>
          </a:prstGeom>
        </p:spPr>
      </p:pic>
      <p:sp>
        <p:nvSpPr>
          <p:cNvPr id="54" name="正方形/長方形 53">
            <a:extLst>
              <a:ext uri="{FF2B5EF4-FFF2-40B4-BE49-F238E27FC236}">
                <a16:creationId xmlns:a16="http://schemas.microsoft.com/office/drawing/2014/main" id="{60CAD2E5-476E-4A5F-9A9D-FE46980D8499}"/>
              </a:ext>
            </a:extLst>
          </p:cNvPr>
          <p:cNvSpPr/>
          <p:nvPr/>
        </p:nvSpPr>
        <p:spPr>
          <a:xfrm>
            <a:off x="207167" y="6608869"/>
            <a:ext cx="6562587" cy="1938992"/>
          </a:xfrm>
          <a:prstGeom prst="rect">
            <a:avLst/>
          </a:prstGeom>
          <a:ln>
            <a:noFill/>
            <a:prstDash val="sysDot"/>
          </a:ln>
        </p:spPr>
        <p:txBody>
          <a:bodyPr wrap="square" anchor="ctr">
            <a:spAutoFit/>
          </a:bodyPr>
          <a:lstStyle/>
          <a:p>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まとめ：無償化に必要な手続き</a:t>
            </a:r>
            <a:r>
              <a:rPr lang="en-US" altLang="ja-JP" sz="1400" dirty="0">
                <a:latin typeface="メイリオ" panose="020B0604030504040204" pitchFamily="50" charset="-128"/>
                <a:ea typeface="メイリオ" panose="020B0604030504040204" pitchFamily="50" charset="-128"/>
              </a:rPr>
              <a:t>】</a:t>
            </a:r>
          </a:p>
          <a:p>
            <a:r>
              <a:rPr lang="ja-JP" altLang="en-US" sz="1400" dirty="0">
                <a:latin typeface="メイリオ" panose="020B0604030504040204" pitchFamily="50" charset="-128"/>
                <a:ea typeface="メイリオ" panose="020B0604030504040204" pitchFamily="50" charset="-128"/>
              </a:rPr>
              <a:t>①利用する認可外保育施設が無償化の対象となるかを確認する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（市</a:t>
            </a:r>
            <a:r>
              <a:rPr lang="en-US" altLang="ja-JP" sz="1400" dirty="0">
                <a:latin typeface="メイリオ" panose="020B0604030504040204" pitchFamily="50" charset="-128"/>
                <a:ea typeface="メイリオ" panose="020B0604030504040204" pitchFamily="50" charset="-128"/>
              </a:rPr>
              <a:t>HP</a:t>
            </a:r>
            <a:r>
              <a:rPr lang="ja-JP" altLang="en-US" sz="1400" dirty="0">
                <a:latin typeface="メイリオ" panose="020B0604030504040204" pitchFamily="50" charset="-128"/>
                <a:ea typeface="メイリオ" panose="020B0604030504040204" pitchFamily="50" charset="-128"/>
              </a:rPr>
              <a:t>に掲載。右記</a:t>
            </a:r>
            <a:r>
              <a:rPr lang="en-US" altLang="ja-JP" sz="1400" dirty="0">
                <a:latin typeface="メイリオ" panose="020B0604030504040204" pitchFamily="50" charset="-128"/>
                <a:ea typeface="メイリオ" panose="020B0604030504040204" pitchFamily="50" charset="-128"/>
              </a:rPr>
              <a:t>QR</a:t>
            </a:r>
            <a:r>
              <a:rPr lang="ja-JP" altLang="en-US" sz="1400" dirty="0">
                <a:latin typeface="メイリオ" panose="020B0604030504040204" pitchFamily="50" charset="-128"/>
                <a:ea typeface="メイリオ" panose="020B0604030504040204" pitchFamily="50" charset="-128"/>
              </a:rPr>
              <a:t>コードからページに移動できます。）。</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②給付認定を区のこども家庭課で受け、届いた通知を</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利用する施設へ提示する。</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③請求書及び利用する施設から交付される領収証兼提供証明書（原本）を、</a:t>
            </a:r>
            <a:endParaRPr lang="en-US" altLang="ja-JP" sz="1400" dirty="0">
              <a:latin typeface="メイリオ" panose="020B0604030504040204" pitchFamily="50" charset="-128"/>
              <a:ea typeface="メイリオ" panose="020B0604030504040204" pitchFamily="50" charset="-128"/>
            </a:endParaRPr>
          </a:p>
          <a:p>
            <a:r>
              <a:rPr lang="ja-JP" altLang="en-US" sz="1400">
                <a:latin typeface="メイリオ" panose="020B0604030504040204" pitchFamily="50" charset="-128"/>
                <a:ea typeface="メイリオ" panose="020B0604030504040204" pitchFamily="50" charset="-128"/>
              </a:rPr>
              <a:t>　施設</a:t>
            </a:r>
            <a:r>
              <a:rPr lang="ja-JP" altLang="en-US" sz="1400" dirty="0">
                <a:latin typeface="メイリオ" panose="020B0604030504040204" pitchFamily="50" charset="-128"/>
                <a:ea typeface="メイリオ" panose="020B0604030504040204" pitchFamily="50" charset="-128"/>
              </a:rPr>
              <a:t>の所在する区のこども家庭課又は幼保運営課まで提出していただく。</a:t>
            </a:r>
            <a:endParaRPr lang="en-US" altLang="ja-JP" sz="14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月額上限</a:t>
            </a:r>
            <a:r>
              <a:rPr lang="en-US" altLang="ja-JP" sz="1100" dirty="0">
                <a:latin typeface="メイリオ" panose="020B0604030504040204" pitchFamily="50" charset="-128"/>
                <a:ea typeface="メイリオ" panose="020B0604030504040204" pitchFamily="50" charset="-128"/>
              </a:rPr>
              <a:t>3.7</a:t>
            </a:r>
            <a:r>
              <a:rPr lang="ja-JP" altLang="en-US" sz="1100" dirty="0">
                <a:latin typeface="メイリオ" panose="020B0604030504040204" pitchFamily="50" charset="-128"/>
                <a:ea typeface="メイリオ" panose="020B0604030504040204" pitchFamily="50" charset="-128"/>
              </a:rPr>
              <a:t>万円まで（住民税非課税世帯の３歳未満児（</a:t>
            </a:r>
            <a:r>
              <a:rPr lang="en-US" altLang="ja-JP" sz="1100" dirty="0">
                <a:latin typeface="メイリオ" panose="020B0604030504040204" pitchFamily="50" charset="-128"/>
                <a:ea typeface="メイリオ" panose="020B0604030504040204" pitchFamily="50" charset="-128"/>
              </a:rPr>
              <a:t>4</a:t>
            </a:r>
            <a:r>
              <a:rPr lang="ja-JP" altLang="en-US" sz="1100" dirty="0">
                <a:latin typeface="メイリオ" panose="020B0604030504040204" pitchFamily="50" charset="-128"/>
                <a:ea typeface="メイリオ" panose="020B0604030504040204" pitchFamily="50" charset="-128"/>
              </a:rPr>
              <a:t>月</a:t>
            </a:r>
            <a:r>
              <a:rPr lang="en-US" altLang="ja-JP" sz="1100" dirty="0">
                <a:latin typeface="メイリオ" panose="020B0604030504040204" pitchFamily="50" charset="-128"/>
                <a:ea typeface="メイリオ" panose="020B0604030504040204" pitchFamily="50" charset="-128"/>
              </a:rPr>
              <a:t>1</a:t>
            </a:r>
            <a:r>
              <a:rPr lang="ja-JP" altLang="en-US" sz="1100" dirty="0">
                <a:latin typeface="メイリオ" panose="020B0604030504040204" pitchFamily="50" charset="-128"/>
                <a:ea typeface="メイリオ" panose="020B0604030504040204" pitchFamily="50" charset="-128"/>
              </a:rPr>
              <a:t>日時点）は月額</a:t>
            </a:r>
            <a:r>
              <a:rPr lang="en-US" altLang="ja-JP" sz="1100" dirty="0">
                <a:latin typeface="メイリオ" panose="020B0604030504040204" pitchFamily="50" charset="-128"/>
                <a:ea typeface="メイリオ" panose="020B0604030504040204" pitchFamily="50" charset="-128"/>
              </a:rPr>
              <a:t>4.2</a:t>
            </a:r>
            <a:r>
              <a:rPr lang="ja-JP" altLang="en-US" sz="1100" dirty="0">
                <a:latin typeface="メイリオ" panose="020B0604030504040204" pitchFamily="50" charset="-128"/>
                <a:ea typeface="メイリオ" panose="020B0604030504040204" pitchFamily="50" charset="-128"/>
              </a:rPr>
              <a:t>万円まで）</a:t>
            </a:r>
            <a:endParaRPr lang="en-US" altLang="ja-JP" sz="1100" dirty="0">
              <a:latin typeface="メイリオ" panose="020B0604030504040204" pitchFamily="50" charset="-128"/>
              <a:ea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以下の施設等を利用している場合は、認可外保育施設は無償化対象外</a:t>
            </a:r>
            <a:endParaRPr lang="en-US" altLang="ja-JP" sz="1100" dirty="0">
              <a:latin typeface="メイリオ" panose="020B0604030504040204" pitchFamily="50" charset="-128"/>
              <a:ea typeface="メイリオ" panose="020B0604030504040204" pitchFamily="50" charset="-128"/>
            </a:endParaRPr>
          </a:p>
        </p:txBody>
      </p:sp>
      <p:pic>
        <p:nvPicPr>
          <p:cNvPr id="45" name="図 44">
            <a:extLst>
              <a:ext uri="{FF2B5EF4-FFF2-40B4-BE49-F238E27FC236}">
                <a16:creationId xmlns:a16="http://schemas.microsoft.com/office/drawing/2014/main" id="{17CDBDCD-9044-4E98-A429-B49DF042D1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2289" y="6626014"/>
            <a:ext cx="1042330" cy="1042330"/>
          </a:xfrm>
          <a:prstGeom prst="rect">
            <a:avLst/>
          </a:prstGeom>
        </p:spPr>
      </p:pic>
    </p:spTree>
    <p:extLst>
      <p:ext uri="{BB962C8B-B14F-4D97-AF65-F5344CB8AC3E}">
        <p14:creationId xmlns:p14="http://schemas.microsoft.com/office/powerpoint/2010/main" val="212260961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2538</TotalTime>
  <Words>275</Words>
  <Application>Microsoft Office PowerPoint</Application>
  <PresentationFormat>画面に合わせる (4:3)</PresentationFormat>
  <Paragraphs>60</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渋谷　賢太</cp:lastModifiedBy>
  <cp:revision>78</cp:revision>
  <cp:lastPrinted>2019-09-10T07:30:50Z</cp:lastPrinted>
  <dcterms:created xsi:type="dcterms:W3CDTF">2018-11-02T04:10:29Z</dcterms:created>
  <dcterms:modified xsi:type="dcterms:W3CDTF">2019-09-24T10:33:03Z</dcterms:modified>
</cp:coreProperties>
</file>