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1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古石 正史" initials="古石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2D05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6391" autoAdjust="0"/>
  </p:normalViewPr>
  <p:slideViewPr>
    <p:cSldViewPr>
      <p:cViewPr>
        <p:scale>
          <a:sx n="100" d="100"/>
          <a:sy n="100" d="100"/>
        </p:scale>
        <p:origin x="1398" y="78"/>
      </p:cViewPr>
      <p:guideLst>
        <p:guide orient="horz" pos="551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25315E54-6DE2-456D-B55A-2676BDC37643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7" tIns="45318" rIns="90637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7" tIns="45318" rIns="90637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CADACD67-2FD7-4640-987E-5724AA9AC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4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ACD67-2FD7-4640-987E-5724AA9AC1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0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0" y="-12946"/>
            <a:ext cx="685800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-27384" y="68595"/>
            <a:ext cx="6787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千葉市民の方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　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幼児教育・保育の無償化について</a:t>
            </a:r>
          </a:p>
        </p:txBody>
      </p:sp>
      <p:sp>
        <p:nvSpPr>
          <p:cNvPr id="343" name="角丸四角形 342"/>
          <p:cNvSpPr/>
          <p:nvPr/>
        </p:nvSpPr>
        <p:spPr>
          <a:xfrm>
            <a:off x="72241" y="1278062"/>
            <a:ext cx="6713518" cy="7758434"/>
          </a:xfrm>
          <a:prstGeom prst="roundRect">
            <a:avLst>
              <a:gd name="adj" fmla="val 218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indent="-457200">
              <a:lnSpc>
                <a:spcPts val="2200"/>
              </a:lnSpc>
            </a:pP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無償化の対象となるためには、</a:t>
            </a:r>
            <a:r>
              <a:rPr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給付認定希望日の前月１０日まで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に、施設が所在する区のこども家庭課において、</a:t>
            </a:r>
            <a:r>
              <a:rPr kumimoji="1" lang="ja-JP" altLang="en-US" sz="16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「保育の必要性の認定</a:t>
            </a:r>
            <a:r>
              <a:rPr kumimoji="1"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」の申請を行っていただく必要があります（郵送又は持参）。</a:t>
            </a:r>
            <a:endParaRPr kumimoji="1" lang="en-US" altLang="ja-JP" sz="16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様式は以下の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URL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からダウンロードしていただくか、各園又は区こども家庭課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でお受け取りください。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URL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http://www.city.chiba.jp/kodomomirai/kodomomirai/unei/musyoukasikyuunintei</a:t>
            </a:r>
            <a:r>
              <a:rPr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.html</a:t>
            </a: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（注１）以下の施設等を利用している場合は、認可外保育施設は無償化対象外です。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預かり保育の実施時間等が十分な（教育時間を含む平日の預かり保育の提供時間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数が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時間以上かつ年間開所日数が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日以上）場合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（注２）「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保育の必要性の認定」に当たっては、就労等の要件があります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（注３）認可保育所等に申し込みをされた方で、既に認定を受けている方については、認定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申請が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不要な場合があります。詳しくは区こども家庭課にお問い合わせください。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３歳以上児（全世帯）は月額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３歳未満児（住民税非課税世帯）は月額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の利用料が無償化の対象となります。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年齢計算は４月１日時点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本市に届出をした基準を満たす（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①認可外保育施設に加え、　②一時預かり事業、③病児・病後児保育事業、④ファミリー・サポート・センター事業　の４事業が対象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①～④の４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事業合わせて月額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万円（または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までが無償化の対象となります。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基準を満たすかは各施設におたずねください（市ホームページにも掲載）。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800"/>
              </a:lnSpc>
              <a:spcBef>
                <a:spcPts val="600"/>
              </a:spcBef>
            </a:pPr>
            <a:endParaRPr lang="en-US" altLang="ja-JP" sz="13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824" y="808420"/>
            <a:ext cx="6787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市内の認可外保育施設を利用する保護者の皆様にお知らせします。他市にお住まいの方は、お住まいの自治体にお問合せください。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04664" y="1360730"/>
            <a:ext cx="673263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>
                <a:latin typeface="Calibri"/>
                <a:ea typeface="ＭＳ Ｐゴシック"/>
              </a:rPr>
              <a:t>手続</a:t>
            </a:r>
            <a:endParaRPr kumimoji="1" lang="en-US" altLang="ja-JP" b="1" kern="0" dirty="0">
              <a:latin typeface="Calibri"/>
              <a:ea typeface="ＭＳ Ｐゴシック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5262" y="5700167"/>
            <a:ext cx="1159597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>
                <a:latin typeface="Calibri"/>
                <a:ea typeface="ＭＳ Ｐゴシック"/>
              </a:rPr>
              <a:t>無償化額</a:t>
            </a:r>
            <a:endParaRPr kumimoji="1" lang="en-US" altLang="ja-JP" b="1" kern="0" dirty="0">
              <a:latin typeface="Calibri"/>
              <a:ea typeface="ＭＳ Ｐゴシック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5262" y="7104218"/>
            <a:ext cx="2202336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kern="0" dirty="0">
                <a:latin typeface="Calibri"/>
                <a:ea typeface="ＭＳ Ｐゴシック"/>
              </a:rPr>
              <a:t>対象施設及び事業</a:t>
            </a:r>
            <a:endParaRPr kumimoji="1" lang="en-US" altLang="ja-JP" b="1" kern="0" dirty="0">
              <a:latin typeface="Calibri"/>
              <a:ea typeface="ＭＳ Ｐゴシック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82FD737-2624-4CE6-9CE9-DD5C289AF2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97" y="2351632"/>
            <a:ext cx="864255" cy="86425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F2868D6-AC9C-4733-97D9-037480F5F841}"/>
              </a:ext>
            </a:extLst>
          </p:cNvPr>
          <p:cNvSpPr txBox="1"/>
          <p:nvPr/>
        </p:nvSpPr>
        <p:spPr>
          <a:xfrm>
            <a:off x="976895" y="3678287"/>
            <a:ext cx="562045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・認可保育所　・認定こども園（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号・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号）　・小規模保育　・事業所内保育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・家庭的保育　・企業主導型保育　・幼稚園及び認定こども園（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号）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17CDBDCD-9044-4E98-A429-B49DF042D1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256" y="8028384"/>
            <a:ext cx="913844" cy="91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5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0" y="-36512"/>
            <a:ext cx="6858000" cy="459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 indent="-457200">
              <a:lnSpc>
                <a:spcPts val="1600"/>
              </a:lnSpc>
            </a:pPr>
            <a:r>
              <a:rPr lang="ja-JP" altLang="en-US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［基本的な手続きのイメージ］</a:t>
            </a:r>
            <a:endParaRPr lang="en-US" altLang="ja-JP" i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492896" y="517457"/>
            <a:ext cx="1351152" cy="704579"/>
            <a:chOff x="3169231" y="4634113"/>
            <a:chExt cx="1063120" cy="480614"/>
          </a:xfrm>
        </p:grpSpPr>
        <p:sp>
          <p:nvSpPr>
            <p:cNvPr id="14" name="正方形/長方形 13"/>
            <p:cNvSpPr/>
            <p:nvPr/>
          </p:nvSpPr>
          <p:spPr>
            <a:xfrm>
              <a:off x="3219386" y="4799485"/>
              <a:ext cx="962811" cy="3058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台形 14"/>
            <p:cNvSpPr/>
            <p:nvPr/>
          </p:nvSpPr>
          <p:spPr>
            <a:xfrm>
              <a:off x="3169231" y="4634113"/>
              <a:ext cx="1063120" cy="149347"/>
            </a:xfrm>
            <a:prstGeom prst="trapezoid">
              <a:avLst>
                <a:gd name="adj" fmla="val 8982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318300" y="4821704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539366" y="4821739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ローチャート: 論理積ゲート 17"/>
            <p:cNvSpPr/>
            <p:nvPr/>
          </p:nvSpPr>
          <p:spPr>
            <a:xfrm rot="16200000">
              <a:off x="3836142" y="4944261"/>
              <a:ext cx="182658" cy="158274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2726432" y="1230339"/>
            <a:ext cx="2083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 等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528845" y="3780412"/>
            <a:ext cx="936104" cy="936104"/>
            <a:chOff x="-3267744" y="1475656"/>
            <a:chExt cx="936104" cy="936104"/>
          </a:xfrm>
        </p:grpSpPr>
        <p:sp>
          <p:nvSpPr>
            <p:cNvPr id="21" name="楕円 20"/>
            <p:cNvSpPr/>
            <p:nvPr/>
          </p:nvSpPr>
          <p:spPr>
            <a:xfrm>
              <a:off x="-3267744" y="1475656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-3139574" y="1763688"/>
              <a:ext cx="679764" cy="372725"/>
              <a:chOff x="3388737" y="3030270"/>
              <a:chExt cx="989518" cy="555199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388737" y="3030270"/>
                <a:ext cx="989518" cy="5426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02190" y="3449798"/>
                <a:ext cx="234619" cy="1356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468858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69686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917932" y="3137273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14141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214924" y="3739233"/>
            <a:ext cx="1410372" cy="920225"/>
            <a:chOff x="2665769" y="4177029"/>
            <a:chExt cx="1560159" cy="1308997"/>
          </a:xfrm>
        </p:grpSpPr>
        <p:sp>
          <p:nvSpPr>
            <p:cNvPr id="30" name="角丸四角形 29"/>
            <p:cNvSpPr/>
            <p:nvPr/>
          </p:nvSpPr>
          <p:spPr>
            <a:xfrm>
              <a:off x="2665769" y="4177029"/>
              <a:ext cx="1560159" cy="1308997"/>
            </a:xfrm>
            <a:prstGeom prst="roundRect">
              <a:avLst>
                <a:gd name="adj" fmla="val 13149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ローチャート: 論理積ゲート 30"/>
            <p:cNvSpPr/>
            <p:nvPr/>
          </p:nvSpPr>
          <p:spPr>
            <a:xfrm rot="16200000">
              <a:off x="2794892" y="4780236"/>
              <a:ext cx="707566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/>
            <p:cNvSpPr/>
            <p:nvPr/>
          </p:nvSpPr>
          <p:spPr>
            <a:xfrm>
              <a:off x="2925796" y="4371611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ローチャート: 論理積ゲート 32"/>
            <p:cNvSpPr/>
            <p:nvPr/>
          </p:nvSpPr>
          <p:spPr>
            <a:xfrm rot="16200000">
              <a:off x="3424617" y="4815614"/>
              <a:ext cx="636810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楕円 33"/>
            <p:cNvSpPr/>
            <p:nvPr/>
          </p:nvSpPr>
          <p:spPr>
            <a:xfrm>
              <a:off x="3482995" y="4406989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16632" y="4716858"/>
            <a:ext cx="1821010" cy="31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保護者の皆様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1067" y="48192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982148" y="4211960"/>
            <a:ext cx="324000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968556" y="4437744"/>
            <a:ext cx="32403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700808" y="1847623"/>
            <a:ext cx="1155263" cy="1839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14923" y="5553977"/>
            <a:ext cx="6464295" cy="1620957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 anchor="ctr">
            <a:spAutoFit/>
          </a:bodyPr>
          <a:lstStyle/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保育の必要性の認定を受けていない場合、まずは申請が必要となります。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給付認定希望日の前月</a:t>
            </a:r>
            <a:r>
              <a:rPr lang="ja-JP" altLang="en-US" sz="1400" u="sng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１０日</a:t>
            </a:r>
            <a:r>
              <a:rPr lang="ja-JP" altLang="en-US" sz="1400" u="sng">
                <a:latin typeface="メイリオ" panose="020B0604030504040204" pitchFamily="50" charset="-128"/>
                <a:ea typeface="メイリオ" panose="020B0604030504040204" pitchFamily="50" charset="-128"/>
              </a:rPr>
              <a:t>までに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をお願いいたします。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請求・支払いは３か月毎の償還払いとなります（年４回の支払い）。</a:t>
            </a: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例）１０月～１２月分→１月に領収書等をご提出→３月にお支払い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無償化の対象は保育料です。通園送迎費、食材料費、行事費、入園料などは、これまでどおり保護者の負担になります。ご注意ください。</a:t>
            </a:r>
            <a:endParaRPr lang="en-US" altLang="ja-JP" sz="12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02088" y="3923928"/>
            <a:ext cx="270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施設等利用費の請求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1052736" y="1585387"/>
            <a:ext cx="1260951" cy="204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068826" y="4534463"/>
            <a:ext cx="303328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施設等利用費の支払い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（月額上限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万円まで）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住民税非課税世帯の３歳未満児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日時点）は月額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52736" y="2123728"/>
            <a:ext cx="154785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利用料の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332656" y="1190361"/>
            <a:ext cx="1602064" cy="2468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80907" y="1438806"/>
            <a:ext cx="1261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①利用契約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420888" y="2475056"/>
            <a:ext cx="1286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領収証等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の発行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1953200" y="3851920"/>
            <a:ext cx="3276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2276872" y="3216042"/>
            <a:ext cx="3173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②給付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認定（今回のお知らせで主となる手続）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C4C57B5-5335-463F-8100-E940232FEF11}"/>
              </a:ext>
            </a:extLst>
          </p:cNvPr>
          <p:cNvSpPr/>
          <p:nvPr/>
        </p:nvSpPr>
        <p:spPr>
          <a:xfrm>
            <a:off x="214923" y="7391008"/>
            <a:ext cx="6223701" cy="1485982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保育の必要性の認定手続きに関する問い合わせ先・提出先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</a:t>
            </a:r>
            <a:r>
              <a:rPr kumimoji="1" lang="ja-JP" altLang="en-US" sz="11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関する問い合わせ先</a:t>
            </a: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AB079139-EDBF-4EF5-A874-E809F398D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76" y="7669918"/>
            <a:ext cx="5791255" cy="71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0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2429</TotalTime>
  <Words>172</Words>
  <Application>Microsoft Office PowerPoint</Application>
  <PresentationFormat>画面に合わせる (4:3)</PresentationFormat>
  <Paragraphs>62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渋谷　賢太</cp:lastModifiedBy>
  <cp:revision>57</cp:revision>
  <cp:lastPrinted>2019-08-29T11:43:35Z</cp:lastPrinted>
  <dcterms:created xsi:type="dcterms:W3CDTF">2018-11-02T04:10:29Z</dcterms:created>
  <dcterms:modified xsi:type="dcterms:W3CDTF">2019-09-24T10:21:49Z</dcterms:modified>
</cp:coreProperties>
</file>