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88" r:id="rId1"/>
  </p:sldMasterIdLst>
  <p:notesMasterIdLst>
    <p:notesMasterId r:id="rId11"/>
  </p:notesMasterIdLst>
  <p:sldIdLst>
    <p:sldId id="301" r:id="rId2"/>
    <p:sldId id="307" r:id="rId3"/>
    <p:sldId id="312" r:id="rId4"/>
    <p:sldId id="310" r:id="rId5"/>
    <p:sldId id="311" r:id="rId6"/>
    <p:sldId id="313" r:id="rId7"/>
    <p:sldId id="314" r:id="rId8"/>
    <p:sldId id="315" r:id="rId9"/>
    <p:sldId id="309" r:id="rId10"/>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a:srgbClr val="FF65E9"/>
    <a:srgbClr val="FF53E6"/>
    <a:srgbClr val="FF0000"/>
    <a:srgbClr val="FF01DB"/>
    <a:srgbClr val="FF65B6"/>
    <a:srgbClr val="FF2DE1"/>
    <a:srgbClr val="C0E8B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9820" autoAdjust="0"/>
  </p:normalViewPr>
  <p:slideViewPr>
    <p:cSldViewPr>
      <p:cViewPr varScale="1">
        <p:scale>
          <a:sx n="72" d="100"/>
          <a:sy n="72" d="100"/>
        </p:scale>
        <p:origin x="1194" y="72"/>
      </p:cViewPr>
      <p:guideLst>
        <p:guide orient="horz" pos="2160"/>
        <p:guide pos="8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19032" cy="494310"/>
          </a:xfrm>
          <a:prstGeom prst="rect">
            <a:avLst/>
          </a:prstGeom>
        </p:spPr>
        <p:txBody>
          <a:bodyPr vert="horz" lIns="91317" tIns="45655" rIns="91317" bIns="45655" rtlCol="0"/>
          <a:lstStyle>
            <a:lvl1pPr algn="l" eaLnBrk="1" hangingPunct="1">
              <a:defRPr sz="1300">
                <a:latin typeface="Arial" charset="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15226" y="8"/>
            <a:ext cx="2919032" cy="494310"/>
          </a:xfrm>
          <a:prstGeom prst="rect">
            <a:avLst/>
          </a:prstGeom>
        </p:spPr>
        <p:txBody>
          <a:bodyPr vert="horz" lIns="91317" tIns="45655" rIns="91317" bIns="45655" rtlCol="0"/>
          <a:lstStyle>
            <a:lvl1pPr algn="r" eaLnBrk="1" hangingPunct="1">
              <a:defRPr sz="1300">
                <a:latin typeface="Arial" charset="0"/>
                <a:ea typeface="ＭＳ Ｐゴシック" charset="-128"/>
              </a:defRPr>
            </a:lvl1pPr>
          </a:lstStyle>
          <a:p>
            <a:pPr>
              <a:defRPr/>
            </a:pPr>
            <a:fld id="{A5592B45-4C38-437D-8886-4616652E06A9}" type="datetimeFigureOut">
              <a:rPr lang="ja-JP" altLang="en-US"/>
              <a:pPr>
                <a:defRPr/>
              </a:pPr>
              <a:t>2019/9/2</a:t>
            </a:fld>
            <a:endParaRPr lang="ja-JP" altLang="en-US"/>
          </a:p>
        </p:txBody>
      </p:sp>
      <p:sp>
        <p:nvSpPr>
          <p:cNvPr id="4" name="スライド イメージ プレースホルダー 3"/>
          <p:cNvSpPr>
            <a:spLocks noGrp="1" noRot="1" noChangeAspect="1"/>
          </p:cNvSpPr>
          <p:nvPr>
            <p:ph type="sldImg" idx="2"/>
          </p:nvPr>
        </p:nvSpPr>
        <p:spPr>
          <a:xfrm>
            <a:off x="696913" y="739775"/>
            <a:ext cx="5341937" cy="3698875"/>
          </a:xfrm>
          <a:prstGeom prst="rect">
            <a:avLst/>
          </a:prstGeom>
          <a:noFill/>
          <a:ln w="12700">
            <a:solidFill>
              <a:prstClr val="black"/>
            </a:solidFill>
          </a:ln>
        </p:spPr>
        <p:txBody>
          <a:bodyPr vert="horz" lIns="91317" tIns="45655" rIns="91317" bIns="45655" rtlCol="0" anchor="ctr"/>
          <a:lstStyle/>
          <a:p>
            <a:pPr lvl="0"/>
            <a:endParaRPr lang="ja-JP" altLang="en-US" noProof="0"/>
          </a:p>
        </p:txBody>
      </p:sp>
      <p:sp>
        <p:nvSpPr>
          <p:cNvPr id="5" name="ノート プレースホルダー 4"/>
          <p:cNvSpPr>
            <a:spLocks noGrp="1"/>
          </p:cNvSpPr>
          <p:nvPr>
            <p:ph type="body" sz="quarter" idx="3"/>
          </p:nvPr>
        </p:nvSpPr>
        <p:spPr>
          <a:xfrm>
            <a:off x="673283" y="4686009"/>
            <a:ext cx="5389213" cy="4441141"/>
          </a:xfrm>
          <a:prstGeom prst="rect">
            <a:avLst/>
          </a:prstGeom>
        </p:spPr>
        <p:txBody>
          <a:bodyPr vert="horz" lIns="91317" tIns="45655" rIns="91317" bIns="4565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0474"/>
            <a:ext cx="2919032" cy="494309"/>
          </a:xfrm>
          <a:prstGeom prst="rect">
            <a:avLst/>
          </a:prstGeom>
        </p:spPr>
        <p:txBody>
          <a:bodyPr vert="horz" lIns="91317" tIns="45655" rIns="91317" bIns="45655" rtlCol="0" anchor="b"/>
          <a:lstStyle>
            <a:lvl1pPr algn="l" eaLnBrk="1" hangingPunct="1">
              <a:defRPr sz="1300">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15226" y="9370474"/>
            <a:ext cx="2919032" cy="494309"/>
          </a:xfrm>
          <a:prstGeom prst="rect">
            <a:avLst/>
          </a:prstGeom>
        </p:spPr>
        <p:txBody>
          <a:bodyPr vert="horz" wrap="square" lIns="91317" tIns="45655" rIns="91317" bIns="45655" numCol="1" anchor="b" anchorCtr="0" compatLnSpc="1">
            <a:prstTxWarp prst="textNoShape">
              <a:avLst/>
            </a:prstTxWarp>
          </a:bodyPr>
          <a:lstStyle>
            <a:lvl1pPr algn="r" eaLnBrk="1" hangingPunct="1">
              <a:defRPr sz="1300"/>
            </a:lvl1pPr>
          </a:lstStyle>
          <a:p>
            <a:pPr>
              <a:defRPr/>
            </a:pPr>
            <a:fld id="{3F7F96D5-2ABE-4FDB-9F06-AB72933C2B17}" type="slidenum">
              <a:rPr lang="ja-JP" altLang="en-US"/>
              <a:pPr>
                <a:defRPr/>
              </a:pPr>
              <a:t>‹#›</a:t>
            </a:fld>
            <a:endParaRPr lang="ja-JP" altLang="en-US"/>
          </a:p>
        </p:txBody>
      </p:sp>
    </p:spTree>
    <p:extLst>
      <p:ext uri="{BB962C8B-B14F-4D97-AF65-F5344CB8AC3E}">
        <p14:creationId xmlns:p14="http://schemas.microsoft.com/office/powerpoint/2010/main" val="28547259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0</a:t>
            </a:fld>
            <a:endParaRPr lang="ja-JP" altLang="en-US"/>
          </a:p>
        </p:txBody>
      </p:sp>
    </p:spTree>
    <p:extLst>
      <p:ext uri="{BB962C8B-B14F-4D97-AF65-F5344CB8AC3E}">
        <p14:creationId xmlns:p14="http://schemas.microsoft.com/office/powerpoint/2010/main" val="465012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1</a:t>
            </a:fld>
            <a:endParaRPr lang="ja-JP" altLang="en-US"/>
          </a:p>
        </p:txBody>
      </p:sp>
    </p:spTree>
    <p:extLst>
      <p:ext uri="{BB962C8B-B14F-4D97-AF65-F5344CB8AC3E}">
        <p14:creationId xmlns:p14="http://schemas.microsoft.com/office/powerpoint/2010/main" val="2408985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2</a:t>
            </a:fld>
            <a:endParaRPr lang="ja-JP" altLang="en-US"/>
          </a:p>
        </p:txBody>
      </p:sp>
    </p:spTree>
    <p:extLst>
      <p:ext uri="{BB962C8B-B14F-4D97-AF65-F5344CB8AC3E}">
        <p14:creationId xmlns:p14="http://schemas.microsoft.com/office/powerpoint/2010/main" val="3129068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4</a:t>
            </a:fld>
            <a:endParaRPr lang="ja-JP" altLang="en-US"/>
          </a:p>
        </p:txBody>
      </p:sp>
    </p:spTree>
    <p:extLst>
      <p:ext uri="{BB962C8B-B14F-4D97-AF65-F5344CB8AC3E}">
        <p14:creationId xmlns:p14="http://schemas.microsoft.com/office/powerpoint/2010/main" val="2245579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5</a:t>
            </a:fld>
            <a:endParaRPr lang="ja-JP" altLang="en-US"/>
          </a:p>
        </p:txBody>
      </p:sp>
    </p:spTree>
    <p:extLst>
      <p:ext uri="{BB962C8B-B14F-4D97-AF65-F5344CB8AC3E}">
        <p14:creationId xmlns:p14="http://schemas.microsoft.com/office/powerpoint/2010/main" val="2969999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6</a:t>
            </a:fld>
            <a:endParaRPr lang="ja-JP" altLang="en-US"/>
          </a:p>
        </p:txBody>
      </p:sp>
    </p:spTree>
    <p:extLst>
      <p:ext uri="{BB962C8B-B14F-4D97-AF65-F5344CB8AC3E}">
        <p14:creationId xmlns:p14="http://schemas.microsoft.com/office/powerpoint/2010/main" val="1298250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7</a:t>
            </a:fld>
            <a:endParaRPr lang="ja-JP" altLang="en-US"/>
          </a:p>
        </p:txBody>
      </p:sp>
    </p:spTree>
    <p:extLst>
      <p:ext uri="{BB962C8B-B14F-4D97-AF65-F5344CB8AC3E}">
        <p14:creationId xmlns:p14="http://schemas.microsoft.com/office/powerpoint/2010/main" val="3512678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8</a:t>
            </a:fld>
            <a:endParaRPr lang="ja-JP" altLang="en-US"/>
          </a:p>
        </p:txBody>
      </p:sp>
    </p:spTree>
    <p:extLst>
      <p:ext uri="{BB962C8B-B14F-4D97-AF65-F5344CB8AC3E}">
        <p14:creationId xmlns:p14="http://schemas.microsoft.com/office/powerpoint/2010/main" val="3284418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7CCADE12-C836-48F9-8DF0-E4D97E1FEAFA}" type="slidenum">
              <a:rPr lang="en-US" altLang="ja-JP" smtClean="0"/>
              <a:pPr>
                <a:defRPr/>
              </a:pPr>
              <a:t>‹#›</a:t>
            </a:fld>
            <a:endParaRPr lang="en-US" altLang="ja-JP"/>
          </a:p>
        </p:txBody>
      </p:sp>
    </p:spTree>
    <p:extLst>
      <p:ext uri="{BB962C8B-B14F-4D97-AF65-F5344CB8AC3E}">
        <p14:creationId xmlns:p14="http://schemas.microsoft.com/office/powerpoint/2010/main" val="35072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CAF927-FF20-4CE2-8B0F-90DCDBB36A83}" type="slidenum">
              <a:rPr lang="en-US" altLang="ja-JP" smtClean="0"/>
              <a:pPr>
                <a:defRPr/>
              </a:pPr>
              <a:t>‹#›</a:t>
            </a:fld>
            <a:endParaRPr lang="en-US" altLang="ja-JP"/>
          </a:p>
        </p:txBody>
      </p:sp>
    </p:spTree>
    <p:extLst>
      <p:ext uri="{BB962C8B-B14F-4D97-AF65-F5344CB8AC3E}">
        <p14:creationId xmlns:p14="http://schemas.microsoft.com/office/powerpoint/2010/main" val="305915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BE219D2B-1EE1-4F8E-AD19-4154ED28E981}" type="slidenum">
              <a:rPr lang="en-US" altLang="ja-JP" smtClean="0"/>
              <a:pPr>
                <a:defRPr/>
              </a:pPr>
              <a:t>‹#›</a:t>
            </a:fld>
            <a:endParaRPr lang="en-US" altLang="ja-JP"/>
          </a:p>
        </p:txBody>
      </p:sp>
    </p:spTree>
    <p:extLst>
      <p:ext uri="{BB962C8B-B14F-4D97-AF65-F5344CB8AC3E}">
        <p14:creationId xmlns:p14="http://schemas.microsoft.com/office/powerpoint/2010/main" val="182053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9A0B158B-7A8D-4B00-B002-C18F71BCD079}" type="slidenum">
              <a:rPr lang="en-US" altLang="ja-JP" smtClean="0"/>
              <a:pPr>
                <a:defRPr/>
              </a:pPr>
              <a:t>‹#›</a:t>
            </a:fld>
            <a:endParaRPr lang="en-US" altLang="ja-JP"/>
          </a:p>
        </p:txBody>
      </p:sp>
    </p:spTree>
    <p:extLst>
      <p:ext uri="{BB962C8B-B14F-4D97-AF65-F5344CB8AC3E}">
        <p14:creationId xmlns:p14="http://schemas.microsoft.com/office/powerpoint/2010/main" val="374345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5C051D-5FA3-4CF6-82B4-2CCC3C3B16FE}" type="slidenum">
              <a:rPr lang="en-US" altLang="ja-JP" smtClean="0"/>
              <a:pPr>
                <a:defRPr/>
              </a:pPr>
              <a:t>‹#›</a:t>
            </a:fld>
            <a:endParaRPr lang="en-US" altLang="ja-JP"/>
          </a:p>
        </p:txBody>
      </p:sp>
    </p:spTree>
    <p:extLst>
      <p:ext uri="{BB962C8B-B14F-4D97-AF65-F5344CB8AC3E}">
        <p14:creationId xmlns:p14="http://schemas.microsoft.com/office/powerpoint/2010/main" val="374247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8E6A7BCC-4250-44F7-8498-3CF23B03145B}" type="slidenum">
              <a:rPr lang="en-US" altLang="ja-JP" smtClean="0"/>
              <a:pPr>
                <a:defRPr/>
              </a:pPr>
              <a:t>‹#›</a:t>
            </a:fld>
            <a:endParaRPr lang="en-US" altLang="ja-JP"/>
          </a:p>
        </p:txBody>
      </p:sp>
    </p:spTree>
    <p:extLst>
      <p:ext uri="{BB962C8B-B14F-4D97-AF65-F5344CB8AC3E}">
        <p14:creationId xmlns:p14="http://schemas.microsoft.com/office/powerpoint/2010/main" val="2143128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AA3A6C9-BAC3-42FF-A789-60CBCDE346EE}" type="slidenum">
              <a:rPr lang="en-US" altLang="ja-JP" smtClean="0"/>
              <a:pPr>
                <a:defRPr/>
              </a:pPr>
              <a:t>‹#›</a:t>
            </a:fld>
            <a:endParaRPr lang="en-US" altLang="ja-JP"/>
          </a:p>
        </p:txBody>
      </p:sp>
    </p:spTree>
    <p:extLst>
      <p:ext uri="{BB962C8B-B14F-4D97-AF65-F5344CB8AC3E}">
        <p14:creationId xmlns:p14="http://schemas.microsoft.com/office/powerpoint/2010/main" val="441805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B163C82F-F16A-4C2B-83DA-715214A64AAB}" type="slidenum">
              <a:rPr lang="en-US" altLang="ja-JP" smtClean="0"/>
              <a:pPr>
                <a:defRPr/>
              </a:pPr>
              <a:t>‹#›</a:t>
            </a:fld>
            <a:endParaRPr lang="en-US" altLang="ja-JP"/>
          </a:p>
        </p:txBody>
      </p:sp>
    </p:spTree>
    <p:extLst>
      <p:ext uri="{BB962C8B-B14F-4D97-AF65-F5344CB8AC3E}">
        <p14:creationId xmlns:p14="http://schemas.microsoft.com/office/powerpoint/2010/main" val="332527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26782751-1A50-4D0F-B557-BE9F7A5FEFD7}" type="slidenum">
              <a:rPr lang="en-US" altLang="ja-JP" smtClean="0"/>
              <a:pPr>
                <a:defRPr/>
              </a:pPr>
              <a:t>‹#›</a:t>
            </a:fld>
            <a:endParaRPr lang="en-US" altLang="ja-JP"/>
          </a:p>
        </p:txBody>
      </p:sp>
    </p:spTree>
    <p:extLst>
      <p:ext uri="{BB962C8B-B14F-4D97-AF65-F5344CB8AC3E}">
        <p14:creationId xmlns:p14="http://schemas.microsoft.com/office/powerpoint/2010/main" val="2678255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620F5C5F-B20C-41F1-8FF6-95D76005D7FD}" type="slidenum">
              <a:rPr lang="en-US" altLang="ja-JP" smtClean="0"/>
              <a:pPr>
                <a:defRPr/>
              </a:pPr>
              <a:t>‹#›</a:t>
            </a:fld>
            <a:endParaRPr lang="en-US" altLang="ja-JP"/>
          </a:p>
        </p:txBody>
      </p:sp>
    </p:spTree>
    <p:extLst>
      <p:ext uri="{BB962C8B-B14F-4D97-AF65-F5344CB8AC3E}">
        <p14:creationId xmlns:p14="http://schemas.microsoft.com/office/powerpoint/2010/main" val="349917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4BC7F29D-1E5D-49AC-A552-DABCE210D0FF}" type="slidenum">
              <a:rPr lang="en-US" altLang="ja-JP" smtClean="0"/>
              <a:pPr>
                <a:defRPr/>
              </a:pPr>
              <a:t>‹#›</a:t>
            </a:fld>
            <a:endParaRPr lang="en-US" altLang="ja-JP"/>
          </a:p>
        </p:txBody>
      </p:sp>
    </p:spTree>
    <p:extLst>
      <p:ext uri="{BB962C8B-B14F-4D97-AF65-F5344CB8AC3E}">
        <p14:creationId xmlns:p14="http://schemas.microsoft.com/office/powerpoint/2010/main" val="417076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74C10710-27DA-40DE-A903-AE5782C82DE8}" type="slidenum">
              <a:rPr lang="en-US" altLang="ja-JP" smtClean="0"/>
              <a:pPr>
                <a:defRPr/>
              </a:pPr>
              <a:t>‹#›</a:t>
            </a:fld>
            <a:endParaRPr lang="en-US" altLang="ja-JP"/>
          </a:p>
        </p:txBody>
      </p:sp>
    </p:spTree>
    <p:extLst>
      <p:ext uri="{BB962C8B-B14F-4D97-AF65-F5344CB8AC3E}">
        <p14:creationId xmlns:p14="http://schemas.microsoft.com/office/powerpoint/2010/main" val="3450179412"/>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4488" y="1196752"/>
            <a:ext cx="9289032" cy="3240360"/>
          </a:xfrm>
        </p:spPr>
        <p:txBody>
          <a:bodyPr>
            <a:normAutofit/>
          </a:bodyPr>
          <a:lstStyle/>
          <a:p>
            <a:r>
              <a:rPr lang="ja-JP" altLang="en-US" sz="5400" dirty="0">
                <a:latin typeface="メイリオ" panose="020B0604030504040204" pitchFamily="50" charset="-128"/>
                <a:ea typeface="メイリオ" panose="020B0604030504040204" pitchFamily="50" charset="-128"/>
                <a:cs typeface="メイリオ" panose="020B0604030504040204" pitchFamily="50" charset="-128"/>
              </a:rPr>
              <a:t>無償化に伴って</a:t>
            </a:r>
            <a:b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5400" dirty="0">
                <a:latin typeface="メイリオ" panose="020B0604030504040204" pitchFamily="50" charset="-128"/>
                <a:ea typeface="メイリオ" panose="020B0604030504040204" pitchFamily="50" charset="-128"/>
                <a:cs typeface="メイリオ" panose="020B0604030504040204" pitchFamily="50" charset="-128"/>
              </a:rPr>
              <a:t>必要とされる事務</a:t>
            </a:r>
            <a:br>
              <a:rPr lang="en-US" altLang="ja-JP" sz="5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（届出・確認・給付認定・請求）</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7401272" y="409338"/>
            <a:ext cx="1872208" cy="400110"/>
          </a:xfrm>
          <a:prstGeom prst="rect">
            <a:avLst/>
          </a:prstGeom>
          <a:noFill/>
          <a:ln>
            <a:solidFill>
              <a:schemeClr val="tx1"/>
            </a:solidFill>
          </a:ln>
        </p:spPr>
        <p:txBody>
          <a:bodyPr wrap="square" rtlCol="0" anchor="b">
            <a:spAutoFit/>
          </a:bodyPr>
          <a:lstStyle/>
          <a:p>
            <a:pPr algn="ct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資料２</a:t>
            </a:r>
          </a:p>
        </p:txBody>
      </p:sp>
    </p:spTree>
    <p:extLst>
      <p:ext uri="{BB962C8B-B14F-4D97-AF65-F5344CB8AC3E}">
        <p14:creationId xmlns:p14="http://schemas.microsoft.com/office/powerpoint/2010/main" val="406725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無償化に伴って必要とされる事務　</a:t>
            </a:r>
            <a:r>
              <a:rPr lang="ja-JP" altLang="en-US" b="1" dirty="0">
                <a:latin typeface="メイリオ" panose="020B0604030504040204" pitchFamily="50" charset="-128"/>
                <a:ea typeface="メイリオ" panose="020B0604030504040204" pitchFamily="50" charset="-128"/>
              </a:rPr>
              <a:t>①届出　②確認　③給付認定　</a:t>
            </a:r>
            <a:r>
              <a:rPr lang="ja-JP" altLang="en-US" sz="1600" b="1" dirty="0">
                <a:latin typeface="メイリオ" panose="020B0604030504040204" pitchFamily="50" charset="-128"/>
                <a:ea typeface="メイリオ" panose="020B0604030504040204" pitchFamily="50" charset="-128"/>
              </a:rPr>
              <a:t>（前回説明会おさらい）</a:t>
            </a:r>
            <a:endParaRPr lang="ja-JP" altLang="en-US" sz="1400" b="1" dirty="0">
              <a:latin typeface="メイリオ" panose="020B0604030504040204" pitchFamily="50" charset="-128"/>
              <a:ea typeface="メイリオ" panose="020B0604030504040204" pitchFamily="50" charset="-128"/>
            </a:endParaRPr>
          </a:p>
        </p:txBody>
      </p:sp>
      <p:sp>
        <p:nvSpPr>
          <p:cNvPr id="23" name="角丸四角形 22"/>
          <p:cNvSpPr/>
          <p:nvPr/>
        </p:nvSpPr>
        <p:spPr>
          <a:xfrm>
            <a:off x="200472" y="923283"/>
            <a:ext cx="9539984" cy="1969714"/>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128464" y="620687"/>
            <a:ext cx="130206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①届出</a:t>
            </a:r>
          </a:p>
        </p:txBody>
      </p:sp>
      <p:sp>
        <p:nvSpPr>
          <p:cNvPr id="2" name="正方形/長方形 1"/>
          <p:cNvSpPr/>
          <p:nvPr/>
        </p:nvSpPr>
        <p:spPr>
          <a:xfrm>
            <a:off x="229444" y="1013827"/>
            <a:ext cx="9637564" cy="2062103"/>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〇届出は以下の施設を除き義務であり、また無償化の要件でもある。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届出対象外</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雇用する労働者の監護する乳幼児のみの保育を行う施設（７月１日～届出対象）</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事業者が顧客のために設置する施設、親族間の預け合い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設置者の親族又はこれに準ずる密接な人的関係を有する者の監護する乳幼児</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半年を限度として臨時に設置される施設、一時預かり事業や病児保育事業の対象となる乳幼児　など</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6996113" y="6289564"/>
            <a:ext cx="2228850" cy="365125"/>
          </a:xfrm>
        </p:spPr>
        <p:txBody>
          <a:bodyPr/>
          <a:lstStyle/>
          <a:p>
            <a:pPr>
              <a:defRPr/>
            </a:pPr>
            <a:fld id="{9A0B158B-7A8D-4B00-B002-C18F71BCD079}" type="slidenum">
              <a:rPr lang="en-US" altLang="ja-JP" smtClean="0"/>
              <a:pPr>
                <a:defRPr/>
              </a:pPr>
              <a:t>1</a:t>
            </a:fld>
            <a:endParaRPr lang="en-US" altLang="ja-JP"/>
          </a:p>
        </p:txBody>
      </p:sp>
      <p:sp>
        <p:nvSpPr>
          <p:cNvPr id="15" name="角丸四角形 22">
            <a:extLst>
              <a:ext uri="{FF2B5EF4-FFF2-40B4-BE49-F238E27FC236}">
                <a16:creationId xmlns:a16="http://schemas.microsoft.com/office/drawing/2014/main" id="{FE2117E9-AF66-4CCB-B70D-BC22F9AE7C57}"/>
              </a:ext>
            </a:extLst>
          </p:cNvPr>
          <p:cNvSpPr/>
          <p:nvPr/>
        </p:nvSpPr>
        <p:spPr>
          <a:xfrm>
            <a:off x="200472" y="3280964"/>
            <a:ext cx="9539984" cy="1502825"/>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6" name="テキスト ボックス 15">
            <a:extLst>
              <a:ext uri="{FF2B5EF4-FFF2-40B4-BE49-F238E27FC236}">
                <a16:creationId xmlns:a16="http://schemas.microsoft.com/office/drawing/2014/main" id="{5B50F290-99E0-4B91-8971-8B55F670AD0F}"/>
              </a:ext>
            </a:extLst>
          </p:cNvPr>
          <p:cNvSpPr txBox="1"/>
          <p:nvPr/>
        </p:nvSpPr>
        <p:spPr>
          <a:xfrm>
            <a:off x="128463" y="2978368"/>
            <a:ext cx="1302061"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②確認</a:t>
            </a:r>
          </a:p>
        </p:txBody>
      </p:sp>
      <p:sp>
        <p:nvSpPr>
          <p:cNvPr id="17" name="正方形/長方形 16">
            <a:extLst>
              <a:ext uri="{FF2B5EF4-FFF2-40B4-BE49-F238E27FC236}">
                <a16:creationId xmlns:a16="http://schemas.microsoft.com/office/drawing/2014/main" id="{48B15F98-DC3A-4293-8DF0-618F3F8ADBAB}"/>
              </a:ext>
            </a:extLst>
          </p:cNvPr>
          <p:cNvSpPr/>
          <p:nvPr/>
        </p:nvSpPr>
        <p:spPr>
          <a:xfrm>
            <a:off x="229444" y="3371508"/>
            <a:ext cx="9637564" cy="1569660"/>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〇各施設が無償化対象となること、対象園に求める基準を満たしていることを把握するため、届出とは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別途必要となる事務（義務ではない。）。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〇７月末を目途に確認申請書の提出をお願いしていたが、</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まだ提出していない施設で提出の予定がある</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場合は速やかに提出をお願いしたい（９月末日までに公示（ＨＰへの公表）を行う予定）。</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22">
            <a:extLst>
              <a:ext uri="{FF2B5EF4-FFF2-40B4-BE49-F238E27FC236}">
                <a16:creationId xmlns:a16="http://schemas.microsoft.com/office/drawing/2014/main" id="{76D25243-6598-46F9-9DA4-0367AA269A1A}"/>
              </a:ext>
            </a:extLst>
          </p:cNvPr>
          <p:cNvSpPr/>
          <p:nvPr/>
        </p:nvSpPr>
        <p:spPr>
          <a:xfrm>
            <a:off x="266563" y="5171756"/>
            <a:ext cx="9539984" cy="1502825"/>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9" name="テキスト ボックス 18">
            <a:extLst>
              <a:ext uri="{FF2B5EF4-FFF2-40B4-BE49-F238E27FC236}">
                <a16:creationId xmlns:a16="http://schemas.microsoft.com/office/drawing/2014/main" id="{DB4FA09A-B5BE-4E33-815E-926DA1D0C66F}"/>
              </a:ext>
            </a:extLst>
          </p:cNvPr>
          <p:cNvSpPr txBox="1"/>
          <p:nvPr/>
        </p:nvSpPr>
        <p:spPr>
          <a:xfrm>
            <a:off x="194554" y="4869160"/>
            <a:ext cx="1302061"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③給付認定</a:t>
            </a:r>
          </a:p>
        </p:txBody>
      </p:sp>
      <p:sp>
        <p:nvSpPr>
          <p:cNvPr id="20" name="正方形/長方形 19">
            <a:extLst>
              <a:ext uri="{FF2B5EF4-FFF2-40B4-BE49-F238E27FC236}">
                <a16:creationId xmlns:a16="http://schemas.microsoft.com/office/drawing/2014/main" id="{1BC8FA3F-3B0A-4973-8B46-50007A1DD6AC}"/>
              </a:ext>
            </a:extLst>
          </p:cNvPr>
          <p:cNvSpPr/>
          <p:nvPr/>
        </p:nvSpPr>
        <p:spPr>
          <a:xfrm>
            <a:off x="295535" y="5262300"/>
            <a:ext cx="9637564" cy="1323439"/>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〇利用者が無償化の対象となるためには、「保育の必要性の認定」を受ける必要がある（施設が所在し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いる区こども家庭課宛）。</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９月１０日までに保護者が申請を行う必要がある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ため、引き続き周知文の配布等の周知をお願いした</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い。なお、１０月以降は認定希望日の前月１０日までに申請を行う必要がある。</a:t>
            </a:r>
          </a:p>
        </p:txBody>
      </p:sp>
    </p:spTree>
    <p:extLst>
      <p:ext uri="{BB962C8B-B14F-4D97-AF65-F5344CB8AC3E}">
        <p14:creationId xmlns:p14="http://schemas.microsoft.com/office/powerpoint/2010/main" val="1863124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無償化に伴って必要とされる事務　</a:t>
            </a:r>
            <a:r>
              <a:rPr lang="ja-JP" altLang="en-US" b="1" dirty="0">
                <a:latin typeface="メイリオ" panose="020B0604030504040204" pitchFamily="50" charset="-128"/>
                <a:ea typeface="メイリオ" panose="020B0604030504040204" pitchFamily="50" charset="-128"/>
              </a:rPr>
              <a:t>④請求</a:t>
            </a:r>
          </a:p>
        </p:txBody>
      </p:sp>
      <p:sp>
        <p:nvSpPr>
          <p:cNvPr id="3" name="スライド番号プレースホルダー 2"/>
          <p:cNvSpPr>
            <a:spLocks noGrp="1"/>
          </p:cNvSpPr>
          <p:nvPr>
            <p:ph type="sldNum" sz="quarter" idx="12"/>
          </p:nvPr>
        </p:nvSpPr>
        <p:spPr>
          <a:xfrm>
            <a:off x="7041232" y="6490807"/>
            <a:ext cx="2228850" cy="365125"/>
          </a:xfrm>
        </p:spPr>
        <p:txBody>
          <a:bodyPr/>
          <a:lstStyle/>
          <a:p>
            <a:pPr>
              <a:defRPr/>
            </a:pPr>
            <a:fld id="{9A0B158B-7A8D-4B00-B002-C18F71BCD079}" type="slidenum">
              <a:rPr lang="en-US" altLang="ja-JP" smtClean="0"/>
              <a:pPr>
                <a:defRPr/>
              </a:pPr>
              <a:t>2</a:t>
            </a:fld>
            <a:endParaRPr lang="en-US" altLang="ja-JP" dirty="0"/>
          </a:p>
        </p:txBody>
      </p:sp>
      <p:sp>
        <p:nvSpPr>
          <p:cNvPr id="14" name="角丸四角形 22">
            <a:extLst>
              <a:ext uri="{FF2B5EF4-FFF2-40B4-BE49-F238E27FC236}">
                <a16:creationId xmlns:a16="http://schemas.microsoft.com/office/drawing/2014/main" id="{18275CCF-D798-40DA-B322-1D1FD250108D}"/>
              </a:ext>
            </a:extLst>
          </p:cNvPr>
          <p:cNvSpPr/>
          <p:nvPr/>
        </p:nvSpPr>
        <p:spPr>
          <a:xfrm>
            <a:off x="200472" y="923283"/>
            <a:ext cx="9539984" cy="320258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1" name="テキスト ボックス 20">
            <a:extLst>
              <a:ext uri="{FF2B5EF4-FFF2-40B4-BE49-F238E27FC236}">
                <a16:creationId xmlns:a16="http://schemas.microsoft.com/office/drawing/2014/main" id="{E7302126-BCE4-4670-9990-41913B43203B}"/>
              </a:ext>
            </a:extLst>
          </p:cNvPr>
          <p:cNvSpPr txBox="1"/>
          <p:nvPr/>
        </p:nvSpPr>
        <p:spPr>
          <a:xfrm>
            <a:off x="128464" y="620687"/>
            <a:ext cx="2304256"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請求事務の概要</a:t>
            </a:r>
          </a:p>
        </p:txBody>
      </p:sp>
      <p:sp>
        <p:nvSpPr>
          <p:cNvPr id="25" name="正方形/長方形 24">
            <a:extLst>
              <a:ext uri="{FF2B5EF4-FFF2-40B4-BE49-F238E27FC236}">
                <a16:creationId xmlns:a16="http://schemas.microsoft.com/office/drawing/2014/main" id="{58983944-85B7-4C37-937F-CD9F3FCA0695}"/>
              </a:ext>
            </a:extLst>
          </p:cNvPr>
          <p:cNvSpPr/>
          <p:nvPr/>
        </p:nvSpPr>
        <p:spPr>
          <a:xfrm>
            <a:off x="229444" y="1013827"/>
            <a:ext cx="9637564" cy="3390672"/>
          </a:xfrm>
          <a:prstGeom prst="rect">
            <a:avLst/>
          </a:prstGeom>
        </p:spPr>
        <p:txBody>
          <a:bodyPr wrap="square">
            <a:spAutoFit/>
          </a:bodyPr>
          <a:lstStyle/>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○無償化の対象は保育料。通園送迎費、食材料費、行事費などは利用者負担となるので、領収証には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分けて記載いただくことになる。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変更なし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○支払いは３か月毎に償還払いで行う（年４回の支払い）。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変更なし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例）令和元年１０月～１２月分　→　１月に領収書等をとりまとめ　→　３月に支払い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○認可外保育施設において無償化の対象となる利用者（給付認定を受けた者）が、実際に保育料を</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受け取るためには、請求書（利用者記載　後日お示しする予定）のほか、「領収証」及び「提供</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証明書」が必要。</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給付認定を受けた者に対し、 「領収証」及び「提供証明書」を交付することは義務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 「領収証」及び「提供証明書」については、効率化の観点から、１枚の様式とする予定（資料６</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領収証兼提供証明書）である。任意の様式でも構わないが、項目としては資料６でお示しした内容が</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含まれている必要があることから、基本的にはご提示した様式でお願いしたい。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下矢印 55">
            <a:extLst>
              <a:ext uri="{FF2B5EF4-FFF2-40B4-BE49-F238E27FC236}">
                <a16:creationId xmlns:a16="http://schemas.microsoft.com/office/drawing/2014/main" id="{CEF00595-D5F2-47B8-9559-7F3723735374}"/>
              </a:ext>
            </a:extLst>
          </p:cNvPr>
          <p:cNvSpPr/>
          <p:nvPr/>
        </p:nvSpPr>
        <p:spPr>
          <a:xfrm>
            <a:off x="4124822" y="4178974"/>
            <a:ext cx="936104" cy="392532"/>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61">
            <a:extLst>
              <a:ext uri="{FF2B5EF4-FFF2-40B4-BE49-F238E27FC236}">
                <a16:creationId xmlns:a16="http://schemas.microsoft.com/office/drawing/2014/main" id="{749EB008-2B9C-47C3-B808-BDDBC505641E}"/>
              </a:ext>
            </a:extLst>
          </p:cNvPr>
          <p:cNvSpPr/>
          <p:nvPr/>
        </p:nvSpPr>
        <p:spPr>
          <a:xfrm>
            <a:off x="200472" y="4624610"/>
            <a:ext cx="9539984" cy="2116758"/>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8" name="正方形/長方形 27">
            <a:extLst>
              <a:ext uri="{FF2B5EF4-FFF2-40B4-BE49-F238E27FC236}">
                <a16:creationId xmlns:a16="http://schemas.microsoft.com/office/drawing/2014/main" id="{3CDAF38A-F7CD-4010-8A48-AE0692F0D7C6}"/>
              </a:ext>
            </a:extLst>
          </p:cNvPr>
          <p:cNvSpPr/>
          <p:nvPr/>
        </p:nvSpPr>
        <p:spPr>
          <a:xfrm>
            <a:off x="272480" y="4653136"/>
            <a:ext cx="9395968" cy="2123658"/>
          </a:xfrm>
          <a:prstGeom prst="rect">
            <a:avLst/>
          </a:prstGeom>
        </p:spPr>
        <p:txBody>
          <a:bodyPr wrap="square">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①給付認定を受けた者が誰かを把握し、</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領収証兼提供証明書を交付、</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③請求書、領収証兼提供証明書（原本）を市に提出</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（〆切：</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月分は</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①給付認定を受けた者を施設が把握するため、保護者向け周知文（資料</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や認定通知書に、認定通知書を施設に提示するよう記載（写しの提出は不要。）</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a:extLst>
              <a:ext uri="{FF2B5EF4-FFF2-40B4-BE49-F238E27FC236}">
                <a16:creationId xmlns:a16="http://schemas.microsoft.com/office/drawing/2014/main" id="{92F222DC-3BF9-4E72-A293-21A9C2964506}"/>
              </a:ext>
            </a:extLst>
          </p:cNvPr>
          <p:cNvSpPr txBox="1"/>
          <p:nvPr/>
        </p:nvSpPr>
        <p:spPr>
          <a:xfrm>
            <a:off x="128464" y="4318073"/>
            <a:ext cx="3744416"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無償化に伴って必要とされる事務</a:t>
            </a:r>
          </a:p>
        </p:txBody>
      </p:sp>
    </p:spTree>
    <p:extLst>
      <p:ext uri="{BB962C8B-B14F-4D97-AF65-F5344CB8AC3E}">
        <p14:creationId xmlns:p14="http://schemas.microsoft.com/office/powerpoint/2010/main" val="1535525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00472" y="1049959"/>
            <a:ext cx="8961914" cy="5154592"/>
            <a:chOff x="467544" y="908720"/>
            <a:chExt cx="8272536" cy="4476700"/>
          </a:xfrm>
        </p:grpSpPr>
        <p:sp>
          <p:nvSpPr>
            <p:cNvPr id="5" name="サブタイトル 2"/>
            <p:cNvSpPr txBox="1">
              <a:spLocks/>
            </p:cNvSpPr>
            <p:nvPr/>
          </p:nvSpPr>
          <p:spPr>
            <a:xfrm>
              <a:off x="46754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t>利　用　者</a:t>
              </a:r>
              <a:endParaRPr lang="en-US" altLang="ja-JP" dirty="0"/>
            </a:p>
          </p:txBody>
        </p:sp>
        <p:sp>
          <p:nvSpPr>
            <p:cNvPr id="6" name="サブタイトル 2"/>
            <p:cNvSpPr txBox="1">
              <a:spLocks/>
            </p:cNvSpPr>
            <p:nvPr/>
          </p:nvSpPr>
          <p:spPr>
            <a:xfrm>
              <a:off x="802838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t>千　葉　市</a:t>
              </a:r>
              <a:endParaRPr lang="en-US" altLang="ja-JP" dirty="0"/>
            </a:p>
          </p:txBody>
        </p:sp>
        <p:sp>
          <p:nvSpPr>
            <p:cNvPr id="7" name="サブタイトル 2"/>
            <p:cNvSpPr txBox="1">
              <a:spLocks/>
            </p:cNvSpPr>
            <p:nvPr/>
          </p:nvSpPr>
          <p:spPr>
            <a:xfrm>
              <a:off x="424796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t>施設</a:t>
              </a:r>
              <a:endParaRPr lang="en-US" altLang="ja-JP" dirty="0"/>
            </a:p>
          </p:txBody>
        </p:sp>
      </p:grpSp>
      <p:sp>
        <p:nvSpPr>
          <p:cNvPr id="31" name="正方形/長方形 30"/>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事務フロー及びスケジュール</a:t>
            </a:r>
          </a:p>
        </p:txBody>
      </p:sp>
      <p:cxnSp>
        <p:nvCxnSpPr>
          <p:cNvPr id="32" name="直線矢印コネクタ 31"/>
          <p:cNvCxnSpPr/>
          <p:nvPr/>
        </p:nvCxnSpPr>
        <p:spPr>
          <a:xfrm>
            <a:off x="5084933" y="1128006"/>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3" name="サブタイトル 2"/>
          <p:cNvSpPr txBox="1">
            <a:spLocks/>
          </p:cNvSpPr>
          <p:nvPr/>
        </p:nvSpPr>
        <p:spPr>
          <a:xfrm>
            <a:off x="5220260" y="1186872"/>
            <a:ext cx="2918074" cy="55093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①確認申請書の提出（速やかに）運営課宛</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9351585" y="692696"/>
            <a:ext cx="353943" cy="732647"/>
          </a:xfrm>
          <a:prstGeom prst="rect">
            <a:avLst/>
          </a:prstGeom>
          <a:noFill/>
        </p:spPr>
        <p:txBody>
          <a:bodyPr vert="eaVert" wrap="square" rtlCol="0">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公示</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4" name="直線矢印コネクタ 33"/>
          <p:cNvCxnSpPr/>
          <p:nvPr/>
        </p:nvCxnSpPr>
        <p:spPr>
          <a:xfrm flipV="1">
            <a:off x="9162386" y="1099609"/>
            <a:ext cx="279648" cy="81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6" name="サブタイトル 2"/>
          <p:cNvSpPr txBox="1">
            <a:spLocks/>
          </p:cNvSpPr>
          <p:nvPr/>
        </p:nvSpPr>
        <p:spPr>
          <a:xfrm>
            <a:off x="920551" y="1556792"/>
            <a:ext cx="3600401" cy="454979"/>
          </a:xfrm>
          <a:prstGeom prst="rect">
            <a:avLst/>
          </a:prstGeom>
          <a:ln>
            <a:noFill/>
          </a:ln>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②保育の必要性の認定申請書を提出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日）区こども家庭課宛</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7" name="直線矢印コネクタ 36"/>
          <p:cNvCxnSpPr/>
          <p:nvPr/>
        </p:nvCxnSpPr>
        <p:spPr>
          <a:xfrm>
            <a:off x="971476" y="1484784"/>
            <a:ext cx="7419906"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0" name="直線矢印コネクタ 39"/>
          <p:cNvCxnSpPr>
            <a:cxnSpLocks/>
          </p:cNvCxnSpPr>
          <p:nvPr/>
        </p:nvCxnSpPr>
        <p:spPr>
          <a:xfrm flipH="1">
            <a:off x="971476" y="2038079"/>
            <a:ext cx="7419906"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1" name="サブタイトル 2"/>
          <p:cNvSpPr txBox="1">
            <a:spLocks/>
          </p:cNvSpPr>
          <p:nvPr/>
        </p:nvSpPr>
        <p:spPr>
          <a:xfrm>
            <a:off x="5084933" y="2056463"/>
            <a:ext cx="3069311" cy="55093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③保育の必要性の認定通知書を保護者へ発送</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月末）区こども家庭課発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サブタイトル 2"/>
          <p:cNvSpPr txBox="1">
            <a:spLocks/>
          </p:cNvSpPr>
          <p:nvPr/>
        </p:nvSpPr>
        <p:spPr>
          <a:xfrm>
            <a:off x="1034850" y="702573"/>
            <a:ext cx="2208286" cy="497472"/>
          </a:xfrm>
          <a:prstGeom prst="rect">
            <a:avLst/>
          </a:prstGeom>
          <a:ln w="28575">
            <a:solidFill>
              <a:schemeClr val="tx1">
                <a:lumMod val="95000"/>
                <a:lumOff val="5000"/>
              </a:schemeClr>
            </a:solidFill>
          </a:ln>
        </p:spPr>
        <p:txBody>
          <a:bodyPr vert="horz" lIns="91440" tIns="45720" rIns="91440" bIns="45720" rtlCol="0" anchor="ctr">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月末までの流れ</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サブタイトル 2"/>
          <p:cNvSpPr txBox="1">
            <a:spLocks/>
          </p:cNvSpPr>
          <p:nvPr/>
        </p:nvSpPr>
        <p:spPr>
          <a:xfrm>
            <a:off x="1060077" y="2425783"/>
            <a:ext cx="2208286" cy="497472"/>
          </a:xfrm>
          <a:prstGeom prst="rect">
            <a:avLst/>
          </a:prstGeom>
          <a:ln w="28575">
            <a:solidFill>
              <a:schemeClr val="tx1">
                <a:lumMod val="95000"/>
                <a:lumOff val="5000"/>
              </a:schemeClr>
            </a:solidFill>
          </a:ln>
        </p:spPr>
        <p:txBody>
          <a:bodyPr vert="horz" lIns="91440" tIns="45720" rIns="91440" bIns="45720" rtlCol="0" anchor="ctr">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月以降の流れ</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スライド番号プレースホルダー 2"/>
          <p:cNvSpPr>
            <a:spLocks noGrp="1"/>
          </p:cNvSpPr>
          <p:nvPr>
            <p:ph type="sldNum" sz="quarter" idx="12"/>
          </p:nvPr>
        </p:nvSpPr>
        <p:spPr>
          <a:xfrm>
            <a:off x="6996113" y="6356351"/>
            <a:ext cx="2228850" cy="365125"/>
          </a:xfrm>
        </p:spPr>
        <p:txBody>
          <a:bodyPr/>
          <a:lstStyle/>
          <a:p>
            <a:pPr>
              <a:defRPr/>
            </a:pPr>
            <a:fld id="{9A0B158B-7A8D-4B00-B002-C18F71BCD079}" type="slidenum">
              <a:rPr lang="en-US" altLang="ja-JP" smtClean="0"/>
              <a:pPr>
                <a:defRPr/>
              </a:pPr>
              <a:t>3</a:t>
            </a:fld>
            <a:endParaRPr lang="en-US" altLang="ja-JP" dirty="0"/>
          </a:p>
        </p:txBody>
      </p:sp>
      <p:cxnSp>
        <p:nvCxnSpPr>
          <p:cNvPr id="39" name="直線矢印コネクタ 38">
            <a:extLst>
              <a:ext uri="{FF2B5EF4-FFF2-40B4-BE49-F238E27FC236}">
                <a16:creationId xmlns:a16="http://schemas.microsoft.com/office/drawing/2014/main" id="{6B22231F-129F-42C6-BCFB-4D55EDF75BE7}"/>
              </a:ext>
            </a:extLst>
          </p:cNvPr>
          <p:cNvCxnSpPr/>
          <p:nvPr/>
        </p:nvCxnSpPr>
        <p:spPr>
          <a:xfrm flipH="1">
            <a:off x="971476" y="3036619"/>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4" name="サブタイトル 2">
            <a:extLst>
              <a:ext uri="{FF2B5EF4-FFF2-40B4-BE49-F238E27FC236}">
                <a16:creationId xmlns:a16="http://schemas.microsoft.com/office/drawing/2014/main" id="{0292BB8D-5F19-4451-BE10-140160EE9F7A}"/>
              </a:ext>
            </a:extLst>
          </p:cNvPr>
          <p:cNvSpPr txBox="1">
            <a:spLocks/>
          </p:cNvSpPr>
          <p:nvPr/>
        </p:nvSpPr>
        <p:spPr>
          <a:xfrm>
            <a:off x="1034850" y="3094093"/>
            <a:ext cx="3195487" cy="638481"/>
          </a:xfrm>
          <a:prstGeom prst="rect">
            <a:avLst/>
          </a:prstGeom>
          <a:ln>
            <a:noFill/>
          </a:ln>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⑤新規の利用者　：資料</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（正式版）を配布</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給付認定申請者：資料</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（正式版）を配布し、認定通知</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書の提示を促す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5" name="直線矢印コネクタ 44">
            <a:extLst>
              <a:ext uri="{FF2B5EF4-FFF2-40B4-BE49-F238E27FC236}">
                <a16:creationId xmlns:a16="http://schemas.microsoft.com/office/drawing/2014/main" id="{E4B2D73A-4DD4-487C-B0C4-ADAA43DF2730}"/>
              </a:ext>
            </a:extLst>
          </p:cNvPr>
          <p:cNvCxnSpPr/>
          <p:nvPr/>
        </p:nvCxnSpPr>
        <p:spPr>
          <a:xfrm flipH="1">
            <a:off x="5069147" y="2559683"/>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6" name="サブタイトル 2">
            <a:extLst>
              <a:ext uri="{FF2B5EF4-FFF2-40B4-BE49-F238E27FC236}">
                <a16:creationId xmlns:a16="http://schemas.microsoft.com/office/drawing/2014/main" id="{36755CF7-769C-445D-9C02-EB2C21E2AE14}"/>
              </a:ext>
            </a:extLst>
          </p:cNvPr>
          <p:cNvSpPr txBox="1">
            <a:spLocks/>
          </p:cNvSpPr>
          <p:nvPr/>
        </p:nvSpPr>
        <p:spPr>
          <a:xfrm>
            <a:off x="5132521" y="2617156"/>
            <a:ext cx="3089189" cy="955859"/>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④保護者周知文（資料</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の正式版）、領収証兼提供証明書（資料</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正式版）を送付</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サブタイトル 2">
            <a:extLst>
              <a:ext uri="{FF2B5EF4-FFF2-40B4-BE49-F238E27FC236}">
                <a16:creationId xmlns:a16="http://schemas.microsoft.com/office/drawing/2014/main" id="{6E14EF92-05D9-4E23-BD94-B77B6B39B510}"/>
              </a:ext>
            </a:extLst>
          </p:cNvPr>
          <p:cNvSpPr txBox="1">
            <a:spLocks/>
          </p:cNvSpPr>
          <p:nvPr/>
        </p:nvSpPr>
        <p:spPr>
          <a:xfrm>
            <a:off x="1014915" y="3869568"/>
            <a:ext cx="3089189" cy="67922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⑥認定通知書を提示（写しの提出は不要）</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8" name="直線矢印コネクタ 47">
            <a:extLst>
              <a:ext uri="{FF2B5EF4-FFF2-40B4-BE49-F238E27FC236}">
                <a16:creationId xmlns:a16="http://schemas.microsoft.com/office/drawing/2014/main" id="{57F5D963-C15E-4DBE-A743-7072FFCB5A61}"/>
              </a:ext>
            </a:extLst>
          </p:cNvPr>
          <p:cNvCxnSpPr/>
          <p:nvPr/>
        </p:nvCxnSpPr>
        <p:spPr>
          <a:xfrm>
            <a:off x="982842" y="3861048"/>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9" name="直線矢印コネクタ 48">
            <a:extLst>
              <a:ext uri="{FF2B5EF4-FFF2-40B4-BE49-F238E27FC236}">
                <a16:creationId xmlns:a16="http://schemas.microsoft.com/office/drawing/2014/main" id="{299DCDEE-3619-4DD5-8364-44FB8CC23984}"/>
              </a:ext>
            </a:extLst>
          </p:cNvPr>
          <p:cNvCxnSpPr/>
          <p:nvPr/>
        </p:nvCxnSpPr>
        <p:spPr>
          <a:xfrm flipH="1">
            <a:off x="963134" y="4544301"/>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0" name="サブタイトル 2">
            <a:extLst>
              <a:ext uri="{FF2B5EF4-FFF2-40B4-BE49-F238E27FC236}">
                <a16:creationId xmlns:a16="http://schemas.microsoft.com/office/drawing/2014/main" id="{97E66E7B-899A-4AE2-B4A4-E2069CB0D2AB}"/>
              </a:ext>
            </a:extLst>
          </p:cNvPr>
          <p:cNvSpPr txBox="1">
            <a:spLocks/>
          </p:cNvSpPr>
          <p:nvPr/>
        </p:nvSpPr>
        <p:spPr>
          <a:xfrm>
            <a:off x="1026508" y="4601775"/>
            <a:ext cx="3089189" cy="617251"/>
          </a:xfrm>
          <a:prstGeom prst="rect">
            <a:avLst/>
          </a:prstGeom>
          <a:ln>
            <a:noFill/>
          </a:ln>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⑧給付認定対象者に対し、領収証兼提供証明書を交付（</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か月毎の交付でも可）</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サブタイトル 2">
            <a:extLst>
              <a:ext uri="{FF2B5EF4-FFF2-40B4-BE49-F238E27FC236}">
                <a16:creationId xmlns:a16="http://schemas.microsoft.com/office/drawing/2014/main" id="{C6665F1C-9DE5-4E4C-A818-095D4ED94541}"/>
              </a:ext>
            </a:extLst>
          </p:cNvPr>
          <p:cNvSpPr txBox="1">
            <a:spLocks/>
          </p:cNvSpPr>
          <p:nvPr/>
        </p:nvSpPr>
        <p:spPr>
          <a:xfrm>
            <a:off x="1008506" y="5184706"/>
            <a:ext cx="3089189" cy="550930"/>
          </a:xfrm>
          <a:prstGeom prst="rect">
            <a:avLst/>
          </a:prstGeom>
          <a:ln>
            <a:noFill/>
          </a:ln>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⑨請求書、領収証兼提供証明書（原本）を提出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月〇日　施設で設定）</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2" name="直線矢印コネクタ 51">
            <a:extLst>
              <a:ext uri="{FF2B5EF4-FFF2-40B4-BE49-F238E27FC236}">
                <a16:creationId xmlns:a16="http://schemas.microsoft.com/office/drawing/2014/main" id="{D4EF4486-739B-4645-A239-EE69A9628019}"/>
              </a:ext>
            </a:extLst>
          </p:cNvPr>
          <p:cNvCxnSpPr/>
          <p:nvPr/>
        </p:nvCxnSpPr>
        <p:spPr>
          <a:xfrm>
            <a:off x="976433" y="5176186"/>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3" name="サブタイトル 2">
            <a:extLst>
              <a:ext uri="{FF2B5EF4-FFF2-40B4-BE49-F238E27FC236}">
                <a16:creationId xmlns:a16="http://schemas.microsoft.com/office/drawing/2014/main" id="{1D8DE3CE-3A8C-426E-BFAC-A5568F8FB6F9}"/>
              </a:ext>
            </a:extLst>
          </p:cNvPr>
          <p:cNvSpPr txBox="1">
            <a:spLocks/>
          </p:cNvSpPr>
          <p:nvPr/>
        </p:nvSpPr>
        <p:spPr>
          <a:xfrm>
            <a:off x="5211568" y="5224880"/>
            <a:ext cx="3145866" cy="580384"/>
          </a:xfrm>
          <a:prstGeom prst="rect">
            <a:avLst/>
          </a:prstGeom>
          <a:ln>
            <a:noFill/>
          </a:ln>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⑩園で取りまとめて提出（～</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日）運営課宛</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困難な場合は利用者から直接区こども家庭課</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又は運営課に提出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4" name="直線矢印コネクタ 53">
            <a:extLst>
              <a:ext uri="{FF2B5EF4-FFF2-40B4-BE49-F238E27FC236}">
                <a16:creationId xmlns:a16="http://schemas.microsoft.com/office/drawing/2014/main" id="{79A6FAE2-6390-4C39-8181-A9D87500A766}"/>
              </a:ext>
            </a:extLst>
          </p:cNvPr>
          <p:cNvCxnSpPr/>
          <p:nvPr/>
        </p:nvCxnSpPr>
        <p:spPr>
          <a:xfrm>
            <a:off x="5075958" y="5155873"/>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5" name="右矢印 27">
            <a:extLst>
              <a:ext uri="{FF2B5EF4-FFF2-40B4-BE49-F238E27FC236}">
                <a16:creationId xmlns:a16="http://schemas.microsoft.com/office/drawing/2014/main" id="{0253784A-08FC-4DD3-9540-BF492D764D2D}"/>
              </a:ext>
            </a:extLst>
          </p:cNvPr>
          <p:cNvSpPr/>
          <p:nvPr/>
        </p:nvSpPr>
        <p:spPr>
          <a:xfrm rot="10800000">
            <a:off x="982841" y="5733256"/>
            <a:ext cx="7380414" cy="393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サブタイトル 2">
            <a:extLst>
              <a:ext uri="{FF2B5EF4-FFF2-40B4-BE49-F238E27FC236}">
                <a16:creationId xmlns:a16="http://schemas.microsoft.com/office/drawing/2014/main" id="{812FDA2B-0013-4C84-82C0-C0903B3A7A3C}"/>
              </a:ext>
            </a:extLst>
          </p:cNvPr>
          <p:cNvSpPr txBox="1">
            <a:spLocks/>
          </p:cNvSpPr>
          <p:nvPr/>
        </p:nvSpPr>
        <p:spPr>
          <a:xfrm>
            <a:off x="5211568" y="6046422"/>
            <a:ext cx="2918074" cy="550930"/>
          </a:xfrm>
          <a:prstGeom prst="rect">
            <a:avLst/>
          </a:prstGeom>
          <a:ln>
            <a:noFill/>
          </a:ln>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⑪利用者へ直接支給（～</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月分は請求に基づき</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月末頃支払予定</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サブタイトル 2">
            <a:extLst>
              <a:ext uri="{FF2B5EF4-FFF2-40B4-BE49-F238E27FC236}">
                <a16:creationId xmlns:a16="http://schemas.microsoft.com/office/drawing/2014/main" id="{B53F2C5E-9A3D-4A5C-A7F5-299DF4682825}"/>
              </a:ext>
            </a:extLst>
          </p:cNvPr>
          <p:cNvSpPr txBox="1">
            <a:spLocks/>
          </p:cNvSpPr>
          <p:nvPr/>
        </p:nvSpPr>
        <p:spPr>
          <a:xfrm>
            <a:off x="5193563" y="4574748"/>
            <a:ext cx="3089189" cy="955859"/>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⑦請求書の様式を送付</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月）運営課発</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7" name="直線矢印コネクタ 56">
            <a:extLst>
              <a:ext uri="{FF2B5EF4-FFF2-40B4-BE49-F238E27FC236}">
                <a16:creationId xmlns:a16="http://schemas.microsoft.com/office/drawing/2014/main" id="{8F4FF55D-6D24-4192-BF6F-A1D0AD94E243}"/>
              </a:ext>
            </a:extLst>
          </p:cNvPr>
          <p:cNvCxnSpPr/>
          <p:nvPr/>
        </p:nvCxnSpPr>
        <p:spPr>
          <a:xfrm flipH="1">
            <a:off x="5066931" y="4544301"/>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23121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事務フロー及びスケジュール　</a:t>
            </a:r>
            <a:r>
              <a:rPr lang="ja-JP" altLang="en-US" b="1" dirty="0">
                <a:solidFill>
                  <a:schemeClr val="bg1"/>
                </a:solidFill>
                <a:latin typeface="メイリオ" panose="020B0604030504040204" pitchFamily="50" charset="-128"/>
                <a:ea typeface="メイリオ" panose="020B0604030504040204" pitchFamily="50" charset="-128"/>
              </a:rPr>
              <a:t>各事務毎の説明①～⑤</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200472" y="923284"/>
            <a:ext cx="9539984" cy="429098"/>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128464" y="620687"/>
            <a:ext cx="4536504"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b="1" dirty="0">
                <a:latin typeface="メイリオ" panose="020B0604030504040204" pitchFamily="50" charset="-128"/>
                <a:ea typeface="メイリオ" panose="020B0604030504040204" pitchFamily="50" charset="-128"/>
              </a:rPr>
              <a:t>①</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確認申請書の提出（速やかに）運営課宛</a:t>
            </a:r>
            <a:endParaRPr lang="ja-JP" altLang="en-US" sz="16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229444" y="1013827"/>
            <a:ext cx="9637564"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〇確認申請書をまだ提出していない施設で提出の予定がある場合は速やかに提出をお願いしたい。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9A0B158B-7A8D-4B00-B002-C18F71BCD079}" type="slidenum">
              <a:rPr lang="en-US" altLang="ja-JP" smtClean="0"/>
              <a:pPr>
                <a:defRPr/>
              </a:pPr>
              <a:t>4</a:t>
            </a:fld>
            <a:endParaRPr lang="en-US" altLang="ja-JP"/>
          </a:p>
        </p:txBody>
      </p:sp>
      <p:sp>
        <p:nvSpPr>
          <p:cNvPr id="14" name="角丸四角形 22">
            <a:extLst>
              <a:ext uri="{FF2B5EF4-FFF2-40B4-BE49-F238E27FC236}">
                <a16:creationId xmlns:a16="http://schemas.microsoft.com/office/drawing/2014/main" id="{3875B339-D940-41C0-ACF2-E674A8C4CF23}"/>
              </a:ext>
            </a:extLst>
          </p:cNvPr>
          <p:cNvSpPr/>
          <p:nvPr/>
        </p:nvSpPr>
        <p:spPr>
          <a:xfrm>
            <a:off x="219695" y="1868825"/>
            <a:ext cx="9539984" cy="489493"/>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1" name="テキスト ボックス 20">
            <a:extLst>
              <a:ext uri="{FF2B5EF4-FFF2-40B4-BE49-F238E27FC236}">
                <a16:creationId xmlns:a16="http://schemas.microsoft.com/office/drawing/2014/main" id="{226F5776-15BD-4584-9405-6F599CE2A22E}"/>
              </a:ext>
            </a:extLst>
          </p:cNvPr>
          <p:cNvSpPr txBox="1"/>
          <p:nvPr/>
        </p:nvSpPr>
        <p:spPr>
          <a:xfrm>
            <a:off x="147687" y="1566229"/>
            <a:ext cx="6533505"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b="1" dirty="0">
                <a:latin typeface="メイリオ" panose="020B0604030504040204" pitchFamily="50" charset="-128"/>
                <a:ea typeface="メイリオ" panose="020B0604030504040204" pitchFamily="50" charset="-128"/>
              </a:rPr>
              <a:t>②</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保育の必要性の認定申請書を提出（～</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日）区こども家庭課宛</a:t>
            </a:r>
            <a:endParaRPr lang="ja-JP" altLang="en-US" sz="1600" b="1" dirty="0">
              <a:latin typeface="メイリオ" panose="020B0604030504040204" pitchFamily="50" charset="-128"/>
              <a:ea typeface="メイリオ" panose="020B0604030504040204" pitchFamily="50" charset="-128"/>
            </a:endParaRPr>
          </a:p>
        </p:txBody>
      </p:sp>
      <p:sp>
        <p:nvSpPr>
          <p:cNvPr id="25" name="正方形/長方形 24">
            <a:extLst>
              <a:ext uri="{FF2B5EF4-FFF2-40B4-BE49-F238E27FC236}">
                <a16:creationId xmlns:a16="http://schemas.microsoft.com/office/drawing/2014/main" id="{FD383B86-52D8-4E8D-81D3-4A881DBE3F5C}"/>
              </a:ext>
            </a:extLst>
          </p:cNvPr>
          <p:cNvSpPr/>
          <p:nvPr/>
        </p:nvSpPr>
        <p:spPr>
          <a:xfrm>
            <a:off x="248667" y="1959369"/>
            <a:ext cx="9637564"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〇９月１０日までに保護者が申請を行う必要がある。引き続き周知文の配布等の周知をお願いしたい。</a:t>
            </a:r>
          </a:p>
        </p:txBody>
      </p:sp>
      <p:sp>
        <p:nvSpPr>
          <p:cNvPr id="26" name="角丸四角形 22">
            <a:extLst>
              <a:ext uri="{FF2B5EF4-FFF2-40B4-BE49-F238E27FC236}">
                <a16:creationId xmlns:a16="http://schemas.microsoft.com/office/drawing/2014/main" id="{09E2E1C1-EBD8-446F-985A-9A7EBF493CE1}"/>
              </a:ext>
            </a:extLst>
          </p:cNvPr>
          <p:cNvSpPr/>
          <p:nvPr/>
        </p:nvSpPr>
        <p:spPr>
          <a:xfrm>
            <a:off x="219695" y="2825689"/>
            <a:ext cx="9539984" cy="67531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7" name="テキスト ボックス 26">
            <a:extLst>
              <a:ext uri="{FF2B5EF4-FFF2-40B4-BE49-F238E27FC236}">
                <a16:creationId xmlns:a16="http://schemas.microsoft.com/office/drawing/2014/main" id="{AA4D79E3-0D26-483F-ABA7-BABE7BF8447F}"/>
              </a:ext>
            </a:extLst>
          </p:cNvPr>
          <p:cNvSpPr txBox="1"/>
          <p:nvPr/>
        </p:nvSpPr>
        <p:spPr>
          <a:xfrm>
            <a:off x="147687" y="2523093"/>
            <a:ext cx="826169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保育の必要性の認定通知書を保護者へ発送（～</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月末）区こども家庭課</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a:extLst>
              <a:ext uri="{FF2B5EF4-FFF2-40B4-BE49-F238E27FC236}">
                <a16:creationId xmlns:a16="http://schemas.microsoft.com/office/drawing/2014/main" id="{C8725CAA-11AE-4754-89E2-1664BC42DAB3}"/>
              </a:ext>
            </a:extLst>
          </p:cNvPr>
          <p:cNvSpPr/>
          <p:nvPr/>
        </p:nvSpPr>
        <p:spPr>
          <a:xfrm>
            <a:off x="248667" y="2916233"/>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月末までに、区こども家庭課から各保護者宛に認定通知書を送付する。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個人情報保護の観点から、各施設に一覧を提供することは不可</a:t>
            </a:r>
          </a:p>
        </p:txBody>
      </p:sp>
      <p:sp>
        <p:nvSpPr>
          <p:cNvPr id="13" name="角丸四角形 22">
            <a:extLst>
              <a:ext uri="{FF2B5EF4-FFF2-40B4-BE49-F238E27FC236}">
                <a16:creationId xmlns:a16="http://schemas.microsoft.com/office/drawing/2014/main" id="{CB6E43FA-29BF-4768-B8B5-0A021A4B22A5}"/>
              </a:ext>
            </a:extLst>
          </p:cNvPr>
          <p:cNvSpPr/>
          <p:nvPr/>
        </p:nvSpPr>
        <p:spPr>
          <a:xfrm>
            <a:off x="203300" y="3968379"/>
            <a:ext cx="9539984" cy="67531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5" name="テキスト ボックス 14">
            <a:extLst>
              <a:ext uri="{FF2B5EF4-FFF2-40B4-BE49-F238E27FC236}">
                <a16:creationId xmlns:a16="http://schemas.microsoft.com/office/drawing/2014/main" id="{A1661754-4381-4AD8-8D30-0F7226B3E6D5}"/>
              </a:ext>
            </a:extLst>
          </p:cNvPr>
          <p:cNvSpPr txBox="1"/>
          <p:nvPr/>
        </p:nvSpPr>
        <p:spPr>
          <a:xfrm>
            <a:off x="131292" y="3665783"/>
            <a:ext cx="9539984"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④保護者周知文（資料</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4-1</a:t>
            </a:r>
            <a:r>
              <a:rPr lang="ja-JP" altLang="en-US"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a:t>
            </a:r>
            <a:r>
              <a:rPr lang="ja-JP" altLang="en-US"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正式版）、領収証兼提供証明書（資料</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正式版）を送付（～</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月末）運営課発</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a:extLst>
              <a:ext uri="{FF2B5EF4-FFF2-40B4-BE49-F238E27FC236}">
                <a16:creationId xmlns:a16="http://schemas.microsoft.com/office/drawing/2014/main" id="{FCCC6DD7-204A-413A-8D6B-1E6512FD5438}"/>
              </a:ext>
            </a:extLst>
          </p:cNvPr>
          <p:cNvSpPr/>
          <p:nvPr/>
        </p:nvSpPr>
        <p:spPr>
          <a:xfrm>
            <a:off x="232272" y="4058923"/>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月末までに、保護者周知文と領収証兼提供証明書の正式版を、皆様に一定数送付させて</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いただく（郵送及びメール）。</a:t>
            </a:r>
          </a:p>
        </p:txBody>
      </p:sp>
      <p:sp>
        <p:nvSpPr>
          <p:cNvPr id="17" name="角丸四角形 22">
            <a:extLst>
              <a:ext uri="{FF2B5EF4-FFF2-40B4-BE49-F238E27FC236}">
                <a16:creationId xmlns:a16="http://schemas.microsoft.com/office/drawing/2014/main" id="{5672CBEF-835A-4501-B83D-C00B83146EE6}"/>
              </a:ext>
            </a:extLst>
          </p:cNvPr>
          <p:cNvSpPr/>
          <p:nvPr/>
        </p:nvSpPr>
        <p:spPr>
          <a:xfrm>
            <a:off x="203300" y="5111069"/>
            <a:ext cx="9539984" cy="67531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8" name="テキスト ボックス 17">
            <a:extLst>
              <a:ext uri="{FF2B5EF4-FFF2-40B4-BE49-F238E27FC236}">
                <a16:creationId xmlns:a16="http://schemas.microsoft.com/office/drawing/2014/main" id="{1E597BA3-8596-4FB0-8E7A-B8E3E199BB01}"/>
              </a:ext>
            </a:extLst>
          </p:cNvPr>
          <p:cNvSpPr txBox="1"/>
          <p:nvPr/>
        </p:nvSpPr>
        <p:spPr>
          <a:xfrm>
            <a:off x="131292" y="4808473"/>
            <a:ext cx="957140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⑤新規利用者、給付認定申請書に対し、それぞれ周知文を配布（</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id="{97C62712-7CCA-45E6-B9BA-F52AB84D3C09}"/>
              </a:ext>
            </a:extLst>
          </p:cNvPr>
          <p:cNvSpPr/>
          <p:nvPr/>
        </p:nvSpPr>
        <p:spPr>
          <a:xfrm>
            <a:off x="232272" y="5201613"/>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〇新規の利用者　：資料</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（正式版）を配布</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給付認定申請者：資料</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（正式版）を配布し、認定通知書の提示を促す</a:t>
            </a:r>
          </a:p>
        </p:txBody>
      </p:sp>
    </p:spTree>
    <p:extLst>
      <p:ext uri="{BB962C8B-B14F-4D97-AF65-F5344CB8AC3E}">
        <p14:creationId xmlns:p14="http://schemas.microsoft.com/office/powerpoint/2010/main" val="3956017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事務フロー及びスケジュール　</a:t>
            </a:r>
            <a:r>
              <a:rPr lang="ja-JP" altLang="en-US" b="1" dirty="0">
                <a:solidFill>
                  <a:schemeClr val="bg1"/>
                </a:solidFill>
                <a:latin typeface="メイリオ" panose="020B0604030504040204" pitchFamily="50" charset="-128"/>
                <a:ea typeface="メイリオ" panose="020B0604030504040204" pitchFamily="50" charset="-128"/>
              </a:rPr>
              <a:t>各事務毎の説明</a:t>
            </a:r>
            <a:r>
              <a:rPr lang="ja-JP" altLang="en-US" b="1">
                <a:solidFill>
                  <a:schemeClr val="bg1"/>
                </a:solidFill>
                <a:latin typeface="メイリオ" panose="020B0604030504040204" pitchFamily="50" charset="-128"/>
                <a:ea typeface="メイリオ" panose="020B0604030504040204" pitchFamily="50" charset="-128"/>
              </a:rPr>
              <a:t>⑥～⑪</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200472" y="923283"/>
            <a:ext cx="9539984" cy="921541"/>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128464" y="620687"/>
            <a:ext cx="655272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⑥認定通知書を提示（写しの提出は不要）（</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229444" y="1013827"/>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〇給付認定を受けた方から認定通知書を提示いただき、給付認定者を記録しておく。</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なお、この際に認定通知書の写しの提出までは必要ありませんが、各施設の運用上必要であれば写し</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の提出を求めていただいても構わない。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9A0B158B-7A8D-4B00-B002-C18F71BCD079}" type="slidenum">
              <a:rPr lang="en-US" altLang="ja-JP" smtClean="0"/>
              <a:pPr>
                <a:defRPr/>
              </a:pPr>
              <a:t>5</a:t>
            </a:fld>
            <a:endParaRPr lang="en-US" altLang="ja-JP"/>
          </a:p>
        </p:txBody>
      </p:sp>
      <p:sp>
        <p:nvSpPr>
          <p:cNvPr id="14" name="角丸四角形 22">
            <a:extLst>
              <a:ext uri="{FF2B5EF4-FFF2-40B4-BE49-F238E27FC236}">
                <a16:creationId xmlns:a16="http://schemas.microsoft.com/office/drawing/2014/main" id="{3875B339-D940-41C0-ACF2-E674A8C4CF23}"/>
              </a:ext>
            </a:extLst>
          </p:cNvPr>
          <p:cNvSpPr/>
          <p:nvPr/>
        </p:nvSpPr>
        <p:spPr>
          <a:xfrm>
            <a:off x="219695" y="3183845"/>
            <a:ext cx="9539984" cy="67531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1" name="テキスト ボックス 20">
            <a:extLst>
              <a:ext uri="{FF2B5EF4-FFF2-40B4-BE49-F238E27FC236}">
                <a16:creationId xmlns:a16="http://schemas.microsoft.com/office/drawing/2014/main" id="{226F5776-15BD-4584-9405-6F599CE2A22E}"/>
              </a:ext>
            </a:extLst>
          </p:cNvPr>
          <p:cNvSpPr txBox="1"/>
          <p:nvPr/>
        </p:nvSpPr>
        <p:spPr>
          <a:xfrm>
            <a:off x="147687" y="2881249"/>
            <a:ext cx="862173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⑧給付認定対象者に対し、領収証兼提供証明書を交付（</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か月毎の交付でも可）（～</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a:extLst>
              <a:ext uri="{FF2B5EF4-FFF2-40B4-BE49-F238E27FC236}">
                <a16:creationId xmlns:a16="http://schemas.microsoft.com/office/drawing/2014/main" id="{FD383B86-52D8-4E8D-81D3-4A881DBE3F5C}"/>
              </a:ext>
            </a:extLst>
          </p:cNvPr>
          <p:cNvSpPr/>
          <p:nvPr/>
        </p:nvSpPr>
        <p:spPr>
          <a:xfrm>
            <a:off x="248667" y="3274389"/>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〇給付認定対象者に対し、領収証兼提供証明書を交付してください（義務）。利用形態に応じて</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か月</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毎の交付でも構わない。</a:t>
            </a:r>
          </a:p>
        </p:txBody>
      </p:sp>
      <p:sp>
        <p:nvSpPr>
          <p:cNvPr id="26" name="角丸四角形 22">
            <a:extLst>
              <a:ext uri="{FF2B5EF4-FFF2-40B4-BE49-F238E27FC236}">
                <a16:creationId xmlns:a16="http://schemas.microsoft.com/office/drawing/2014/main" id="{09E2E1C1-EBD8-446F-985A-9A7EBF493CE1}"/>
              </a:ext>
            </a:extLst>
          </p:cNvPr>
          <p:cNvSpPr/>
          <p:nvPr/>
        </p:nvSpPr>
        <p:spPr>
          <a:xfrm>
            <a:off x="219695" y="4284725"/>
            <a:ext cx="9539984" cy="943974"/>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7" name="テキスト ボックス 26">
            <a:extLst>
              <a:ext uri="{FF2B5EF4-FFF2-40B4-BE49-F238E27FC236}">
                <a16:creationId xmlns:a16="http://schemas.microsoft.com/office/drawing/2014/main" id="{AA4D79E3-0D26-483F-ABA7-BABE7BF8447F}"/>
              </a:ext>
            </a:extLst>
          </p:cNvPr>
          <p:cNvSpPr txBox="1"/>
          <p:nvPr/>
        </p:nvSpPr>
        <p:spPr>
          <a:xfrm>
            <a:off x="147687" y="3982129"/>
            <a:ext cx="8261697"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⑨、⑩利用者から請求書、領収証兼提供証明書（原本）を提出（～</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a:extLst>
              <a:ext uri="{FF2B5EF4-FFF2-40B4-BE49-F238E27FC236}">
                <a16:creationId xmlns:a16="http://schemas.microsoft.com/office/drawing/2014/main" id="{C8725CAA-11AE-4754-89E2-1664BC42DAB3}"/>
              </a:ext>
            </a:extLst>
          </p:cNvPr>
          <p:cNvSpPr/>
          <p:nvPr/>
        </p:nvSpPr>
        <p:spPr>
          <a:xfrm>
            <a:off x="248667" y="4375269"/>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〇利用者から請求書、領収証兼提供証明書（原本）を、各施設において取りまとめが可能な場合は施設</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に、困難な場合は直接千葉市に</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日までに提出していただきたい。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施設への提出日（</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月〇日）は各施設で設定</a:t>
            </a:r>
          </a:p>
        </p:txBody>
      </p:sp>
      <p:sp>
        <p:nvSpPr>
          <p:cNvPr id="13" name="角丸四角形 22">
            <a:extLst>
              <a:ext uri="{FF2B5EF4-FFF2-40B4-BE49-F238E27FC236}">
                <a16:creationId xmlns:a16="http://schemas.microsoft.com/office/drawing/2014/main" id="{CB6E43FA-29BF-4768-B8B5-0A021A4B22A5}"/>
              </a:ext>
            </a:extLst>
          </p:cNvPr>
          <p:cNvSpPr/>
          <p:nvPr/>
        </p:nvSpPr>
        <p:spPr>
          <a:xfrm>
            <a:off x="203300" y="5675811"/>
            <a:ext cx="9539984" cy="67531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5" name="テキスト ボックス 14">
            <a:extLst>
              <a:ext uri="{FF2B5EF4-FFF2-40B4-BE49-F238E27FC236}">
                <a16:creationId xmlns:a16="http://schemas.microsoft.com/office/drawing/2014/main" id="{A1661754-4381-4AD8-8D30-0F7226B3E6D5}"/>
              </a:ext>
            </a:extLst>
          </p:cNvPr>
          <p:cNvSpPr txBox="1"/>
          <p:nvPr/>
        </p:nvSpPr>
        <p:spPr>
          <a:xfrm>
            <a:off x="131292" y="5373215"/>
            <a:ext cx="9539984"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⑪利用者へ直接支給（～</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月末）運営課発</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a:extLst>
              <a:ext uri="{FF2B5EF4-FFF2-40B4-BE49-F238E27FC236}">
                <a16:creationId xmlns:a16="http://schemas.microsoft.com/office/drawing/2014/main" id="{FCCC6DD7-204A-413A-8D6B-1E6512FD5438}"/>
              </a:ext>
            </a:extLst>
          </p:cNvPr>
          <p:cNvSpPr/>
          <p:nvPr/>
        </p:nvSpPr>
        <p:spPr>
          <a:xfrm>
            <a:off x="232272" y="5766355"/>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月末までに、千葉市から利用者に対し無償化対象経費について支払いを行う。</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月分は</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日までに請求をしていただき、</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月末頃支払予定</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22">
            <a:extLst>
              <a:ext uri="{FF2B5EF4-FFF2-40B4-BE49-F238E27FC236}">
                <a16:creationId xmlns:a16="http://schemas.microsoft.com/office/drawing/2014/main" id="{21CA0820-E0D3-4912-B91C-EEA30A9E71DA}"/>
              </a:ext>
            </a:extLst>
          </p:cNvPr>
          <p:cNvSpPr/>
          <p:nvPr/>
        </p:nvSpPr>
        <p:spPr>
          <a:xfrm>
            <a:off x="200472" y="2212207"/>
            <a:ext cx="9539984" cy="502093"/>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8" name="テキスト ボックス 17">
            <a:extLst>
              <a:ext uri="{FF2B5EF4-FFF2-40B4-BE49-F238E27FC236}">
                <a16:creationId xmlns:a16="http://schemas.microsoft.com/office/drawing/2014/main" id="{DC97C585-6057-4E0D-B0C5-A995BA4FAC96}"/>
              </a:ext>
            </a:extLst>
          </p:cNvPr>
          <p:cNvSpPr txBox="1"/>
          <p:nvPr/>
        </p:nvSpPr>
        <p:spPr>
          <a:xfrm>
            <a:off x="128464" y="1909611"/>
            <a:ext cx="655272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⑦請求書の様式を送付（～</a:t>
            </a: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月）運営課発</a:t>
            </a:r>
          </a:p>
        </p:txBody>
      </p:sp>
      <p:sp>
        <p:nvSpPr>
          <p:cNvPr id="19" name="正方形/長方形 18">
            <a:extLst>
              <a:ext uri="{FF2B5EF4-FFF2-40B4-BE49-F238E27FC236}">
                <a16:creationId xmlns:a16="http://schemas.microsoft.com/office/drawing/2014/main" id="{27008A73-64DA-48B9-A009-3EC86BCB8297}"/>
              </a:ext>
            </a:extLst>
          </p:cNvPr>
          <p:cNvSpPr/>
          <p:nvPr/>
        </p:nvSpPr>
        <p:spPr>
          <a:xfrm>
            <a:off x="229444" y="2302751"/>
            <a:ext cx="9637564"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〇請求書の様式については、内容が固まり次第送付する。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46932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請求事務に係る留意事項</a:t>
            </a:r>
          </a:p>
        </p:txBody>
      </p:sp>
      <p:sp>
        <p:nvSpPr>
          <p:cNvPr id="23" name="角丸四角形 22"/>
          <p:cNvSpPr/>
          <p:nvPr/>
        </p:nvSpPr>
        <p:spPr>
          <a:xfrm>
            <a:off x="171995" y="851276"/>
            <a:ext cx="9539984" cy="3369813"/>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99987" y="548680"/>
            <a:ext cx="655272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Ｎｏ１　請求書の提出先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200967" y="941820"/>
            <a:ext cx="9637564" cy="230832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〇窓口での提出　　区こども家庭課　又は　幼保運営課</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〇郵送での提出　　幼保運営課</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幼保運営課</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260-0026</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中央区千葉港</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番</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号千葉中央コミュニティセンター</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階</a:t>
            </a:r>
          </a:p>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043-245-5735</a:t>
            </a: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区こども家庭課</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9A0B158B-7A8D-4B00-B002-C18F71BCD079}" type="slidenum">
              <a:rPr lang="en-US" altLang="ja-JP" smtClean="0"/>
              <a:pPr>
                <a:defRPr/>
              </a:pPr>
              <a:t>6</a:t>
            </a:fld>
            <a:endParaRPr lang="en-US" altLang="ja-JP"/>
          </a:p>
        </p:txBody>
      </p:sp>
      <p:graphicFrame>
        <p:nvGraphicFramePr>
          <p:cNvPr id="4" name="表 3">
            <a:extLst>
              <a:ext uri="{FF2B5EF4-FFF2-40B4-BE49-F238E27FC236}">
                <a16:creationId xmlns:a16="http://schemas.microsoft.com/office/drawing/2014/main" id="{10480204-A84D-4348-BBF0-9BBF954E3C77}"/>
              </a:ext>
            </a:extLst>
          </p:cNvPr>
          <p:cNvGraphicFramePr>
            <a:graphicFrameLocks noGrp="1"/>
          </p:cNvGraphicFramePr>
          <p:nvPr>
            <p:extLst>
              <p:ext uri="{D42A27DB-BD31-4B8C-83A1-F6EECF244321}">
                <p14:modId xmlns:p14="http://schemas.microsoft.com/office/powerpoint/2010/main" val="2036750588"/>
              </p:ext>
            </p:extLst>
          </p:nvPr>
        </p:nvGraphicFramePr>
        <p:xfrm>
          <a:off x="316011" y="3226235"/>
          <a:ext cx="7575413" cy="850783"/>
        </p:xfrm>
        <a:graphic>
          <a:graphicData uri="http://schemas.openxmlformats.org/drawingml/2006/table">
            <a:tbl>
              <a:tblPr firstRow="1" firstCol="1" bandRow="1">
                <a:tableStyleId>{5C22544A-7EE6-4342-B048-85BDC9FD1C3A}</a:tableStyleId>
              </a:tblPr>
              <a:tblGrid>
                <a:gridCol w="1258747">
                  <a:extLst>
                    <a:ext uri="{9D8B030D-6E8A-4147-A177-3AD203B41FA5}">
                      <a16:colId xmlns:a16="http://schemas.microsoft.com/office/drawing/2014/main" val="3886679340"/>
                    </a:ext>
                  </a:extLst>
                </a:gridCol>
                <a:gridCol w="1350454">
                  <a:extLst>
                    <a:ext uri="{9D8B030D-6E8A-4147-A177-3AD203B41FA5}">
                      <a16:colId xmlns:a16="http://schemas.microsoft.com/office/drawing/2014/main" val="566206192"/>
                    </a:ext>
                  </a:extLst>
                </a:gridCol>
                <a:gridCol w="1179614">
                  <a:extLst>
                    <a:ext uri="{9D8B030D-6E8A-4147-A177-3AD203B41FA5}">
                      <a16:colId xmlns:a16="http://schemas.microsoft.com/office/drawing/2014/main" val="2078918323"/>
                    </a:ext>
                  </a:extLst>
                </a:gridCol>
                <a:gridCol w="1261706">
                  <a:extLst>
                    <a:ext uri="{9D8B030D-6E8A-4147-A177-3AD203B41FA5}">
                      <a16:colId xmlns:a16="http://schemas.microsoft.com/office/drawing/2014/main" val="3184310126"/>
                    </a:ext>
                  </a:extLst>
                </a:gridCol>
                <a:gridCol w="1262446">
                  <a:extLst>
                    <a:ext uri="{9D8B030D-6E8A-4147-A177-3AD203B41FA5}">
                      <a16:colId xmlns:a16="http://schemas.microsoft.com/office/drawing/2014/main" val="3456802817"/>
                    </a:ext>
                  </a:extLst>
                </a:gridCol>
                <a:gridCol w="1262446">
                  <a:extLst>
                    <a:ext uri="{9D8B030D-6E8A-4147-A177-3AD203B41FA5}">
                      <a16:colId xmlns:a16="http://schemas.microsoft.com/office/drawing/2014/main" val="2899686918"/>
                    </a:ext>
                  </a:extLst>
                </a:gridCol>
              </a:tblGrid>
              <a:tr h="850783">
                <a:tc>
                  <a:txBody>
                    <a:bodyPr/>
                    <a:lstStyle/>
                    <a:p>
                      <a:pPr algn="ctr">
                        <a:lnSpc>
                          <a:spcPts val="1200"/>
                        </a:lnSpc>
                        <a:spcAft>
                          <a:spcPts val="0"/>
                        </a:spcAft>
                      </a:pPr>
                      <a:r>
                        <a:rPr lang="ja-JP" sz="1000" kern="100" dirty="0">
                          <a:solidFill>
                            <a:schemeClr val="tx1"/>
                          </a:solidFill>
                          <a:effectLst/>
                        </a:rPr>
                        <a:t>中央保健福祉センター</a:t>
                      </a:r>
                      <a:endParaRPr lang="ja-JP" sz="1200" kern="100" dirty="0">
                        <a:solidFill>
                          <a:schemeClr val="tx1"/>
                        </a:solidFill>
                        <a:effectLst/>
                      </a:endParaRPr>
                    </a:p>
                    <a:p>
                      <a:pPr algn="ctr">
                        <a:lnSpc>
                          <a:spcPts val="1200"/>
                        </a:lnSpc>
                        <a:spcAft>
                          <a:spcPts val="0"/>
                        </a:spcAft>
                      </a:pPr>
                      <a:r>
                        <a:rPr lang="ja-JP" sz="1100" kern="100" dirty="0">
                          <a:solidFill>
                            <a:schemeClr val="tx1"/>
                          </a:solidFill>
                          <a:effectLst/>
                        </a:rPr>
                        <a:t>こども家庭課</a:t>
                      </a:r>
                      <a:endParaRPr lang="ja-JP" sz="1200" kern="100" dirty="0">
                        <a:solidFill>
                          <a:schemeClr val="tx1"/>
                        </a:solidFill>
                        <a:effectLst/>
                      </a:endParaRPr>
                    </a:p>
                    <a:p>
                      <a:pPr algn="ctr">
                        <a:lnSpc>
                          <a:spcPts val="1200"/>
                        </a:lnSpc>
                        <a:spcAft>
                          <a:spcPts val="0"/>
                        </a:spcAft>
                      </a:pPr>
                      <a:r>
                        <a:rPr lang="ja-JP" sz="1000" kern="100" dirty="0">
                          <a:solidFill>
                            <a:schemeClr val="tx1"/>
                          </a:solidFill>
                          <a:effectLst/>
                        </a:rPr>
                        <a:t>〒２６０－８５１１</a:t>
                      </a:r>
                      <a:endParaRPr lang="ja-JP" sz="1200" kern="100" dirty="0">
                        <a:solidFill>
                          <a:schemeClr val="tx1"/>
                        </a:solidFill>
                        <a:effectLst/>
                      </a:endParaRPr>
                    </a:p>
                    <a:p>
                      <a:pPr algn="ctr">
                        <a:lnSpc>
                          <a:spcPts val="1200"/>
                        </a:lnSpc>
                        <a:spcAft>
                          <a:spcPts val="0"/>
                        </a:spcAft>
                      </a:pPr>
                      <a:r>
                        <a:rPr lang="ja-JP" sz="1000" kern="100" dirty="0">
                          <a:solidFill>
                            <a:schemeClr val="tx1"/>
                          </a:solidFill>
                          <a:effectLst/>
                        </a:rPr>
                        <a:t>中央区中央４－５－１</a:t>
                      </a:r>
                      <a:endParaRPr lang="ja-JP" sz="1200" kern="100" dirty="0">
                        <a:solidFill>
                          <a:schemeClr val="tx1"/>
                        </a:solidFill>
                        <a:effectLst/>
                      </a:endParaRPr>
                    </a:p>
                    <a:p>
                      <a:pPr algn="ctr">
                        <a:lnSpc>
                          <a:spcPts val="1200"/>
                        </a:lnSpc>
                        <a:spcAft>
                          <a:spcPts val="0"/>
                        </a:spcAft>
                      </a:pPr>
                      <a:r>
                        <a:rPr lang="ja-JP" sz="1100" kern="100" dirty="0">
                          <a:solidFill>
                            <a:schemeClr val="tx1"/>
                          </a:solidFill>
                          <a:effectLst/>
                        </a:rPr>
                        <a:t>☎</a:t>
                      </a:r>
                      <a:r>
                        <a:rPr lang="en-US" sz="1100" kern="100" dirty="0">
                          <a:solidFill>
                            <a:schemeClr val="tx1"/>
                          </a:solidFill>
                          <a:effectLst/>
                        </a:rPr>
                        <a:t>043</a:t>
                      </a:r>
                      <a:r>
                        <a:rPr lang="ja-JP" sz="1100" kern="100" dirty="0">
                          <a:solidFill>
                            <a:schemeClr val="tx1"/>
                          </a:solidFill>
                          <a:effectLst/>
                        </a:rPr>
                        <a:t>（</a:t>
                      </a:r>
                      <a:r>
                        <a:rPr lang="en-US" sz="1100" kern="100" dirty="0">
                          <a:solidFill>
                            <a:schemeClr val="tx1"/>
                          </a:solidFill>
                          <a:effectLst/>
                        </a:rPr>
                        <a:t>221</a:t>
                      </a:r>
                      <a:r>
                        <a:rPr lang="ja-JP" sz="1100" kern="100" dirty="0">
                          <a:solidFill>
                            <a:schemeClr val="tx1"/>
                          </a:solidFill>
                          <a:effectLst/>
                        </a:rPr>
                        <a:t>）</a:t>
                      </a:r>
                      <a:r>
                        <a:rPr lang="en-US" sz="1100" kern="100" dirty="0">
                          <a:solidFill>
                            <a:schemeClr val="tx1"/>
                          </a:solidFill>
                          <a:effectLst/>
                        </a:rPr>
                        <a:t>2172</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sz="900" kern="100">
                          <a:solidFill>
                            <a:schemeClr val="tx1"/>
                          </a:solidFill>
                          <a:effectLst/>
                        </a:rPr>
                        <a:t>花見川保健福祉センター</a:t>
                      </a:r>
                      <a:endParaRPr lang="ja-JP" sz="1200" kern="100">
                        <a:solidFill>
                          <a:schemeClr val="tx1"/>
                        </a:solidFill>
                        <a:effectLst/>
                      </a:endParaRPr>
                    </a:p>
                    <a:p>
                      <a:pPr algn="ctr">
                        <a:lnSpc>
                          <a:spcPts val="1200"/>
                        </a:lnSpc>
                        <a:spcAft>
                          <a:spcPts val="0"/>
                        </a:spcAft>
                      </a:pPr>
                      <a:r>
                        <a:rPr lang="ja-JP" sz="1100" kern="100">
                          <a:solidFill>
                            <a:schemeClr val="tx1"/>
                          </a:solidFill>
                          <a:effectLst/>
                        </a:rPr>
                        <a:t>こども家庭課</a:t>
                      </a:r>
                      <a:endParaRPr lang="ja-JP" sz="1200" kern="100">
                        <a:solidFill>
                          <a:schemeClr val="tx1"/>
                        </a:solidFill>
                        <a:effectLst/>
                      </a:endParaRPr>
                    </a:p>
                    <a:p>
                      <a:pPr algn="ctr">
                        <a:lnSpc>
                          <a:spcPts val="1200"/>
                        </a:lnSpc>
                        <a:spcAft>
                          <a:spcPts val="0"/>
                        </a:spcAft>
                      </a:pPr>
                      <a:r>
                        <a:rPr lang="ja-JP" sz="1000" kern="100">
                          <a:solidFill>
                            <a:schemeClr val="tx1"/>
                          </a:solidFill>
                          <a:effectLst/>
                        </a:rPr>
                        <a:t>〒２６２－８５１０</a:t>
                      </a:r>
                      <a:endParaRPr lang="ja-JP" sz="1200" kern="100">
                        <a:solidFill>
                          <a:schemeClr val="tx1"/>
                        </a:solidFill>
                        <a:effectLst/>
                      </a:endParaRPr>
                    </a:p>
                    <a:p>
                      <a:pPr algn="ctr">
                        <a:lnSpc>
                          <a:spcPts val="1200"/>
                        </a:lnSpc>
                        <a:spcAft>
                          <a:spcPts val="0"/>
                        </a:spcAft>
                      </a:pPr>
                      <a:r>
                        <a:rPr lang="ja-JP" sz="1000" kern="100">
                          <a:solidFill>
                            <a:schemeClr val="tx1"/>
                          </a:solidFill>
                          <a:effectLst/>
                        </a:rPr>
                        <a:t>花見川区瑞穂１－１</a:t>
                      </a:r>
                      <a:endParaRPr lang="ja-JP" sz="1200" kern="100">
                        <a:solidFill>
                          <a:schemeClr val="tx1"/>
                        </a:solidFill>
                        <a:effectLst/>
                      </a:endParaRPr>
                    </a:p>
                    <a:p>
                      <a:pPr algn="ctr">
                        <a:lnSpc>
                          <a:spcPts val="1200"/>
                        </a:lnSpc>
                        <a:spcAft>
                          <a:spcPts val="0"/>
                        </a:spcAft>
                      </a:pPr>
                      <a:r>
                        <a:rPr lang="ja-JP" sz="1100" kern="100">
                          <a:solidFill>
                            <a:schemeClr val="tx1"/>
                          </a:solidFill>
                          <a:effectLst/>
                        </a:rPr>
                        <a:t>☎</a:t>
                      </a:r>
                      <a:r>
                        <a:rPr lang="en-US" sz="1100" kern="100">
                          <a:solidFill>
                            <a:schemeClr val="tx1"/>
                          </a:solidFill>
                          <a:effectLst/>
                        </a:rPr>
                        <a:t>043</a:t>
                      </a:r>
                      <a:r>
                        <a:rPr lang="ja-JP" sz="1100" kern="100">
                          <a:solidFill>
                            <a:schemeClr val="tx1"/>
                          </a:solidFill>
                          <a:effectLst/>
                        </a:rPr>
                        <a:t>（</a:t>
                      </a:r>
                      <a:r>
                        <a:rPr lang="en-US" sz="1100" kern="100">
                          <a:solidFill>
                            <a:schemeClr val="tx1"/>
                          </a:solidFill>
                          <a:effectLst/>
                        </a:rPr>
                        <a:t>275</a:t>
                      </a:r>
                      <a:r>
                        <a:rPr lang="ja-JP" sz="1100" kern="100">
                          <a:solidFill>
                            <a:schemeClr val="tx1"/>
                          </a:solidFill>
                          <a:effectLst/>
                        </a:rPr>
                        <a:t>）</a:t>
                      </a:r>
                      <a:r>
                        <a:rPr lang="en-US" sz="1100" kern="100">
                          <a:solidFill>
                            <a:schemeClr val="tx1"/>
                          </a:solidFill>
                          <a:effectLst/>
                        </a:rPr>
                        <a:t>6421</a:t>
                      </a:r>
                      <a:endParaRPr lang="ja-JP" sz="120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sz="900" kern="100" dirty="0">
                          <a:solidFill>
                            <a:schemeClr val="tx1"/>
                          </a:solidFill>
                          <a:effectLst/>
                        </a:rPr>
                        <a:t>稲毛保健福祉センター</a:t>
                      </a:r>
                      <a:endParaRPr lang="ja-JP" sz="1200" kern="100" dirty="0">
                        <a:solidFill>
                          <a:schemeClr val="tx1"/>
                        </a:solidFill>
                        <a:effectLst/>
                      </a:endParaRPr>
                    </a:p>
                    <a:p>
                      <a:pPr algn="ctr">
                        <a:lnSpc>
                          <a:spcPts val="1200"/>
                        </a:lnSpc>
                        <a:spcAft>
                          <a:spcPts val="0"/>
                        </a:spcAft>
                      </a:pPr>
                      <a:r>
                        <a:rPr lang="ja-JP" sz="1100" kern="100" dirty="0">
                          <a:solidFill>
                            <a:schemeClr val="tx1"/>
                          </a:solidFill>
                          <a:effectLst/>
                        </a:rPr>
                        <a:t>こども家庭課</a:t>
                      </a:r>
                      <a:endParaRPr lang="ja-JP" sz="1200" kern="100" dirty="0">
                        <a:solidFill>
                          <a:schemeClr val="tx1"/>
                        </a:solidFill>
                        <a:effectLst/>
                      </a:endParaRPr>
                    </a:p>
                    <a:p>
                      <a:pPr algn="ctr">
                        <a:lnSpc>
                          <a:spcPts val="1200"/>
                        </a:lnSpc>
                        <a:spcAft>
                          <a:spcPts val="0"/>
                        </a:spcAft>
                      </a:pPr>
                      <a:r>
                        <a:rPr lang="ja-JP" sz="1000" kern="100" dirty="0">
                          <a:solidFill>
                            <a:schemeClr val="tx1"/>
                          </a:solidFill>
                          <a:effectLst/>
                        </a:rPr>
                        <a:t>〒２６３－８５５０</a:t>
                      </a:r>
                      <a:endParaRPr lang="ja-JP" sz="1200" kern="100" dirty="0">
                        <a:solidFill>
                          <a:schemeClr val="tx1"/>
                        </a:solidFill>
                        <a:effectLst/>
                      </a:endParaRPr>
                    </a:p>
                    <a:p>
                      <a:pPr algn="ctr">
                        <a:lnSpc>
                          <a:spcPts val="1200"/>
                        </a:lnSpc>
                        <a:spcAft>
                          <a:spcPts val="0"/>
                        </a:spcAft>
                      </a:pPr>
                      <a:r>
                        <a:rPr lang="ja-JP" sz="1000" kern="100" dirty="0">
                          <a:solidFill>
                            <a:schemeClr val="tx1"/>
                          </a:solidFill>
                          <a:effectLst/>
                        </a:rPr>
                        <a:t>稲毛区穴川</a:t>
                      </a:r>
                      <a:r>
                        <a:rPr lang="en-US" sz="1000" kern="100" dirty="0">
                          <a:solidFill>
                            <a:schemeClr val="tx1"/>
                          </a:solidFill>
                          <a:effectLst/>
                        </a:rPr>
                        <a:t>4-12-4</a:t>
                      </a:r>
                      <a:endParaRPr lang="ja-JP" sz="1200" kern="100" dirty="0">
                        <a:solidFill>
                          <a:schemeClr val="tx1"/>
                        </a:solidFill>
                        <a:effectLst/>
                      </a:endParaRPr>
                    </a:p>
                    <a:p>
                      <a:pPr algn="ctr">
                        <a:lnSpc>
                          <a:spcPts val="1200"/>
                        </a:lnSpc>
                        <a:spcAft>
                          <a:spcPts val="0"/>
                        </a:spcAft>
                      </a:pPr>
                      <a:r>
                        <a:rPr lang="ja-JP" sz="1100" kern="100" dirty="0">
                          <a:solidFill>
                            <a:schemeClr val="tx1"/>
                          </a:solidFill>
                          <a:effectLst/>
                        </a:rPr>
                        <a:t>☎</a:t>
                      </a:r>
                      <a:r>
                        <a:rPr lang="en-US" sz="1100" kern="100" dirty="0">
                          <a:solidFill>
                            <a:schemeClr val="tx1"/>
                          </a:solidFill>
                          <a:effectLst/>
                        </a:rPr>
                        <a:t>043</a:t>
                      </a:r>
                      <a:r>
                        <a:rPr lang="ja-JP" sz="1100" kern="100" dirty="0">
                          <a:solidFill>
                            <a:schemeClr val="tx1"/>
                          </a:solidFill>
                          <a:effectLst/>
                        </a:rPr>
                        <a:t>（</a:t>
                      </a:r>
                      <a:r>
                        <a:rPr lang="en-US" sz="1100" kern="100" dirty="0">
                          <a:solidFill>
                            <a:schemeClr val="tx1"/>
                          </a:solidFill>
                          <a:effectLst/>
                        </a:rPr>
                        <a:t>284</a:t>
                      </a:r>
                      <a:r>
                        <a:rPr lang="ja-JP" sz="1100" kern="100" dirty="0">
                          <a:solidFill>
                            <a:schemeClr val="tx1"/>
                          </a:solidFill>
                          <a:effectLst/>
                        </a:rPr>
                        <a:t>）</a:t>
                      </a:r>
                      <a:r>
                        <a:rPr lang="en-US" sz="1100" kern="100" dirty="0">
                          <a:solidFill>
                            <a:schemeClr val="tx1"/>
                          </a:solidFill>
                          <a:effectLst/>
                        </a:rPr>
                        <a:t>6137</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sz="1000" kern="100">
                          <a:solidFill>
                            <a:schemeClr val="tx1"/>
                          </a:solidFill>
                          <a:effectLst/>
                        </a:rPr>
                        <a:t>若葉保健福祉センター</a:t>
                      </a:r>
                      <a:endParaRPr lang="ja-JP" sz="1200" kern="100">
                        <a:solidFill>
                          <a:schemeClr val="tx1"/>
                        </a:solidFill>
                        <a:effectLst/>
                      </a:endParaRPr>
                    </a:p>
                    <a:p>
                      <a:pPr algn="ctr">
                        <a:lnSpc>
                          <a:spcPts val="1200"/>
                        </a:lnSpc>
                        <a:spcAft>
                          <a:spcPts val="0"/>
                        </a:spcAft>
                      </a:pPr>
                      <a:r>
                        <a:rPr lang="ja-JP" sz="1100" kern="100">
                          <a:solidFill>
                            <a:schemeClr val="tx1"/>
                          </a:solidFill>
                          <a:effectLst/>
                        </a:rPr>
                        <a:t>こども家庭課</a:t>
                      </a:r>
                      <a:endParaRPr lang="ja-JP" sz="1200" kern="100">
                        <a:solidFill>
                          <a:schemeClr val="tx1"/>
                        </a:solidFill>
                        <a:effectLst/>
                      </a:endParaRPr>
                    </a:p>
                    <a:p>
                      <a:pPr algn="ctr">
                        <a:lnSpc>
                          <a:spcPts val="1200"/>
                        </a:lnSpc>
                        <a:spcAft>
                          <a:spcPts val="0"/>
                        </a:spcAft>
                      </a:pPr>
                      <a:r>
                        <a:rPr lang="ja-JP" sz="1000" kern="100">
                          <a:solidFill>
                            <a:schemeClr val="tx1"/>
                          </a:solidFill>
                          <a:effectLst/>
                        </a:rPr>
                        <a:t>〒２６４－８５５０</a:t>
                      </a:r>
                      <a:endParaRPr lang="ja-JP" sz="1200" kern="100">
                        <a:solidFill>
                          <a:schemeClr val="tx1"/>
                        </a:solidFill>
                        <a:effectLst/>
                      </a:endParaRPr>
                    </a:p>
                    <a:p>
                      <a:pPr algn="ctr">
                        <a:lnSpc>
                          <a:spcPts val="1200"/>
                        </a:lnSpc>
                        <a:spcAft>
                          <a:spcPts val="0"/>
                        </a:spcAft>
                      </a:pPr>
                      <a:r>
                        <a:rPr lang="ja-JP" sz="1000" kern="100">
                          <a:solidFill>
                            <a:schemeClr val="tx1"/>
                          </a:solidFill>
                          <a:effectLst/>
                        </a:rPr>
                        <a:t>若葉区貝塚</a:t>
                      </a:r>
                      <a:r>
                        <a:rPr lang="en-US" sz="1000" kern="100">
                          <a:solidFill>
                            <a:schemeClr val="tx1"/>
                          </a:solidFill>
                          <a:effectLst/>
                        </a:rPr>
                        <a:t>2</a:t>
                      </a:r>
                      <a:r>
                        <a:rPr lang="ja-JP" sz="1000" kern="100">
                          <a:solidFill>
                            <a:schemeClr val="tx1"/>
                          </a:solidFill>
                          <a:effectLst/>
                        </a:rPr>
                        <a:t>－</a:t>
                      </a:r>
                      <a:r>
                        <a:rPr lang="en-US" sz="1000" kern="100">
                          <a:solidFill>
                            <a:schemeClr val="tx1"/>
                          </a:solidFill>
                          <a:effectLst/>
                        </a:rPr>
                        <a:t>19</a:t>
                      </a:r>
                      <a:r>
                        <a:rPr lang="ja-JP" sz="1000" kern="100">
                          <a:solidFill>
                            <a:schemeClr val="tx1"/>
                          </a:solidFill>
                          <a:effectLst/>
                        </a:rPr>
                        <a:t>－</a:t>
                      </a:r>
                      <a:r>
                        <a:rPr lang="en-US" sz="1000" kern="100">
                          <a:solidFill>
                            <a:schemeClr val="tx1"/>
                          </a:solidFill>
                          <a:effectLst/>
                        </a:rPr>
                        <a:t>1</a:t>
                      </a:r>
                      <a:endParaRPr lang="ja-JP" sz="1200" kern="100">
                        <a:solidFill>
                          <a:schemeClr val="tx1"/>
                        </a:solidFill>
                        <a:effectLst/>
                      </a:endParaRPr>
                    </a:p>
                    <a:p>
                      <a:pPr algn="ctr">
                        <a:lnSpc>
                          <a:spcPts val="1200"/>
                        </a:lnSpc>
                        <a:spcAft>
                          <a:spcPts val="0"/>
                        </a:spcAft>
                      </a:pPr>
                      <a:r>
                        <a:rPr lang="ja-JP" sz="1100" kern="100">
                          <a:solidFill>
                            <a:schemeClr val="tx1"/>
                          </a:solidFill>
                          <a:effectLst/>
                        </a:rPr>
                        <a:t>☎</a:t>
                      </a:r>
                      <a:r>
                        <a:rPr lang="en-US" sz="1100" kern="100">
                          <a:solidFill>
                            <a:schemeClr val="tx1"/>
                          </a:solidFill>
                          <a:effectLst/>
                        </a:rPr>
                        <a:t>043</a:t>
                      </a:r>
                      <a:r>
                        <a:rPr lang="ja-JP" sz="1100" kern="100">
                          <a:solidFill>
                            <a:schemeClr val="tx1"/>
                          </a:solidFill>
                          <a:effectLst/>
                        </a:rPr>
                        <a:t>（</a:t>
                      </a:r>
                      <a:r>
                        <a:rPr lang="en-US" sz="1100" kern="100">
                          <a:solidFill>
                            <a:schemeClr val="tx1"/>
                          </a:solidFill>
                          <a:effectLst/>
                        </a:rPr>
                        <a:t>233</a:t>
                      </a:r>
                      <a:r>
                        <a:rPr lang="ja-JP" sz="1100" kern="100">
                          <a:solidFill>
                            <a:schemeClr val="tx1"/>
                          </a:solidFill>
                          <a:effectLst/>
                        </a:rPr>
                        <a:t>）</a:t>
                      </a:r>
                      <a:r>
                        <a:rPr lang="en-US" sz="1100" kern="100">
                          <a:solidFill>
                            <a:schemeClr val="tx1"/>
                          </a:solidFill>
                          <a:effectLst/>
                        </a:rPr>
                        <a:t>8150</a:t>
                      </a:r>
                      <a:endParaRPr lang="ja-JP" sz="120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sz="1000" kern="100" dirty="0">
                          <a:solidFill>
                            <a:schemeClr val="tx1"/>
                          </a:solidFill>
                          <a:effectLst/>
                        </a:rPr>
                        <a:t>緑保健福祉センター</a:t>
                      </a:r>
                      <a:endParaRPr lang="ja-JP" sz="1200" kern="100" dirty="0">
                        <a:solidFill>
                          <a:schemeClr val="tx1"/>
                        </a:solidFill>
                        <a:effectLst/>
                      </a:endParaRPr>
                    </a:p>
                    <a:p>
                      <a:pPr algn="ctr">
                        <a:lnSpc>
                          <a:spcPts val="1200"/>
                        </a:lnSpc>
                        <a:spcAft>
                          <a:spcPts val="0"/>
                        </a:spcAft>
                      </a:pPr>
                      <a:r>
                        <a:rPr lang="ja-JP" sz="1100" kern="100" dirty="0">
                          <a:solidFill>
                            <a:schemeClr val="tx1"/>
                          </a:solidFill>
                          <a:effectLst/>
                        </a:rPr>
                        <a:t>こども家庭課</a:t>
                      </a:r>
                      <a:endParaRPr lang="ja-JP" sz="1200" kern="100" dirty="0">
                        <a:solidFill>
                          <a:schemeClr val="tx1"/>
                        </a:solidFill>
                        <a:effectLst/>
                      </a:endParaRPr>
                    </a:p>
                    <a:p>
                      <a:pPr algn="ctr">
                        <a:lnSpc>
                          <a:spcPts val="1200"/>
                        </a:lnSpc>
                        <a:spcAft>
                          <a:spcPts val="0"/>
                        </a:spcAft>
                      </a:pPr>
                      <a:r>
                        <a:rPr lang="ja-JP" sz="1000" kern="100" dirty="0">
                          <a:solidFill>
                            <a:schemeClr val="tx1"/>
                          </a:solidFill>
                          <a:effectLst/>
                        </a:rPr>
                        <a:t>〒２６６－８５５０</a:t>
                      </a:r>
                      <a:endParaRPr lang="ja-JP" sz="1200" kern="100" dirty="0">
                        <a:solidFill>
                          <a:schemeClr val="tx1"/>
                        </a:solidFill>
                        <a:effectLst/>
                      </a:endParaRPr>
                    </a:p>
                    <a:p>
                      <a:pPr algn="ctr">
                        <a:lnSpc>
                          <a:spcPts val="1200"/>
                        </a:lnSpc>
                        <a:spcAft>
                          <a:spcPts val="0"/>
                        </a:spcAft>
                      </a:pPr>
                      <a:r>
                        <a:rPr lang="ja-JP" sz="1000" kern="100" dirty="0">
                          <a:solidFill>
                            <a:schemeClr val="tx1"/>
                          </a:solidFill>
                          <a:effectLst/>
                        </a:rPr>
                        <a:t>緑区鎌取町２２６－１</a:t>
                      </a:r>
                      <a:endParaRPr lang="ja-JP" sz="1200" kern="100" dirty="0">
                        <a:solidFill>
                          <a:schemeClr val="tx1"/>
                        </a:solidFill>
                        <a:effectLst/>
                      </a:endParaRPr>
                    </a:p>
                    <a:p>
                      <a:pPr algn="ctr">
                        <a:lnSpc>
                          <a:spcPts val="1200"/>
                        </a:lnSpc>
                        <a:spcAft>
                          <a:spcPts val="0"/>
                        </a:spcAft>
                      </a:pPr>
                      <a:r>
                        <a:rPr lang="ja-JP" sz="1100" kern="100" dirty="0">
                          <a:solidFill>
                            <a:schemeClr val="tx1"/>
                          </a:solidFill>
                          <a:effectLst/>
                        </a:rPr>
                        <a:t>☎</a:t>
                      </a:r>
                      <a:r>
                        <a:rPr lang="en-US" sz="1100" kern="100" dirty="0">
                          <a:solidFill>
                            <a:schemeClr val="tx1"/>
                          </a:solidFill>
                          <a:effectLst/>
                        </a:rPr>
                        <a:t>043</a:t>
                      </a:r>
                      <a:r>
                        <a:rPr lang="ja-JP" sz="1100" kern="100" dirty="0">
                          <a:solidFill>
                            <a:schemeClr val="tx1"/>
                          </a:solidFill>
                          <a:effectLst/>
                        </a:rPr>
                        <a:t>（</a:t>
                      </a:r>
                      <a:r>
                        <a:rPr lang="en-US" sz="1100" kern="100" dirty="0">
                          <a:solidFill>
                            <a:schemeClr val="tx1"/>
                          </a:solidFill>
                          <a:effectLst/>
                        </a:rPr>
                        <a:t>292</a:t>
                      </a:r>
                      <a:r>
                        <a:rPr lang="ja-JP" sz="1100" kern="100" dirty="0">
                          <a:solidFill>
                            <a:schemeClr val="tx1"/>
                          </a:solidFill>
                          <a:effectLst/>
                        </a:rPr>
                        <a:t>）</a:t>
                      </a:r>
                      <a:r>
                        <a:rPr lang="en-US" sz="1100" kern="100" dirty="0">
                          <a:solidFill>
                            <a:schemeClr val="tx1"/>
                          </a:solidFill>
                          <a:effectLst/>
                        </a:rPr>
                        <a:t>8137</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sz="1000" kern="100" dirty="0">
                          <a:solidFill>
                            <a:schemeClr val="tx1"/>
                          </a:solidFill>
                          <a:effectLst/>
                        </a:rPr>
                        <a:t>美浜保健福祉センター</a:t>
                      </a:r>
                      <a:endParaRPr lang="ja-JP" sz="1200" kern="100" dirty="0">
                        <a:solidFill>
                          <a:schemeClr val="tx1"/>
                        </a:solidFill>
                        <a:effectLst/>
                      </a:endParaRPr>
                    </a:p>
                    <a:p>
                      <a:pPr algn="ctr">
                        <a:lnSpc>
                          <a:spcPts val="1200"/>
                        </a:lnSpc>
                        <a:spcAft>
                          <a:spcPts val="0"/>
                        </a:spcAft>
                      </a:pPr>
                      <a:r>
                        <a:rPr lang="ja-JP" sz="1100" kern="100" dirty="0">
                          <a:solidFill>
                            <a:schemeClr val="tx1"/>
                          </a:solidFill>
                          <a:effectLst/>
                        </a:rPr>
                        <a:t>こども家庭課</a:t>
                      </a:r>
                      <a:endParaRPr lang="ja-JP" sz="1200" kern="100" dirty="0">
                        <a:solidFill>
                          <a:schemeClr val="tx1"/>
                        </a:solidFill>
                        <a:effectLst/>
                      </a:endParaRPr>
                    </a:p>
                    <a:p>
                      <a:pPr algn="ctr">
                        <a:lnSpc>
                          <a:spcPts val="1200"/>
                        </a:lnSpc>
                        <a:spcAft>
                          <a:spcPts val="0"/>
                        </a:spcAft>
                      </a:pPr>
                      <a:r>
                        <a:rPr lang="ja-JP" sz="1000" kern="100" dirty="0">
                          <a:solidFill>
                            <a:schemeClr val="tx1"/>
                          </a:solidFill>
                          <a:effectLst/>
                        </a:rPr>
                        <a:t>〒２６１－８５８１</a:t>
                      </a:r>
                      <a:endParaRPr lang="ja-JP" sz="1200" kern="100" dirty="0">
                        <a:solidFill>
                          <a:schemeClr val="tx1"/>
                        </a:solidFill>
                        <a:effectLst/>
                      </a:endParaRPr>
                    </a:p>
                    <a:p>
                      <a:pPr algn="ctr">
                        <a:lnSpc>
                          <a:spcPts val="1200"/>
                        </a:lnSpc>
                        <a:spcAft>
                          <a:spcPts val="0"/>
                        </a:spcAft>
                      </a:pPr>
                      <a:r>
                        <a:rPr lang="ja-JP" sz="1000" kern="100" dirty="0">
                          <a:solidFill>
                            <a:schemeClr val="tx1"/>
                          </a:solidFill>
                          <a:effectLst/>
                        </a:rPr>
                        <a:t>美浜区真砂</a:t>
                      </a:r>
                      <a:r>
                        <a:rPr lang="en-US" sz="1000" kern="100" dirty="0">
                          <a:solidFill>
                            <a:schemeClr val="tx1"/>
                          </a:solidFill>
                          <a:effectLst/>
                        </a:rPr>
                        <a:t>5</a:t>
                      </a:r>
                      <a:r>
                        <a:rPr lang="ja-JP" sz="1000" kern="100" dirty="0">
                          <a:solidFill>
                            <a:schemeClr val="tx1"/>
                          </a:solidFill>
                          <a:effectLst/>
                        </a:rPr>
                        <a:t>－</a:t>
                      </a:r>
                      <a:r>
                        <a:rPr lang="en-US" sz="1000" kern="100" dirty="0">
                          <a:solidFill>
                            <a:schemeClr val="tx1"/>
                          </a:solidFill>
                          <a:effectLst/>
                        </a:rPr>
                        <a:t>15</a:t>
                      </a:r>
                      <a:r>
                        <a:rPr lang="ja-JP" sz="1000" kern="100" dirty="0">
                          <a:solidFill>
                            <a:schemeClr val="tx1"/>
                          </a:solidFill>
                          <a:effectLst/>
                        </a:rPr>
                        <a:t>－</a:t>
                      </a:r>
                      <a:r>
                        <a:rPr lang="en-US" sz="1000" kern="100" dirty="0">
                          <a:solidFill>
                            <a:schemeClr val="tx1"/>
                          </a:solidFill>
                          <a:effectLst/>
                        </a:rPr>
                        <a:t>2</a:t>
                      </a:r>
                      <a:endParaRPr lang="ja-JP" sz="1200" kern="100" dirty="0">
                        <a:solidFill>
                          <a:schemeClr val="tx1"/>
                        </a:solidFill>
                        <a:effectLst/>
                      </a:endParaRPr>
                    </a:p>
                    <a:p>
                      <a:pPr algn="ctr">
                        <a:lnSpc>
                          <a:spcPts val="1200"/>
                        </a:lnSpc>
                        <a:spcAft>
                          <a:spcPts val="0"/>
                        </a:spcAft>
                      </a:pPr>
                      <a:r>
                        <a:rPr lang="ja-JP" sz="1100" kern="100" dirty="0">
                          <a:solidFill>
                            <a:schemeClr val="tx1"/>
                          </a:solidFill>
                          <a:effectLst/>
                        </a:rPr>
                        <a:t>☎</a:t>
                      </a:r>
                      <a:r>
                        <a:rPr lang="en-US" sz="1100" kern="100" dirty="0">
                          <a:solidFill>
                            <a:schemeClr val="tx1"/>
                          </a:solidFill>
                          <a:effectLst/>
                        </a:rPr>
                        <a:t>043</a:t>
                      </a:r>
                      <a:r>
                        <a:rPr lang="ja-JP" sz="1100" kern="100" dirty="0">
                          <a:solidFill>
                            <a:schemeClr val="tx1"/>
                          </a:solidFill>
                          <a:effectLst/>
                        </a:rPr>
                        <a:t>（</a:t>
                      </a:r>
                      <a:r>
                        <a:rPr lang="en-US" sz="1100" kern="100" dirty="0">
                          <a:solidFill>
                            <a:schemeClr val="tx1"/>
                          </a:solidFill>
                          <a:effectLst/>
                        </a:rPr>
                        <a:t>270</a:t>
                      </a:r>
                      <a:r>
                        <a:rPr lang="ja-JP" sz="1100" kern="100" dirty="0">
                          <a:solidFill>
                            <a:schemeClr val="tx1"/>
                          </a:solidFill>
                          <a:effectLst/>
                        </a:rPr>
                        <a:t>）</a:t>
                      </a:r>
                      <a:r>
                        <a:rPr lang="en-US" sz="1100" kern="100" dirty="0">
                          <a:solidFill>
                            <a:schemeClr val="tx1"/>
                          </a:solidFill>
                          <a:effectLst/>
                        </a:rPr>
                        <a:t>3150</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1732726"/>
                  </a:ext>
                </a:extLst>
              </a:tr>
            </a:tbl>
          </a:graphicData>
        </a:graphic>
      </p:graphicFrame>
      <p:sp>
        <p:nvSpPr>
          <p:cNvPr id="5" name="Rectangle 1">
            <a:extLst>
              <a:ext uri="{FF2B5EF4-FFF2-40B4-BE49-F238E27FC236}">
                <a16:creationId xmlns:a16="http://schemas.microsoft.com/office/drawing/2014/main" id="{0C8F3A5E-5962-47A0-9E36-B45516B20117}"/>
              </a:ext>
            </a:extLst>
          </p:cNvPr>
          <p:cNvSpPr>
            <a:spLocks noChangeArrowheads="1"/>
          </p:cNvSpPr>
          <p:nvPr/>
        </p:nvSpPr>
        <p:spPr bwMode="auto">
          <a:xfrm>
            <a:off x="1671736" y="3472881"/>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8" name="角丸四角形 22">
            <a:extLst>
              <a:ext uri="{FF2B5EF4-FFF2-40B4-BE49-F238E27FC236}">
                <a16:creationId xmlns:a16="http://schemas.microsoft.com/office/drawing/2014/main" id="{3BA17895-C35E-4693-9EB8-CDECB02111A0}"/>
              </a:ext>
            </a:extLst>
          </p:cNvPr>
          <p:cNvSpPr/>
          <p:nvPr/>
        </p:nvSpPr>
        <p:spPr>
          <a:xfrm>
            <a:off x="193393" y="4658659"/>
            <a:ext cx="9539984" cy="920275"/>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9" name="テキスト ボックス 18">
            <a:extLst>
              <a:ext uri="{FF2B5EF4-FFF2-40B4-BE49-F238E27FC236}">
                <a16:creationId xmlns:a16="http://schemas.microsoft.com/office/drawing/2014/main" id="{C525051B-87BE-4971-9B94-EB6465C62664}"/>
              </a:ext>
            </a:extLst>
          </p:cNvPr>
          <p:cNvSpPr txBox="1"/>
          <p:nvPr/>
        </p:nvSpPr>
        <p:spPr>
          <a:xfrm>
            <a:off x="121385" y="4356063"/>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Ｎｏ２　請求書、領収証兼提供証明書は原本である必要があるか</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4187CC57-5C6D-4C93-BB6A-7EAAE38A6D61}"/>
              </a:ext>
            </a:extLst>
          </p:cNvPr>
          <p:cNvSpPr/>
          <p:nvPr/>
        </p:nvSpPr>
        <p:spPr>
          <a:xfrm>
            <a:off x="222365" y="4749203"/>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〇千葉市に提出していただく請求書、領収証兼提供証明書はいずれも原本である必要があります。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施設側で取りまとめていただける場合は、領収証兼提供証明書については、（保護者に同意を得た上</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で、）保護者に写しを交付し、千葉市に原本を提出していただくといった運用が考えられます。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2">
            <a:extLst>
              <a:ext uri="{FF2B5EF4-FFF2-40B4-BE49-F238E27FC236}">
                <a16:creationId xmlns:a16="http://schemas.microsoft.com/office/drawing/2014/main" id="{97C3540D-423F-4EB2-8C60-76CEBADEEB86}"/>
              </a:ext>
            </a:extLst>
          </p:cNvPr>
          <p:cNvSpPr/>
          <p:nvPr/>
        </p:nvSpPr>
        <p:spPr>
          <a:xfrm>
            <a:off x="193393" y="5963845"/>
            <a:ext cx="9539984" cy="675318"/>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0" name="テキスト ボックス 29">
            <a:extLst>
              <a:ext uri="{FF2B5EF4-FFF2-40B4-BE49-F238E27FC236}">
                <a16:creationId xmlns:a16="http://schemas.microsoft.com/office/drawing/2014/main" id="{01A200F1-97E4-4354-A16A-B9597D3BB6C2}"/>
              </a:ext>
            </a:extLst>
          </p:cNvPr>
          <p:cNvSpPr txBox="1"/>
          <p:nvPr/>
        </p:nvSpPr>
        <p:spPr>
          <a:xfrm>
            <a:off x="121385" y="5661248"/>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Ｎｏ３　請求書の締切日について</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a:extLst>
              <a:ext uri="{FF2B5EF4-FFF2-40B4-BE49-F238E27FC236}">
                <a16:creationId xmlns:a16="http://schemas.microsoft.com/office/drawing/2014/main" id="{1EC238C9-28A9-4D3B-A312-BE2764C54775}"/>
              </a:ext>
            </a:extLst>
          </p:cNvPr>
          <p:cNvSpPr/>
          <p:nvPr/>
        </p:nvSpPr>
        <p:spPr>
          <a:xfrm>
            <a:off x="222365" y="6054388"/>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〇支払対象期間の翌月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日（締切日当日が土日祝日の場合は、翌開庁日が締切日）となります。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締切日を過ぎて提出された場合は、支払いが次回分（</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か月後）</a:t>
            </a:r>
            <a:r>
              <a:rPr lang="ja-JP" altLang="en-US" sz="1600">
                <a:latin typeface="メイリオ" panose="020B0604030504040204" pitchFamily="50" charset="-128"/>
                <a:ea typeface="メイリオ" panose="020B0604030504040204" pitchFamily="50" charset="-128"/>
                <a:cs typeface="メイリオ" panose="020B0604030504040204" pitchFamily="50" charset="-128"/>
              </a:rPr>
              <a:t>となることがあります。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72430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請求事務に係る留意事項</a:t>
            </a:r>
          </a:p>
        </p:txBody>
      </p:sp>
      <p:sp>
        <p:nvSpPr>
          <p:cNvPr id="3" name="スライド番号プレースホルダー 2"/>
          <p:cNvSpPr>
            <a:spLocks noGrp="1"/>
          </p:cNvSpPr>
          <p:nvPr>
            <p:ph type="sldNum" sz="quarter" idx="12"/>
          </p:nvPr>
        </p:nvSpPr>
        <p:spPr/>
        <p:txBody>
          <a:bodyPr/>
          <a:lstStyle/>
          <a:p>
            <a:pPr>
              <a:defRPr/>
            </a:pPr>
            <a:fld id="{9A0B158B-7A8D-4B00-B002-C18F71BCD079}" type="slidenum">
              <a:rPr lang="en-US" altLang="ja-JP" smtClean="0"/>
              <a:pPr>
                <a:defRPr/>
              </a:pPr>
              <a:t>7</a:t>
            </a:fld>
            <a:endParaRPr lang="en-US" altLang="ja-JP"/>
          </a:p>
        </p:txBody>
      </p:sp>
      <p:sp>
        <p:nvSpPr>
          <p:cNvPr id="5" name="Rectangle 1">
            <a:extLst>
              <a:ext uri="{FF2B5EF4-FFF2-40B4-BE49-F238E27FC236}">
                <a16:creationId xmlns:a16="http://schemas.microsoft.com/office/drawing/2014/main" id="{0C8F3A5E-5962-47A0-9E36-B45516B20117}"/>
              </a:ext>
            </a:extLst>
          </p:cNvPr>
          <p:cNvSpPr>
            <a:spLocks noChangeArrowheads="1"/>
          </p:cNvSpPr>
          <p:nvPr/>
        </p:nvSpPr>
        <p:spPr bwMode="auto">
          <a:xfrm>
            <a:off x="1671736" y="3472881"/>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8" name="角丸四角形 22">
            <a:extLst>
              <a:ext uri="{FF2B5EF4-FFF2-40B4-BE49-F238E27FC236}">
                <a16:creationId xmlns:a16="http://schemas.microsoft.com/office/drawing/2014/main" id="{3BA17895-C35E-4693-9EB8-CDECB02111A0}"/>
              </a:ext>
            </a:extLst>
          </p:cNvPr>
          <p:cNvSpPr/>
          <p:nvPr/>
        </p:nvSpPr>
        <p:spPr>
          <a:xfrm>
            <a:off x="149308" y="923285"/>
            <a:ext cx="9539984" cy="675318"/>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19" name="テキスト ボックス 18">
            <a:extLst>
              <a:ext uri="{FF2B5EF4-FFF2-40B4-BE49-F238E27FC236}">
                <a16:creationId xmlns:a16="http://schemas.microsoft.com/office/drawing/2014/main" id="{C525051B-87BE-4971-9B94-EB6465C62664}"/>
              </a:ext>
            </a:extLst>
          </p:cNvPr>
          <p:cNvSpPr txBox="1"/>
          <p:nvPr/>
        </p:nvSpPr>
        <p:spPr>
          <a:xfrm>
            <a:off x="77300" y="620688"/>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Ｎｏ４　千葉市以外に在住している児童の無償化申請について</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4187CC57-5C6D-4C93-BB6A-7EAAE38A6D61}"/>
              </a:ext>
            </a:extLst>
          </p:cNvPr>
          <p:cNvSpPr/>
          <p:nvPr/>
        </p:nvSpPr>
        <p:spPr>
          <a:xfrm>
            <a:off x="178280" y="1013828"/>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〇その児童が居住する自治体により手続きや様式が異なりますので、該当する自治体に確認してく</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ださ</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2">
            <a:extLst>
              <a:ext uri="{FF2B5EF4-FFF2-40B4-BE49-F238E27FC236}">
                <a16:creationId xmlns:a16="http://schemas.microsoft.com/office/drawing/2014/main" id="{97C3540D-423F-4EB2-8C60-76CEBADEEB86}"/>
              </a:ext>
            </a:extLst>
          </p:cNvPr>
          <p:cNvSpPr/>
          <p:nvPr/>
        </p:nvSpPr>
        <p:spPr>
          <a:xfrm>
            <a:off x="149308" y="2979370"/>
            <a:ext cx="9539984" cy="926060"/>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0" name="テキスト ボックス 29">
            <a:extLst>
              <a:ext uri="{FF2B5EF4-FFF2-40B4-BE49-F238E27FC236}">
                <a16:creationId xmlns:a16="http://schemas.microsoft.com/office/drawing/2014/main" id="{01A200F1-97E4-4354-A16A-B9597D3BB6C2}"/>
              </a:ext>
            </a:extLst>
          </p:cNvPr>
          <p:cNvSpPr txBox="1"/>
          <p:nvPr/>
        </p:nvSpPr>
        <p:spPr>
          <a:xfrm>
            <a:off x="77300" y="2676773"/>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Ｎｏ６　保育料を変更する場合</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a:extLst>
              <a:ext uri="{FF2B5EF4-FFF2-40B4-BE49-F238E27FC236}">
                <a16:creationId xmlns:a16="http://schemas.microsoft.com/office/drawing/2014/main" id="{1EC238C9-28A9-4D3B-A312-BE2764C54775}"/>
              </a:ext>
            </a:extLst>
          </p:cNvPr>
          <p:cNvSpPr/>
          <p:nvPr/>
        </p:nvSpPr>
        <p:spPr>
          <a:xfrm>
            <a:off x="178280" y="3069913"/>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〇保育料を変更する場合は、その内容及び理由の掲示と保護者への説明が必要です。</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質の向上を伴わず、無償化対象者の保育料のみを引き上げるなど、無償化に伴う理由のない保育料の</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引き上げはできません。</a:t>
            </a:r>
          </a:p>
        </p:txBody>
      </p:sp>
      <p:sp>
        <p:nvSpPr>
          <p:cNvPr id="21" name="角丸四角形 22">
            <a:extLst>
              <a:ext uri="{FF2B5EF4-FFF2-40B4-BE49-F238E27FC236}">
                <a16:creationId xmlns:a16="http://schemas.microsoft.com/office/drawing/2014/main" id="{AC2367E5-66C1-4F9A-A629-4308BDA72ED3}"/>
              </a:ext>
            </a:extLst>
          </p:cNvPr>
          <p:cNvSpPr/>
          <p:nvPr/>
        </p:nvSpPr>
        <p:spPr>
          <a:xfrm>
            <a:off x="158977" y="2043898"/>
            <a:ext cx="9539984" cy="500625"/>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5" name="テキスト ボックス 24">
            <a:extLst>
              <a:ext uri="{FF2B5EF4-FFF2-40B4-BE49-F238E27FC236}">
                <a16:creationId xmlns:a16="http://schemas.microsoft.com/office/drawing/2014/main" id="{7C0BD96E-8F70-4DC2-B5E3-630F29861F1D}"/>
              </a:ext>
            </a:extLst>
          </p:cNvPr>
          <p:cNvSpPr txBox="1"/>
          <p:nvPr/>
        </p:nvSpPr>
        <p:spPr>
          <a:xfrm>
            <a:off x="86969" y="1741300"/>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Ｎｏ５　千葉市の在住者が市内の施設と、他市の施設を利用した場合の扱い</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a:extLst>
              <a:ext uri="{FF2B5EF4-FFF2-40B4-BE49-F238E27FC236}">
                <a16:creationId xmlns:a16="http://schemas.microsoft.com/office/drawing/2014/main" id="{56886C78-810E-4CDA-9177-6D19CA8BB860}"/>
              </a:ext>
            </a:extLst>
          </p:cNvPr>
          <p:cNvSpPr/>
          <p:nvPr/>
        </p:nvSpPr>
        <p:spPr>
          <a:xfrm>
            <a:off x="187949" y="2134440"/>
            <a:ext cx="9637564"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〇請求書に加え、それぞれの施設の領収証兼提供証明書（原本）を提出していただくこととなります。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a:extLst>
              <a:ext uri="{FF2B5EF4-FFF2-40B4-BE49-F238E27FC236}">
                <a16:creationId xmlns:a16="http://schemas.microsoft.com/office/drawing/2014/main" id="{69A9C65A-B2B3-48C3-A92F-86F2488FF4F6}"/>
              </a:ext>
            </a:extLst>
          </p:cNvPr>
          <p:cNvSpPr/>
          <p:nvPr/>
        </p:nvSpPr>
        <p:spPr>
          <a:xfrm>
            <a:off x="149308" y="4347522"/>
            <a:ext cx="9539984" cy="721447"/>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a:extLst>
              <a:ext uri="{FF2B5EF4-FFF2-40B4-BE49-F238E27FC236}">
                <a16:creationId xmlns:a16="http://schemas.microsoft.com/office/drawing/2014/main" id="{F1A9DFDD-1812-4545-B550-8A704F5A83D4}"/>
              </a:ext>
            </a:extLst>
          </p:cNvPr>
          <p:cNvSpPr txBox="1"/>
          <p:nvPr/>
        </p:nvSpPr>
        <p:spPr>
          <a:xfrm>
            <a:off x="77300" y="4044925"/>
            <a:ext cx="8043498"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pPr algn="l"/>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Ｎｏ７　次回の説明会について</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a:extLst>
              <a:ext uri="{FF2B5EF4-FFF2-40B4-BE49-F238E27FC236}">
                <a16:creationId xmlns:a16="http://schemas.microsoft.com/office/drawing/2014/main" id="{3B562223-AB0B-4A04-9269-128A3E0BC30A}"/>
              </a:ext>
            </a:extLst>
          </p:cNvPr>
          <p:cNvSpPr/>
          <p:nvPr/>
        </p:nvSpPr>
        <p:spPr>
          <a:xfrm>
            <a:off x="178280" y="4438065"/>
            <a:ext cx="9637564" cy="58477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〇国から提供される情報を踏まえ、年内に次回の説明会を実施する可能性があります。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なお、説明会を実施しない場合でも、随時情報提供はさせていただきます。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80440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認可外保育施設の無償化対象範囲に関する基準を定める条例について</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128464" y="851276"/>
            <a:ext cx="9539984" cy="1713629"/>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56456" y="548680"/>
            <a:ext cx="2664296"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条例制定の背景・理由</a:t>
            </a:r>
          </a:p>
        </p:txBody>
      </p:sp>
      <p:sp>
        <p:nvSpPr>
          <p:cNvPr id="2" name="正方形/長方形 1"/>
          <p:cNvSpPr/>
          <p:nvPr/>
        </p:nvSpPr>
        <p:spPr>
          <a:xfrm>
            <a:off x="157436" y="955468"/>
            <a:ext cx="9637564" cy="1815882"/>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〇１０月１日から実施される幼児教育・保育無償化について、法施行後５年間は国の定める基準を満</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た</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さない認可外保育施設も無償化の対象としているが、地域の実情により、条例で無償化対象範囲を国</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の定める基準を満たす施設に限ることが可能とされている。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〇そこで本市においては、保育の質を確保するため、認可外保育施設の無償化対象範囲を、国の定める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基準を満たす施設に限定する条例を制定する。</a:t>
            </a: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7041232" y="6505333"/>
            <a:ext cx="2228850" cy="365125"/>
          </a:xfrm>
        </p:spPr>
        <p:txBody>
          <a:bodyPr/>
          <a:lstStyle/>
          <a:p>
            <a:pPr>
              <a:defRPr/>
            </a:pPr>
            <a:fld id="{9A0B158B-7A8D-4B00-B002-C18F71BCD079}" type="slidenum">
              <a:rPr lang="en-US" altLang="ja-JP" smtClean="0"/>
              <a:pPr>
                <a:defRPr/>
              </a:pPr>
              <a:t>8</a:t>
            </a:fld>
            <a:endParaRPr lang="en-US" altLang="ja-JP"/>
          </a:p>
        </p:txBody>
      </p:sp>
      <p:sp>
        <p:nvSpPr>
          <p:cNvPr id="14" name="角丸四角形 22">
            <a:extLst>
              <a:ext uri="{FF2B5EF4-FFF2-40B4-BE49-F238E27FC236}">
                <a16:creationId xmlns:a16="http://schemas.microsoft.com/office/drawing/2014/main" id="{46E8759D-E443-4C26-B350-A1535D2E161A}"/>
              </a:ext>
            </a:extLst>
          </p:cNvPr>
          <p:cNvSpPr/>
          <p:nvPr/>
        </p:nvSpPr>
        <p:spPr>
          <a:xfrm>
            <a:off x="128464" y="2939509"/>
            <a:ext cx="9539984" cy="2351656"/>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1" name="テキスト ボックス 20">
            <a:extLst>
              <a:ext uri="{FF2B5EF4-FFF2-40B4-BE49-F238E27FC236}">
                <a16:creationId xmlns:a16="http://schemas.microsoft.com/office/drawing/2014/main" id="{FE090137-A583-4823-9D75-5283DBD64B28}"/>
              </a:ext>
            </a:extLst>
          </p:cNvPr>
          <p:cNvSpPr txBox="1"/>
          <p:nvPr/>
        </p:nvSpPr>
        <p:spPr>
          <a:xfrm>
            <a:off x="56456" y="2636912"/>
            <a:ext cx="144016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概要</a:t>
            </a:r>
          </a:p>
        </p:txBody>
      </p:sp>
      <p:sp>
        <p:nvSpPr>
          <p:cNvPr id="25" name="正方形/長方形 24">
            <a:extLst>
              <a:ext uri="{FF2B5EF4-FFF2-40B4-BE49-F238E27FC236}">
                <a16:creationId xmlns:a16="http://schemas.microsoft.com/office/drawing/2014/main" id="{5C24E3EC-A03C-4650-AB3A-D43448F93B19}"/>
              </a:ext>
            </a:extLst>
          </p:cNvPr>
          <p:cNvSpPr/>
          <p:nvPr/>
        </p:nvSpPr>
        <p:spPr>
          <a:xfrm>
            <a:off x="157436" y="3021464"/>
            <a:ext cx="9637564" cy="2554545"/>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〇基準は国基準と同一</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〇猶予期間は１年間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国は５年間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猶予期間を設ける理由</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・利用者、事業者の皆様への周知期間を確保するため。</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・認可外保育施設が基準を満たしているかを確認するため。　　など</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〇１年後においても、保育従事者が複数感染症等にり患し一時的に配置基準を満たせないなど、特別</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な理由があると認められるときは、引き続き無償化の対象となる。</a:t>
            </a: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サブタイトル 2">
            <a:extLst>
              <a:ext uri="{FF2B5EF4-FFF2-40B4-BE49-F238E27FC236}">
                <a16:creationId xmlns:a16="http://schemas.microsoft.com/office/drawing/2014/main" id="{EEAD7A59-224F-46AF-8B0B-5C6B22125154}"/>
              </a:ext>
            </a:extLst>
          </p:cNvPr>
          <p:cNvSpPr txBox="1">
            <a:spLocks/>
          </p:cNvSpPr>
          <p:nvPr/>
        </p:nvSpPr>
        <p:spPr>
          <a:xfrm>
            <a:off x="4664968" y="3017749"/>
            <a:ext cx="5951092" cy="1233846"/>
          </a:xfrm>
          <a:prstGeom prst="rect">
            <a:avLst/>
          </a:prstGeom>
          <a:ln w="28575">
            <a:noFill/>
          </a:ln>
        </p:spPr>
        <p:txBody>
          <a:bodyPr vert="horz" lIns="91440" tIns="45720" rIns="91440" bIns="45720" rtlCol="0" anchor="ctr">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正式名称：千葉市子ども・子育て支援法の一部を改正する法律附則第</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４条第２項の規定に基づく施設等利用費の支給の対象と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なる認可外保育施設の範囲の限定に関する条例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角丸四角形 22">
            <a:extLst>
              <a:ext uri="{FF2B5EF4-FFF2-40B4-BE49-F238E27FC236}">
                <a16:creationId xmlns:a16="http://schemas.microsoft.com/office/drawing/2014/main" id="{B0221D5B-4A91-4D79-BF20-4052051804FA}"/>
              </a:ext>
            </a:extLst>
          </p:cNvPr>
          <p:cNvSpPr/>
          <p:nvPr/>
        </p:nvSpPr>
        <p:spPr>
          <a:xfrm>
            <a:off x="128464" y="5668859"/>
            <a:ext cx="9539984" cy="928493"/>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31" name="テキスト ボックス 30">
            <a:extLst>
              <a:ext uri="{FF2B5EF4-FFF2-40B4-BE49-F238E27FC236}">
                <a16:creationId xmlns:a16="http://schemas.microsoft.com/office/drawing/2014/main" id="{CDE911C1-E96C-46E7-8110-C78AA7618870}"/>
              </a:ext>
            </a:extLst>
          </p:cNvPr>
          <p:cNvSpPr txBox="1"/>
          <p:nvPr/>
        </p:nvSpPr>
        <p:spPr>
          <a:xfrm>
            <a:off x="56455" y="5366263"/>
            <a:ext cx="2160241"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皆様へのご依頼</a:t>
            </a:r>
          </a:p>
        </p:txBody>
      </p:sp>
      <p:sp>
        <p:nvSpPr>
          <p:cNvPr id="32" name="正方形/長方形 31">
            <a:extLst>
              <a:ext uri="{FF2B5EF4-FFF2-40B4-BE49-F238E27FC236}">
                <a16:creationId xmlns:a16="http://schemas.microsoft.com/office/drawing/2014/main" id="{1765E5B7-B65A-4624-86CC-61EE1128EDBA}"/>
              </a:ext>
            </a:extLst>
          </p:cNvPr>
          <p:cNvSpPr/>
          <p:nvPr/>
        </p:nvSpPr>
        <p:spPr>
          <a:xfrm>
            <a:off x="157436" y="5759403"/>
            <a:ext cx="9637564" cy="830997"/>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〇立ち入り調査時点において基準を満たしているとされている場合でも、引き続き保育の質の確保に向</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け、基準の順守をお願いするとともに、その一助として、</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別途自己チェック表（資料３）を作成して</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いるのでこちらを記載し、１０月１５日（火）までにご提出願いたい</a:t>
            </a:r>
            <a:r>
              <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rPr>
              <a:t>（ベビーシッターの方は提出不要）</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 name="サブタイトル 2">
            <a:extLst>
              <a:ext uri="{FF2B5EF4-FFF2-40B4-BE49-F238E27FC236}">
                <a16:creationId xmlns:a16="http://schemas.microsoft.com/office/drawing/2014/main" id="{06C849A9-225D-406C-8197-FFD80C8F4D0D}"/>
              </a:ext>
            </a:extLst>
          </p:cNvPr>
          <p:cNvSpPr txBox="1">
            <a:spLocks/>
          </p:cNvSpPr>
          <p:nvPr/>
        </p:nvSpPr>
        <p:spPr>
          <a:xfrm>
            <a:off x="4664968" y="2492896"/>
            <a:ext cx="5540562" cy="1233846"/>
          </a:xfrm>
          <a:prstGeom prst="rect">
            <a:avLst/>
          </a:prstGeom>
          <a:ln w="28575">
            <a:noFill/>
          </a:ln>
        </p:spPr>
        <p:txBody>
          <a:bodyPr vert="horz" lIns="91440" tIns="45720" rIns="91440" bIns="45720" rtlCol="0" anchor="ctr">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パブリックコメント手続き：７月２０日（土）～８月１９日（月）</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453771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TotalTime>
  <Words>1214</Words>
  <Application>Microsoft Office PowerPoint</Application>
  <PresentationFormat>A4 210 x 297 mm</PresentationFormat>
  <Paragraphs>211</Paragraphs>
  <Slides>9</Slides>
  <Notes>8</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Meiryo UI</vt:lpstr>
      <vt:lpstr>ＭＳ Ｐゴシック</vt:lpstr>
      <vt:lpstr>ＭＳ 明朝</vt:lpstr>
      <vt:lpstr>メイリオ</vt:lpstr>
      <vt:lpstr>Arial</vt:lpstr>
      <vt:lpstr>Calibri</vt:lpstr>
      <vt:lpstr>Calibri Light</vt:lpstr>
      <vt:lpstr>Century</vt:lpstr>
      <vt:lpstr>Times New Roman</vt:lpstr>
      <vt:lpstr>Office テーマ</vt:lpstr>
      <vt:lpstr>無償化に伴って 必要とされる事務 （届出・確認・給付認定・請求）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幼児教育無償化に伴って必要と される事務について （届出・確認・支給認定・請求）</dc:title>
  <dc:creator>渋谷　賢太</dc:creator>
  <cp:lastModifiedBy>渋谷　賢太</cp:lastModifiedBy>
  <cp:revision>108</cp:revision>
  <cp:lastPrinted>2019-08-29T23:51:04Z</cp:lastPrinted>
  <dcterms:modified xsi:type="dcterms:W3CDTF">2019-09-02T04:59:24Z</dcterms:modified>
</cp:coreProperties>
</file>