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88" r:id="rId1"/>
  </p:sldMasterIdLst>
  <p:notesMasterIdLst>
    <p:notesMasterId r:id="rId11"/>
  </p:notesMasterIdLst>
  <p:sldIdLst>
    <p:sldId id="301" r:id="rId2"/>
    <p:sldId id="307" r:id="rId3"/>
    <p:sldId id="312" r:id="rId4"/>
    <p:sldId id="316" r:id="rId5"/>
    <p:sldId id="310" r:id="rId6"/>
    <p:sldId id="311" r:id="rId7"/>
    <p:sldId id="317" r:id="rId8"/>
    <p:sldId id="314" r:id="rId9"/>
    <p:sldId id="315" r:id="rId10"/>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a:srgbClr val="FF65E9"/>
    <a:srgbClr val="FF53E6"/>
    <a:srgbClr val="FF0000"/>
    <a:srgbClr val="FF01DB"/>
    <a:srgbClr val="FF65B6"/>
    <a:srgbClr val="FF2DE1"/>
    <a:srgbClr val="C0E8B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9820" autoAdjust="0"/>
  </p:normalViewPr>
  <p:slideViewPr>
    <p:cSldViewPr>
      <p:cViewPr varScale="1">
        <p:scale>
          <a:sx n="72" d="100"/>
          <a:sy n="72" d="100"/>
        </p:scale>
        <p:origin x="1194" y="72"/>
      </p:cViewPr>
      <p:guideLst>
        <p:guide orient="horz" pos="2160"/>
        <p:guide pos="8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19032" cy="494310"/>
          </a:xfrm>
          <a:prstGeom prst="rect">
            <a:avLst/>
          </a:prstGeom>
        </p:spPr>
        <p:txBody>
          <a:bodyPr vert="horz" lIns="91317" tIns="45655" rIns="91317" bIns="45655" rtlCol="0"/>
          <a:lstStyle>
            <a:lvl1pPr algn="l" eaLnBrk="1" hangingPunct="1">
              <a:defRPr sz="1300">
                <a:latin typeface="Arial" charset="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15226" y="8"/>
            <a:ext cx="2919032" cy="494310"/>
          </a:xfrm>
          <a:prstGeom prst="rect">
            <a:avLst/>
          </a:prstGeom>
        </p:spPr>
        <p:txBody>
          <a:bodyPr vert="horz" lIns="91317" tIns="45655" rIns="91317" bIns="45655" rtlCol="0"/>
          <a:lstStyle>
            <a:lvl1pPr algn="r" eaLnBrk="1" hangingPunct="1">
              <a:defRPr sz="1300">
                <a:latin typeface="Arial" charset="0"/>
                <a:ea typeface="ＭＳ Ｐゴシック" charset="-128"/>
              </a:defRPr>
            </a:lvl1pPr>
          </a:lstStyle>
          <a:p>
            <a:pPr>
              <a:defRPr/>
            </a:pPr>
            <a:fld id="{A5592B45-4C38-437D-8886-4616652E06A9}" type="datetimeFigureOut">
              <a:rPr lang="ja-JP" altLang="en-US"/>
              <a:pPr>
                <a:defRPr/>
              </a:pPr>
              <a:t>2019/9/3</a:t>
            </a:fld>
            <a:endParaRPr lang="ja-JP" altLang="en-US"/>
          </a:p>
        </p:txBody>
      </p:sp>
      <p:sp>
        <p:nvSpPr>
          <p:cNvPr id="4" name="スライド イメージ プレースホルダー 3"/>
          <p:cNvSpPr>
            <a:spLocks noGrp="1" noRot="1" noChangeAspect="1"/>
          </p:cNvSpPr>
          <p:nvPr>
            <p:ph type="sldImg" idx="2"/>
          </p:nvPr>
        </p:nvSpPr>
        <p:spPr>
          <a:xfrm>
            <a:off x="696913" y="739775"/>
            <a:ext cx="5341937" cy="3698875"/>
          </a:xfrm>
          <a:prstGeom prst="rect">
            <a:avLst/>
          </a:prstGeom>
          <a:noFill/>
          <a:ln w="12700">
            <a:solidFill>
              <a:prstClr val="black"/>
            </a:solidFill>
          </a:ln>
        </p:spPr>
        <p:txBody>
          <a:bodyPr vert="horz" lIns="91317" tIns="45655" rIns="91317" bIns="45655" rtlCol="0" anchor="ctr"/>
          <a:lstStyle/>
          <a:p>
            <a:pPr lvl="0"/>
            <a:endParaRPr lang="ja-JP" altLang="en-US" noProof="0"/>
          </a:p>
        </p:txBody>
      </p:sp>
      <p:sp>
        <p:nvSpPr>
          <p:cNvPr id="5" name="ノート プレースホルダー 4"/>
          <p:cNvSpPr>
            <a:spLocks noGrp="1"/>
          </p:cNvSpPr>
          <p:nvPr>
            <p:ph type="body" sz="quarter" idx="3"/>
          </p:nvPr>
        </p:nvSpPr>
        <p:spPr>
          <a:xfrm>
            <a:off x="673283" y="4686009"/>
            <a:ext cx="5389213" cy="4441141"/>
          </a:xfrm>
          <a:prstGeom prst="rect">
            <a:avLst/>
          </a:prstGeom>
        </p:spPr>
        <p:txBody>
          <a:bodyPr vert="horz" lIns="91317" tIns="45655" rIns="91317" bIns="4565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0474"/>
            <a:ext cx="2919032" cy="494309"/>
          </a:xfrm>
          <a:prstGeom prst="rect">
            <a:avLst/>
          </a:prstGeom>
        </p:spPr>
        <p:txBody>
          <a:bodyPr vert="horz" lIns="91317" tIns="45655" rIns="91317" bIns="45655" rtlCol="0" anchor="b"/>
          <a:lstStyle>
            <a:lvl1pPr algn="l" eaLnBrk="1" hangingPunct="1">
              <a:defRPr sz="1300">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15226" y="9370474"/>
            <a:ext cx="2919032" cy="494309"/>
          </a:xfrm>
          <a:prstGeom prst="rect">
            <a:avLst/>
          </a:prstGeom>
        </p:spPr>
        <p:txBody>
          <a:bodyPr vert="horz" wrap="square" lIns="91317" tIns="45655" rIns="91317" bIns="45655" numCol="1" anchor="b" anchorCtr="0" compatLnSpc="1">
            <a:prstTxWarp prst="textNoShape">
              <a:avLst/>
            </a:prstTxWarp>
          </a:bodyPr>
          <a:lstStyle>
            <a:lvl1pPr algn="r" eaLnBrk="1" hangingPunct="1">
              <a:defRPr sz="1300"/>
            </a:lvl1pPr>
          </a:lstStyle>
          <a:p>
            <a:pPr>
              <a:defRPr/>
            </a:pPr>
            <a:fld id="{3F7F96D5-2ABE-4FDB-9F06-AB72933C2B17}" type="slidenum">
              <a:rPr lang="ja-JP" altLang="en-US"/>
              <a:pPr>
                <a:defRPr/>
              </a:pPr>
              <a:t>‹#›</a:t>
            </a:fld>
            <a:endParaRPr lang="ja-JP" altLang="en-US"/>
          </a:p>
        </p:txBody>
      </p:sp>
    </p:spTree>
    <p:extLst>
      <p:ext uri="{BB962C8B-B14F-4D97-AF65-F5344CB8AC3E}">
        <p14:creationId xmlns:p14="http://schemas.microsoft.com/office/powerpoint/2010/main" val="28547259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0</a:t>
            </a:fld>
            <a:endParaRPr lang="ja-JP" altLang="en-US"/>
          </a:p>
        </p:txBody>
      </p:sp>
    </p:spTree>
    <p:extLst>
      <p:ext uri="{BB962C8B-B14F-4D97-AF65-F5344CB8AC3E}">
        <p14:creationId xmlns:p14="http://schemas.microsoft.com/office/powerpoint/2010/main" val="465012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1</a:t>
            </a:fld>
            <a:endParaRPr lang="ja-JP" altLang="en-US"/>
          </a:p>
        </p:txBody>
      </p:sp>
    </p:spTree>
    <p:extLst>
      <p:ext uri="{BB962C8B-B14F-4D97-AF65-F5344CB8AC3E}">
        <p14:creationId xmlns:p14="http://schemas.microsoft.com/office/powerpoint/2010/main" val="2408985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2</a:t>
            </a:fld>
            <a:endParaRPr lang="ja-JP" altLang="en-US"/>
          </a:p>
        </p:txBody>
      </p:sp>
    </p:spTree>
    <p:extLst>
      <p:ext uri="{BB962C8B-B14F-4D97-AF65-F5344CB8AC3E}">
        <p14:creationId xmlns:p14="http://schemas.microsoft.com/office/powerpoint/2010/main" val="3129068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3</a:t>
            </a:fld>
            <a:endParaRPr lang="ja-JP" altLang="en-US"/>
          </a:p>
        </p:txBody>
      </p:sp>
    </p:spTree>
    <p:extLst>
      <p:ext uri="{BB962C8B-B14F-4D97-AF65-F5344CB8AC3E}">
        <p14:creationId xmlns:p14="http://schemas.microsoft.com/office/powerpoint/2010/main" val="3589365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5</a:t>
            </a:fld>
            <a:endParaRPr lang="ja-JP" altLang="en-US"/>
          </a:p>
        </p:txBody>
      </p:sp>
    </p:spTree>
    <p:extLst>
      <p:ext uri="{BB962C8B-B14F-4D97-AF65-F5344CB8AC3E}">
        <p14:creationId xmlns:p14="http://schemas.microsoft.com/office/powerpoint/2010/main" val="2245579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6</a:t>
            </a:fld>
            <a:endParaRPr lang="ja-JP" altLang="en-US"/>
          </a:p>
        </p:txBody>
      </p:sp>
    </p:spTree>
    <p:extLst>
      <p:ext uri="{BB962C8B-B14F-4D97-AF65-F5344CB8AC3E}">
        <p14:creationId xmlns:p14="http://schemas.microsoft.com/office/powerpoint/2010/main" val="3941903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7</a:t>
            </a:fld>
            <a:endParaRPr lang="ja-JP" altLang="en-US"/>
          </a:p>
        </p:txBody>
      </p:sp>
    </p:spTree>
    <p:extLst>
      <p:ext uri="{BB962C8B-B14F-4D97-AF65-F5344CB8AC3E}">
        <p14:creationId xmlns:p14="http://schemas.microsoft.com/office/powerpoint/2010/main" val="1298250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8</a:t>
            </a:fld>
            <a:endParaRPr lang="ja-JP" altLang="en-US"/>
          </a:p>
        </p:txBody>
      </p:sp>
    </p:spTree>
    <p:extLst>
      <p:ext uri="{BB962C8B-B14F-4D97-AF65-F5344CB8AC3E}">
        <p14:creationId xmlns:p14="http://schemas.microsoft.com/office/powerpoint/2010/main" val="3512678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7CCADE12-C836-48F9-8DF0-E4D97E1FEAFA}" type="slidenum">
              <a:rPr lang="en-US" altLang="ja-JP" smtClean="0"/>
              <a:pPr>
                <a:defRPr/>
              </a:pPr>
              <a:t>‹#›</a:t>
            </a:fld>
            <a:endParaRPr lang="en-US" altLang="ja-JP"/>
          </a:p>
        </p:txBody>
      </p:sp>
    </p:spTree>
    <p:extLst>
      <p:ext uri="{BB962C8B-B14F-4D97-AF65-F5344CB8AC3E}">
        <p14:creationId xmlns:p14="http://schemas.microsoft.com/office/powerpoint/2010/main" val="35072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CAF927-FF20-4CE2-8B0F-90DCDBB36A83}" type="slidenum">
              <a:rPr lang="en-US" altLang="ja-JP" smtClean="0"/>
              <a:pPr>
                <a:defRPr/>
              </a:pPr>
              <a:t>‹#›</a:t>
            </a:fld>
            <a:endParaRPr lang="en-US" altLang="ja-JP"/>
          </a:p>
        </p:txBody>
      </p:sp>
    </p:spTree>
    <p:extLst>
      <p:ext uri="{BB962C8B-B14F-4D97-AF65-F5344CB8AC3E}">
        <p14:creationId xmlns:p14="http://schemas.microsoft.com/office/powerpoint/2010/main" val="305915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BE219D2B-1EE1-4F8E-AD19-4154ED28E981}" type="slidenum">
              <a:rPr lang="en-US" altLang="ja-JP" smtClean="0"/>
              <a:pPr>
                <a:defRPr/>
              </a:pPr>
              <a:t>‹#›</a:t>
            </a:fld>
            <a:endParaRPr lang="en-US" altLang="ja-JP"/>
          </a:p>
        </p:txBody>
      </p:sp>
    </p:spTree>
    <p:extLst>
      <p:ext uri="{BB962C8B-B14F-4D97-AF65-F5344CB8AC3E}">
        <p14:creationId xmlns:p14="http://schemas.microsoft.com/office/powerpoint/2010/main" val="182053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9A0B158B-7A8D-4B00-B002-C18F71BCD079}" type="slidenum">
              <a:rPr lang="en-US" altLang="ja-JP" smtClean="0"/>
              <a:pPr>
                <a:defRPr/>
              </a:pPr>
              <a:t>‹#›</a:t>
            </a:fld>
            <a:endParaRPr lang="en-US" altLang="ja-JP"/>
          </a:p>
        </p:txBody>
      </p:sp>
    </p:spTree>
    <p:extLst>
      <p:ext uri="{BB962C8B-B14F-4D97-AF65-F5344CB8AC3E}">
        <p14:creationId xmlns:p14="http://schemas.microsoft.com/office/powerpoint/2010/main" val="374345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5C051D-5FA3-4CF6-82B4-2CCC3C3B16FE}" type="slidenum">
              <a:rPr lang="en-US" altLang="ja-JP" smtClean="0"/>
              <a:pPr>
                <a:defRPr/>
              </a:pPr>
              <a:t>‹#›</a:t>
            </a:fld>
            <a:endParaRPr lang="en-US" altLang="ja-JP"/>
          </a:p>
        </p:txBody>
      </p:sp>
    </p:spTree>
    <p:extLst>
      <p:ext uri="{BB962C8B-B14F-4D97-AF65-F5344CB8AC3E}">
        <p14:creationId xmlns:p14="http://schemas.microsoft.com/office/powerpoint/2010/main" val="374247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8E6A7BCC-4250-44F7-8498-3CF23B03145B}" type="slidenum">
              <a:rPr lang="en-US" altLang="ja-JP" smtClean="0"/>
              <a:pPr>
                <a:defRPr/>
              </a:pPr>
              <a:t>‹#›</a:t>
            </a:fld>
            <a:endParaRPr lang="en-US" altLang="ja-JP"/>
          </a:p>
        </p:txBody>
      </p:sp>
    </p:spTree>
    <p:extLst>
      <p:ext uri="{BB962C8B-B14F-4D97-AF65-F5344CB8AC3E}">
        <p14:creationId xmlns:p14="http://schemas.microsoft.com/office/powerpoint/2010/main" val="2143128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AA3A6C9-BAC3-42FF-A789-60CBCDE346EE}" type="slidenum">
              <a:rPr lang="en-US" altLang="ja-JP" smtClean="0"/>
              <a:pPr>
                <a:defRPr/>
              </a:pPr>
              <a:t>‹#›</a:t>
            </a:fld>
            <a:endParaRPr lang="en-US" altLang="ja-JP"/>
          </a:p>
        </p:txBody>
      </p:sp>
    </p:spTree>
    <p:extLst>
      <p:ext uri="{BB962C8B-B14F-4D97-AF65-F5344CB8AC3E}">
        <p14:creationId xmlns:p14="http://schemas.microsoft.com/office/powerpoint/2010/main" val="441805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B163C82F-F16A-4C2B-83DA-715214A64AAB}" type="slidenum">
              <a:rPr lang="en-US" altLang="ja-JP" smtClean="0"/>
              <a:pPr>
                <a:defRPr/>
              </a:pPr>
              <a:t>‹#›</a:t>
            </a:fld>
            <a:endParaRPr lang="en-US" altLang="ja-JP"/>
          </a:p>
        </p:txBody>
      </p:sp>
    </p:spTree>
    <p:extLst>
      <p:ext uri="{BB962C8B-B14F-4D97-AF65-F5344CB8AC3E}">
        <p14:creationId xmlns:p14="http://schemas.microsoft.com/office/powerpoint/2010/main" val="332527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26782751-1A50-4D0F-B557-BE9F7A5FEFD7}" type="slidenum">
              <a:rPr lang="en-US" altLang="ja-JP" smtClean="0"/>
              <a:pPr>
                <a:defRPr/>
              </a:pPr>
              <a:t>‹#›</a:t>
            </a:fld>
            <a:endParaRPr lang="en-US" altLang="ja-JP"/>
          </a:p>
        </p:txBody>
      </p:sp>
    </p:spTree>
    <p:extLst>
      <p:ext uri="{BB962C8B-B14F-4D97-AF65-F5344CB8AC3E}">
        <p14:creationId xmlns:p14="http://schemas.microsoft.com/office/powerpoint/2010/main" val="2678255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620F5C5F-B20C-41F1-8FF6-95D76005D7FD}" type="slidenum">
              <a:rPr lang="en-US" altLang="ja-JP" smtClean="0"/>
              <a:pPr>
                <a:defRPr/>
              </a:pPr>
              <a:t>‹#›</a:t>
            </a:fld>
            <a:endParaRPr lang="en-US" altLang="ja-JP"/>
          </a:p>
        </p:txBody>
      </p:sp>
    </p:spTree>
    <p:extLst>
      <p:ext uri="{BB962C8B-B14F-4D97-AF65-F5344CB8AC3E}">
        <p14:creationId xmlns:p14="http://schemas.microsoft.com/office/powerpoint/2010/main" val="349917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4BC7F29D-1E5D-49AC-A552-DABCE210D0FF}" type="slidenum">
              <a:rPr lang="en-US" altLang="ja-JP" smtClean="0"/>
              <a:pPr>
                <a:defRPr/>
              </a:pPr>
              <a:t>‹#›</a:t>
            </a:fld>
            <a:endParaRPr lang="en-US" altLang="ja-JP"/>
          </a:p>
        </p:txBody>
      </p:sp>
    </p:spTree>
    <p:extLst>
      <p:ext uri="{BB962C8B-B14F-4D97-AF65-F5344CB8AC3E}">
        <p14:creationId xmlns:p14="http://schemas.microsoft.com/office/powerpoint/2010/main" val="417076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74C10710-27DA-40DE-A903-AE5782C82DE8}" type="slidenum">
              <a:rPr lang="en-US" altLang="ja-JP" smtClean="0"/>
              <a:pPr>
                <a:defRPr/>
              </a:pPr>
              <a:t>‹#›</a:t>
            </a:fld>
            <a:endParaRPr lang="en-US" altLang="ja-JP"/>
          </a:p>
        </p:txBody>
      </p:sp>
    </p:spTree>
    <p:extLst>
      <p:ext uri="{BB962C8B-B14F-4D97-AF65-F5344CB8AC3E}">
        <p14:creationId xmlns:p14="http://schemas.microsoft.com/office/powerpoint/2010/main" val="3450179412"/>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8484" y="826757"/>
            <a:ext cx="9289032" cy="4248472"/>
          </a:xfrm>
        </p:spPr>
        <p:txBody>
          <a:bodyPr>
            <a:normAutofit/>
          </a:bodyPr>
          <a:lstStyle/>
          <a:p>
            <a: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5400" dirty="0">
                <a:latin typeface="メイリオ" panose="020B0604030504040204" pitchFamily="50" charset="-128"/>
                <a:ea typeface="メイリオ" panose="020B0604030504040204" pitchFamily="50" charset="-128"/>
                <a:cs typeface="メイリオ" panose="020B0604030504040204" pitchFamily="50" charset="-128"/>
              </a:rPr>
              <a:t>預かり保育</a:t>
            </a:r>
            <a: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t>】</a:t>
            </a:r>
            <a:b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br>
            <a:b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5400" dirty="0">
                <a:latin typeface="メイリオ" panose="020B0604030504040204" pitchFamily="50" charset="-128"/>
                <a:ea typeface="メイリオ" panose="020B0604030504040204" pitchFamily="50" charset="-128"/>
                <a:cs typeface="メイリオ" panose="020B0604030504040204" pitchFamily="50" charset="-128"/>
              </a:rPr>
              <a:t>無償化に伴って</a:t>
            </a:r>
            <a:b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5400" dirty="0">
                <a:latin typeface="メイリオ" panose="020B0604030504040204" pitchFamily="50" charset="-128"/>
                <a:ea typeface="メイリオ" panose="020B0604030504040204" pitchFamily="50" charset="-128"/>
                <a:cs typeface="メイリオ" panose="020B0604030504040204" pitchFamily="50" charset="-128"/>
              </a:rPr>
              <a:t>必要とされる事務</a:t>
            </a:r>
            <a:b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（確認・給付認定・請求）</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7401272" y="409338"/>
            <a:ext cx="1872208" cy="400110"/>
          </a:xfrm>
          <a:prstGeom prst="rect">
            <a:avLst/>
          </a:prstGeom>
          <a:noFill/>
          <a:ln>
            <a:solidFill>
              <a:schemeClr val="tx1"/>
            </a:solidFill>
          </a:ln>
        </p:spPr>
        <p:txBody>
          <a:bodyPr wrap="square" rtlCol="0" anchor="b">
            <a:spAutoFit/>
          </a:bodyPr>
          <a:lstStyle/>
          <a:p>
            <a:pPr algn="ct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資料２</a:t>
            </a:r>
          </a:p>
        </p:txBody>
      </p:sp>
    </p:spTree>
    <p:extLst>
      <p:ext uri="{BB962C8B-B14F-4D97-AF65-F5344CB8AC3E}">
        <p14:creationId xmlns:p14="http://schemas.microsoft.com/office/powerpoint/2010/main" val="406725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en-US" altLang="ja-JP" sz="2000" b="1" dirty="0">
                <a:solidFill>
                  <a:schemeClr val="bg1"/>
                </a:solidFill>
                <a:latin typeface="メイリオ" panose="020B0604030504040204" pitchFamily="50" charset="-128"/>
                <a:ea typeface="メイリオ" panose="020B0604030504040204" pitchFamily="50" charset="-128"/>
              </a:rPr>
              <a:t>【</a:t>
            </a:r>
            <a:r>
              <a:rPr lang="ja-JP" altLang="en-US" sz="2000" b="1" dirty="0">
                <a:solidFill>
                  <a:schemeClr val="bg1"/>
                </a:solidFill>
                <a:latin typeface="メイリオ" panose="020B0604030504040204" pitchFamily="50" charset="-128"/>
                <a:ea typeface="メイリオ" panose="020B0604030504040204" pitchFamily="50" charset="-128"/>
              </a:rPr>
              <a:t>預かり保育</a:t>
            </a:r>
            <a:r>
              <a:rPr lang="en-US" altLang="ja-JP" sz="2000" b="1" dirty="0">
                <a:solidFill>
                  <a:schemeClr val="bg1"/>
                </a:solidFill>
                <a:latin typeface="メイリオ" panose="020B0604030504040204" pitchFamily="50" charset="-128"/>
                <a:ea typeface="メイリオ" panose="020B0604030504040204" pitchFamily="50" charset="-128"/>
              </a:rPr>
              <a:t>】</a:t>
            </a:r>
            <a:r>
              <a:rPr lang="ja-JP" altLang="en-US" sz="2000" b="1" dirty="0">
                <a:solidFill>
                  <a:schemeClr val="bg1"/>
                </a:solidFill>
                <a:latin typeface="メイリオ" panose="020B0604030504040204" pitchFamily="50" charset="-128"/>
                <a:ea typeface="メイリオ" panose="020B0604030504040204" pitchFamily="50" charset="-128"/>
              </a:rPr>
              <a:t>無償化に伴って必要とされる事務 </a:t>
            </a:r>
            <a:r>
              <a:rPr lang="ja-JP" altLang="en-US" b="1" dirty="0">
                <a:latin typeface="メイリオ" panose="020B0604030504040204" pitchFamily="50" charset="-128"/>
                <a:ea typeface="メイリオ" panose="020B0604030504040204" pitchFamily="50" charset="-128"/>
              </a:rPr>
              <a:t>①確認②給付認定</a:t>
            </a:r>
            <a:r>
              <a:rPr lang="ja-JP" altLang="en-US" sz="1400" b="1" dirty="0">
                <a:latin typeface="メイリオ" panose="020B0604030504040204" pitchFamily="50" charset="-128"/>
                <a:ea typeface="メイリオ" panose="020B0604030504040204" pitchFamily="50" charset="-128"/>
              </a:rPr>
              <a:t>（前回説明会おさらい）</a:t>
            </a:r>
          </a:p>
        </p:txBody>
      </p:sp>
      <p:sp>
        <p:nvSpPr>
          <p:cNvPr id="3" name="スライド番号プレースホルダー 2"/>
          <p:cNvSpPr>
            <a:spLocks noGrp="1"/>
          </p:cNvSpPr>
          <p:nvPr>
            <p:ph type="sldNum" sz="quarter" idx="12"/>
          </p:nvPr>
        </p:nvSpPr>
        <p:spPr/>
        <p:txBody>
          <a:bodyPr/>
          <a:lstStyle/>
          <a:p>
            <a:pPr>
              <a:defRPr/>
            </a:pPr>
            <a:fld id="{9A0B158B-7A8D-4B00-B002-C18F71BCD079}" type="slidenum">
              <a:rPr lang="en-US" altLang="ja-JP" smtClean="0"/>
              <a:pPr>
                <a:defRPr/>
              </a:pPr>
              <a:t>1</a:t>
            </a:fld>
            <a:endParaRPr lang="en-US" altLang="ja-JP"/>
          </a:p>
        </p:txBody>
      </p:sp>
      <p:sp>
        <p:nvSpPr>
          <p:cNvPr id="15" name="角丸四角形 22">
            <a:extLst>
              <a:ext uri="{FF2B5EF4-FFF2-40B4-BE49-F238E27FC236}">
                <a16:creationId xmlns:a16="http://schemas.microsoft.com/office/drawing/2014/main" id="{FE2117E9-AF66-4CCB-B70D-BC22F9AE7C57}"/>
              </a:ext>
            </a:extLst>
          </p:cNvPr>
          <p:cNvSpPr/>
          <p:nvPr/>
        </p:nvSpPr>
        <p:spPr>
          <a:xfrm>
            <a:off x="200472" y="923284"/>
            <a:ext cx="9539984" cy="1713628"/>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6" name="テキスト ボックス 15">
            <a:extLst>
              <a:ext uri="{FF2B5EF4-FFF2-40B4-BE49-F238E27FC236}">
                <a16:creationId xmlns:a16="http://schemas.microsoft.com/office/drawing/2014/main" id="{5B50F290-99E0-4B91-8971-8B55F670AD0F}"/>
              </a:ext>
            </a:extLst>
          </p:cNvPr>
          <p:cNvSpPr txBox="1"/>
          <p:nvPr/>
        </p:nvSpPr>
        <p:spPr>
          <a:xfrm>
            <a:off x="128463" y="620688"/>
            <a:ext cx="1302061"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①確認</a:t>
            </a:r>
          </a:p>
        </p:txBody>
      </p:sp>
      <p:sp>
        <p:nvSpPr>
          <p:cNvPr id="17" name="正方形/長方形 16">
            <a:extLst>
              <a:ext uri="{FF2B5EF4-FFF2-40B4-BE49-F238E27FC236}">
                <a16:creationId xmlns:a16="http://schemas.microsoft.com/office/drawing/2014/main" id="{48B15F98-DC3A-4293-8DF0-618F3F8ADBAB}"/>
              </a:ext>
            </a:extLst>
          </p:cNvPr>
          <p:cNvSpPr/>
          <p:nvPr/>
        </p:nvSpPr>
        <p:spPr>
          <a:xfrm>
            <a:off x="229444" y="1013828"/>
            <a:ext cx="9637564" cy="1815882"/>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〇各園で実施する預かり保育が無償化対象となること、基準を満たしていることを把握するため、必要</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となる事務。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〇７月末を目途に確認申請書の提出をお願いしていたが、</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まだ提出していない園で提出の予定がある</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場合は速やかに提出をお願いしたい（９月末日までに公示（ＨＰへの公表）を行う予定）。</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未提出の場合、給付認定を受けた保護者が預かり保育を利用しても、無償化の対象外となる。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22">
            <a:extLst>
              <a:ext uri="{FF2B5EF4-FFF2-40B4-BE49-F238E27FC236}">
                <a16:creationId xmlns:a16="http://schemas.microsoft.com/office/drawing/2014/main" id="{76D25243-6598-46F9-9DA4-0367AA269A1A}"/>
              </a:ext>
            </a:extLst>
          </p:cNvPr>
          <p:cNvSpPr/>
          <p:nvPr/>
        </p:nvSpPr>
        <p:spPr>
          <a:xfrm>
            <a:off x="266563" y="3155532"/>
            <a:ext cx="9539984" cy="1502825"/>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9" name="テキスト ボックス 18">
            <a:extLst>
              <a:ext uri="{FF2B5EF4-FFF2-40B4-BE49-F238E27FC236}">
                <a16:creationId xmlns:a16="http://schemas.microsoft.com/office/drawing/2014/main" id="{DB4FA09A-B5BE-4E33-815E-926DA1D0C66F}"/>
              </a:ext>
            </a:extLst>
          </p:cNvPr>
          <p:cNvSpPr txBox="1"/>
          <p:nvPr/>
        </p:nvSpPr>
        <p:spPr>
          <a:xfrm>
            <a:off x="194554" y="2852936"/>
            <a:ext cx="1302061"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②給付認定</a:t>
            </a:r>
          </a:p>
        </p:txBody>
      </p:sp>
      <p:sp>
        <p:nvSpPr>
          <p:cNvPr id="20" name="正方形/長方形 19">
            <a:extLst>
              <a:ext uri="{FF2B5EF4-FFF2-40B4-BE49-F238E27FC236}">
                <a16:creationId xmlns:a16="http://schemas.microsoft.com/office/drawing/2014/main" id="{1BC8FA3F-3B0A-4973-8B46-50007A1DD6AC}"/>
              </a:ext>
            </a:extLst>
          </p:cNvPr>
          <p:cNvSpPr/>
          <p:nvPr/>
        </p:nvSpPr>
        <p:spPr>
          <a:xfrm>
            <a:off x="295535" y="3246076"/>
            <a:ext cx="9637564" cy="1323439"/>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〇利用者が無償化の対象となるためには、「保育の必要性の認定」を受ける必要がある（園が所在し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いる区こども家庭課宛）。</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９月１０日までに保護者が申請を行う必要がある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ため、引き続き周知文の配布等の周知をお願いした</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い。なお、１０月以降は認定希望日の前月１０日までに申請を行う必要がある。</a:t>
            </a:r>
          </a:p>
        </p:txBody>
      </p:sp>
    </p:spTree>
    <p:extLst>
      <p:ext uri="{BB962C8B-B14F-4D97-AF65-F5344CB8AC3E}">
        <p14:creationId xmlns:p14="http://schemas.microsoft.com/office/powerpoint/2010/main" val="1863124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en-US" altLang="ja-JP" sz="2000" b="1" dirty="0">
                <a:solidFill>
                  <a:schemeClr val="bg1"/>
                </a:solidFill>
                <a:latin typeface="メイリオ" panose="020B0604030504040204" pitchFamily="50" charset="-128"/>
                <a:ea typeface="メイリオ" panose="020B0604030504040204" pitchFamily="50" charset="-128"/>
              </a:rPr>
              <a:t>【</a:t>
            </a:r>
            <a:r>
              <a:rPr lang="ja-JP" altLang="en-US" sz="2000" b="1" dirty="0">
                <a:solidFill>
                  <a:schemeClr val="bg1"/>
                </a:solidFill>
                <a:latin typeface="メイリオ" panose="020B0604030504040204" pitchFamily="50" charset="-128"/>
                <a:ea typeface="メイリオ" panose="020B0604030504040204" pitchFamily="50" charset="-128"/>
              </a:rPr>
              <a:t>預かり保育</a:t>
            </a:r>
            <a:r>
              <a:rPr lang="en-US" altLang="ja-JP" sz="2000" b="1" dirty="0">
                <a:solidFill>
                  <a:schemeClr val="bg1"/>
                </a:solidFill>
                <a:latin typeface="メイリオ" panose="020B0604030504040204" pitchFamily="50" charset="-128"/>
                <a:ea typeface="メイリオ" panose="020B0604030504040204" pitchFamily="50" charset="-128"/>
              </a:rPr>
              <a:t>】</a:t>
            </a:r>
            <a:r>
              <a:rPr lang="ja-JP" altLang="en-US" sz="2000" b="1" dirty="0">
                <a:solidFill>
                  <a:schemeClr val="bg1"/>
                </a:solidFill>
                <a:latin typeface="メイリオ" panose="020B0604030504040204" pitchFamily="50" charset="-128"/>
                <a:ea typeface="メイリオ" panose="020B0604030504040204" pitchFamily="50" charset="-128"/>
              </a:rPr>
              <a:t>無償化に伴って必要とされる事務 　</a:t>
            </a:r>
            <a:r>
              <a:rPr lang="ja-JP" altLang="en-US" b="1" dirty="0">
                <a:solidFill>
                  <a:schemeClr val="bg1"/>
                </a:solidFill>
                <a:latin typeface="メイリオ" panose="020B0604030504040204" pitchFamily="50" charset="-128"/>
                <a:ea typeface="メイリオ" panose="020B0604030504040204" pitchFamily="50" charset="-128"/>
              </a:rPr>
              <a:t>③</a:t>
            </a:r>
            <a:r>
              <a:rPr lang="ja-JP" altLang="en-US" b="1" dirty="0">
                <a:latin typeface="メイリオ" panose="020B0604030504040204" pitchFamily="50" charset="-128"/>
                <a:ea typeface="メイリオ" panose="020B0604030504040204" pitchFamily="50" charset="-128"/>
              </a:rPr>
              <a:t>請求</a:t>
            </a:r>
          </a:p>
        </p:txBody>
      </p:sp>
      <p:sp>
        <p:nvSpPr>
          <p:cNvPr id="3" name="スライド番号プレースホルダー 2"/>
          <p:cNvSpPr>
            <a:spLocks noGrp="1"/>
          </p:cNvSpPr>
          <p:nvPr>
            <p:ph type="sldNum" sz="quarter" idx="12"/>
          </p:nvPr>
        </p:nvSpPr>
        <p:spPr>
          <a:xfrm>
            <a:off x="7041232" y="6490807"/>
            <a:ext cx="2228850" cy="365125"/>
          </a:xfrm>
        </p:spPr>
        <p:txBody>
          <a:bodyPr/>
          <a:lstStyle/>
          <a:p>
            <a:pPr>
              <a:defRPr/>
            </a:pPr>
            <a:fld id="{9A0B158B-7A8D-4B00-B002-C18F71BCD079}" type="slidenum">
              <a:rPr lang="en-US" altLang="ja-JP" smtClean="0"/>
              <a:pPr>
                <a:defRPr/>
              </a:pPr>
              <a:t>2</a:t>
            </a:fld>
            <a:endParaRPr lang="en-US" altLang="ja-JP" dirty="0"/>
          </a:p>
        </p:txBody>
      </p:sp>
      <p:sp>
        <p:nvSpPr>
          <p:cNvPr id="14" name="角丸四角形 22">
            <a:extLst>
              <a:ext uri="{FF2B5EF4-FFF2-40B4-BE49-F238E27FC236}">
                <a16:creationId xmlns:a16="http://schemas.microsoft.com/office/drawing/2014/main" id="{18275CCF-D798-40DA-B322-1D1FD250108D}"/>
              </a:ext>
            </a:extLst>
          </p:cNvPr>
          <p:cNvSpPr/>
          <p:nvPr/>
        </p:nvSpPr>
        <p:spPr>
          <a:xfrm>
            <a:off x="56456" y="923283"/>
            <a:ext cx="9539984" cy="348133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1" name="テキスト ボックス 20">
            <a:extLst>
              <a:ext uri="{FF2B5EF4-FFF2-40B4-BE49-F238E27FC236}">
                <a16:creationId xmlns:a16="http://schemas.microsoft.com/office/drawing/2014/main" id="{E7302126-BCE4-4670-9990-41913B43203B}"/>
              </a:ext>
            </a:extLst>
          </p:cNvPr>
          <p:cNvSpPr txBox="1"/>
          <p:nvPr/>
        </p:nvSpPr>
        <p:spPr>
          <a:xfrm>
            <a:off x="56456" y="620687"/>
            <a:ext cx="223224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請求事務の概要</a:t>
            </a:r>
          </a:p>
        </p:txBody>
      </p:sp>
      <p:sp>
        <p:nvSpPr>
          <p:cNvPr id="25" name="正方形/長方形 24">
            <a:extLst>
              <a:ext uri="{FF2B5EF4-FFF2-40B4-BE49-F238E27FC236}">
                <a16:creationId xmlns:a16="http://schemas.microsoft.com/office/drawing/2014/main" id="{58983944-85B7-4C37-937F-CD9F3FCA0695}"/>
              </a:ext>
            </a:extLst>
          </p:cNvPr>
          <p:cNvSpPr/>
          <p:nvPr/>
        </p:nvSpPr>
        <p:spPr>
          <a:xfrm>
            <a:off x="85428" y="1013827"/>
            <a:ext cx="9637564" cy="3608680"/>
          </a:xfrm>
          <a:prstGeom prst="rect">
            <a:avLst/>
          </a:prstGeom>
        </p:spPr>
        <p:txBody>
          <a:bodyPr wrap="square">
            <a:spAutoFit/>
          </a:bodyPr>
          <a:lstStyle/>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○利用日数に応じて月額の上限額は変動。（</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利用日数）。</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変更なし</a:t>
            </a: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○支払いは３か月毎の償還払い（年４回の支払い）で保護者へ直接支給。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変更なし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例）令和元年１０月～１２月分　→　１月に領収書等をとりまとめ　→　３月に支払い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○預かり保育の無償化対象となる利用者（給付認定を受けた者）が、実際に給付を受け取るためには、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請求書（利用者記載　後日お示しする予定）のほか、「領収証」及び「提供証明書」が必要。</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給付認定を受けた者に対し、「領収証」及び「提供証明書」を交付することは法律上義務化</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 「領収証」及び「提供証明書」については、効率化の観点から、１枚の様式とする予定（資料６</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領収証兼提供証明書）である。任意の様式でも構わないが、項目としては資料６でお示しした内容が</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含まれている必要があることから、基本的にはご提示した様式でお願いしたい。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下矢印 55">
            <a:extLst>
              <a:ext uri="{FF2B5EF4-FFF2-40B4-BE49-F238E27FC236}">
                <a16:creationId xmlns:a16="http://schemas.microsoft.com/office/drawing/2014/main" id="{CEF00595-D5F2-47B8-9559-7F3723735374}"/>
              </a:ext>
            </a:extLst>
          </p:cNvPr>
          <p:cNvSpPr/>
          <p:nvPr/>
        </p:nvSpPr>
        <p:spPr>
          <a:xfrm>
            <a:off x="4017886" y="4404620"/>
            <a:ext cx="936104" cy="392532"/>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61">
            <a:extLst>
              <a:ext uri="{FF2B5EF4-FFF2-40B4-BE49-F238E27FC236}">
                <a16:creationId xmlns:a16="http://schemas.microsoft.com/office/drawing/2014/main" id="{749EB008-2B9C-47C3-B808-BDDBC505641E}"/>
              </a:ext>
            </a:extLst>
          </p:cNvPr>
          <p:cNvSpPr/>
          <p:nvPr/>
        </p:nvSpPr>
        <p:spPr>
          <a:xfrm>
            <a:off x="56456" y="4809591"/>
            <a:ext cx="9539984" cy="1972742"/>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8" name="正方形/長方形 27">
            <a:extLst>
              <a:ext uri="{FF2B5EF4-FFF2-40B4-BE49-F238E27FC236}">
                <a16:creationId xmlns:a16="http://schemas.microsoft.com/office/drawing/2014/main" id="{3CDAF38A-F7CD-4010-8A48-AE0692F0D7C6}"/>
              </a:ext>
            </a:extLst>
          </p:cNvPr>
          <p:cNvSpPr/>
          <p:nvPr/>
        </p:nvSpPr>
        <p:spPr>
          <a:xfrm>
            <a:off x="237552" y="4918799"/>
            <a:ext cx="9395968" cy="1754326"/>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①給付認定を受けた者が誰かを把握し、</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領収証兼提供証明書（原本）を交付、</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③請求書と合わせて市に提出（〆切：</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月分は</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①給付認定を受けた者を園が把握するため、保護者向け周知文（資料</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や認定通知書に、認定通知書を園に提示するよう記載（写しの提出は不要。）</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a:extLst>
              <a:ext uri="{FF2B5EF4-FFF2-40B4-BE49-F238E27FC236}">
                <a16:creationId xmlns:a16="http://schemas.microsoft.com/office/drawing/2014/main" id="{92F222DC-3BF9-4E72-A293-21A9C2964506}"/>
              </a:ext>
            </a:extLst>
          </p:cNvPr>
          <p:cNvSpPr txBox="1"/>
          <p:nvPr/>
        </p:nvSpPr>
        <p:spPr>
          <a:xfrm>
            <a:off x="21528" y="4509120"/>
            <a:ext cx="3744416"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無償化に伴って必要とされる事務</a:t>
            </a:r>
          </a:p>
        </p:txBody>
      </p:sp>
      <p:sp>
        <p:nvSpPr>
          <p:cNvPr id="12" name="テキスト ボックス 11">
            <a:extLst>
              <a:ext uri="{FF2B5EF4-FFF2-40B4-BE49-F238E27FC236}">
                <a16:creationId xmlns:a16="http://schemas.microsoft.com/office/drawing/2014/main" id="{3993058F-46DA-4423-9797-8397FF0A8B9D}"/>
              </a:ext>
            </a:extLst>
          </p:cNvPr>
          <p:cNvSpPr txBox="1"/>
          <p:nvPr/>
        </p:nvSpPr>
        <p:spPr>
          <a:xfrm>
            <a:off x="5961112" y="538357"/>
            <a:ext cx="1697735"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（算定のイメージ）</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a:extLst>
              <a:ext uri="{FF2B5EF4-FFF2-40B4-BE49-F238E27FC236}">
                <a16:creationId xmlns:a16="http://schemas.microsoft.com/office/drawing/2014/main" id="{B754F17B-4777-498C-B74E-A71F02934918}"/>
              </a:ext>
            </a:extLst>
          </p:cNvPr>
          <p:cNvPicPr>
            <a:picLocks noChangeAspect="1"/>
          </p:cNvPicPr>
          <p:nvPr/>
        </p:nvPicPr>
        <p:blipFill>
          <a:blip r:embed="rId3"/>
          <a:stretch>
            <a:fillRect/>
          </a:stretch>
        </p:blipFill>
        <p:spPr>
          <a:xfrm>
            <a:off x="6215463" y="799967"/>
            <a:ext cx="3634081" cy="1193121"/>
          </a:xfrm>
          <a:prstGeom prst="rect">
            <a:avLst/>
          </a:prstGeom>
        </p:spPr>
      </p:pic>
    </p:spTree>
    <p:extLst>
      <p:ext uri="{BB962C8B-B14F-4D97-AF65-F5344CB8AC3E}">
        <p14:creationId xmlns:p14="http://schemas.microsoft.com/office/powerpoint/2010/main" val="1535525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en-US" altLang="ja-JP" sz="2000" b="1" dirty="0">
                <a:solidFill>
                  <a:schemeClr val="bg1"/>
                </a:solidFill>
                <a:latin typeface="メイリオ" panose="020B0604030504040204" pitchFamily="50" charset="-128"/>
                <a:ea typeface="メイリオ" panose="020B0604030504040204" pitchFamily="50" charset="-128"/>
              </a:rPr>
              <a:t>【</a:t>
            </a:r>
            <a:r>
              <a:rPr lang="ja-JP" altLang="en-US" sz="2000" b="1" dirty="0">
                <a:solidFill>
                  <a:schemeClr val="bg1"/>
                </a:solidFill>
                <a:latin typeface="メイリオ" panose="020B0604030504040204" pitchFamily="50" charset="-128"/>
                <a:ea typeface="メイリオ" panose="020B0604030504040204" pitchFamily="50" charset="-128"/>
              </a:rPr>
              <a:t>プレ保育</a:t>
            </a:r>
            <a:r>
              <a:rPr lang="en-US" altLang="ja-JP" sz="2000" b="1" dirty="0">
                <a:solidFill>
                  <a:schemeClr val="bg1"/>
                </a:solidFill>
                <a:latin typeface="メイリオ" panose="020B0604030504040204" pitchFamily="50" charset="-128"/>
                <a:ea typeface="メイリオ" panose="020B0604030504040204" pitchFamily="50" charset="-128"/>
              </a:rPr>
              <a:t>】</a:t>
            </a:r>
            <a:r>
              <a:rPr lang="ja-JP" altLang="en-US" sz="2000" b="1" dirty="0">
                <a:solidFill>
                  <a:schemeClr val="bg1"/>
                </a:solidFill>
                <a:latin typeface="メイリオ" panose="020B0604030504040204" pitchFamily="50" charset="-128"/>
                <a:ea typeface="メイリオ" panose="020B0604030504040204" pitchFamily="50" charset="-128"/>
              </a:rPr>
              <a:t>無償化に伴って必要とされる事務 　</a:t>
            </a:r>
            <a:r>
              <a:rPr lang="ja-JP" altLang="en-US" b="1" dirty="0">
                <a:solidFill>
                  <a:schemeClr val="bg1"/>
                </a:solidFill>
                <a:latin typeface="メイリオ" panose="020B0604030504040204" pitchFamily="50" charset="-128"/>
                <a:ea typeface="メイリオ" panose="020B0604030504040204" pitchFamily="50" charset="-128"/>
              </a:rPr>
              <a:t>認可外保育施設としての届出</a:t>
            </a:r>
            <a:endParaRPr lang="ja-JP" altLang="en-US" b="1" dirty="0">
              <a:latin typeface="メイリオ" panose="020B0604030504040204" pitchFamily="50" charset="-128"/>
              <a:ea typeface="メイリオ" panose="020B0604030504040204" pitchFamily="50" charset="-128"/>
            </a:endParaRPr>
          </a:p>
        </p:txBody>
      </p:sp>
      <p:sp>
        <p:nvSpPr>
          <p:cNvPr id="14" name="角丸四角形 22">
            <a:extLst>
              <a:ext uri="{FF2B5EF4-FFF2-40B4-BE49-F238E27FC236}">
                <a16:creationId xmlns:a16="http://schemas.microsoft.com/office/drawing/2014/main" id="{18275CCF-D798-40DA-B322-1D1FD250108D}"/>
              </a:ext>
            </a:extLst>
          </p:cNvPr>
          <p:cNvSpPr/>
          <p:nvPr/>
        </p:nvSpPr>
        <p:spPr>
          <a:xfrm>
            <a:off x="200472" y="851277"/>
            <a:ext cx="9577064" cy="214170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1" name="テキスト ボックス 20">
            <a:extLst>
              <a:ext uri="{FF2B5EF4-FFF2-40B4-BE49-F238E27FC236}">
                <a16:creationId xmlns:a16="http://schemas.microsoft.com/office/drawing/2014/main" id="{E7302126-BCE4-4670-9990-41913B43203B}"/>
              </a:ext>
            </a:extLst>
          </p:cNvPr>
          <p:cNvSpPr txBox="1"/>
          <p:nvPr/>
        </p:nvSpPr>
        <p:spPr>
          <a:xfrm>
            <a:off x="128464" y="548680"/>
            <a:ext cx="540060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省令改正の概要（現在パブコメ中　９月上旬公布予定）</a:t>
            </a:r>
          </a:p>
        </p:txBody>
      </p:sp>
      <p:sp>
        <p:nvSpPr>
          <p:cNvPr id="25" name="正方形/長方形 24">
            <a:extLst>
              <a:ext uri="{FF2B5EF4-FFF2-40B4-BE49-F238E27FC236}">
                <a16:creationId xmlns:a16="http://schemas.microsoft.com/office/drawing/2014/main" id="{58983944-85B7-4C37-937F-CD9F3FCA0695}"/>
              </a:ext>
            </a:extLst>
          </p:cNvPr>
          <p:cNvSpPr/>
          <p:nvPr/>
        </p:nvSpPr>
        <p:spPr>
          <a:xfrm>
            <a:off x="128464" y="931521"/>
            <a:ext cx="9764116" cy="2497479"/>
          </a:xfrm>
          <a:prstGeom prst="rect">
            <a:avLst/>
          </a:prstGeom>
        </p:spPr>
        <p:txBody>
          <a:bodyPr wrap="square">
            <a:spAutoFit/>
          </a:bodyPr>
          <a:lstStyle/>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○幼稚園を設置する者が当該幼稚園と併せて設置している施設については、これまで当該施設で実施し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いる活動は幼稚園における子育て支援活動等と区別がつかないこと等を理由に、認可外保育施設の</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届出の対象外としていたが、例えば幼稚園における教育活動や子育て支援活動と明確に区別され、幼</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稚園在園児以外を受け入れた活動（プレ保育等）を実施するなど、当該施設で実施している活動が多</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様化している状況等に鑑み、認可外保育施設の届出の対象とする。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〇今回の改正によって新たに届出の対象となる幼稚園併設施設について、本年９月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日までに届出を行</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こととする猶予期間を設けるとともに、都道府県等の条例等に基づき 既に都道府県知事に届け出て</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いる幼稚園併設施設の設置者が改めて届出を行わなくてよいこととするため必要な経過措置を設ける。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55">
            <a:extLst>
              <a:ext uri="{FF2B5EF4-FFF2-40B4-BE49-F238E27FC236}">
                <a16:creationId xmlns:a16="http://schemas.microsoft.com/office/drawing/2014/main" id="{913F9B3F-1263-4C86-B648-6B65453F58D5}"/>
              </a:ext>
            </a:extLst>
          </p:cNvPr>
          <p:cNvSpPr/>
          <p:nvPr/>
        </p:nvSpPr>
        <p:spPr>
          <a:xfrm>
            <a:off x="4115367" y="2990384"/>
            <a:ext cx="936104" cy="285347"/>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22">
            <a:extLst>
              <a:ext uri="{FF2B5EF4-FFF2-40B4-BE49-F238E27FC236}">
                <a16:creationId xmlns:a16="http://schemas.microsoft.com/office/drawing/2014/main" id="{1523A669-B4DB-4B66-94E6-EF63BE9919DE}"/>
              </a:ext>
            </a:extLst>
          </p:cNvPr>
          <p:cNvSpPr/>
          <p:nvPr/>
        </p:nvSpPr>
        <p:spPr>
          <a:xfrm>
            <a:off x="203717" y="3284984"/>
            <a:ext cx="9539984" cy="2287716"/>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6" name="正方形/長方形 15">
            <a:extLst>
              <a:ext uri="{FF2B5EF4-FFF2-40B4-BE49-F238E27FC236}">
                <a16:creationId xmlns:a16="http://schemas.microsoft.com/office/drawing/2014/main" id="{01FDA47B-44E6-4320-ADB0-9B6F2F80678E}"/>
              </a:ext>
            </a:extLst>
          </p:cNvPr>
          <p:cNvSpPr/>
          <p:nvPr/>
        </p:nvSpPr>
        <p:spPr>
          <a:xfrm>
            <a:off x="232689" y="3375528"/>
            <a:ext cx="9637564" cy="2279470"/>
          </a:xfrm>
          <a:prstGeom prst="rect">
            <a:avLst/>
          </a:prstGeom>
        </p:spPr>
        <p:txBody>
          <a:bodyPr wrap="square">
            <a:spAutoFit/>
          </a:bodyPr>
          <a:lstStyle/>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○以下の①</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③の要件を満たしてプレ保育を実施している園は、 ９月３０日までに、認可外保育施設と</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しての届出（義務）を行う必要がある（既に都道府県知事に届出をしている場合は届出は不要）。</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要件</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①幼稚園における子育て支援活動等と独立して実施されており、</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②余裕教室や敷地内の別の建物など在園児と区分された専用のスペースで</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③専従の職員による保育が実施されている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〇届出と合わせて確認申請（任意）を行えば、プレ保育利用児童の内、住民税非課税世帯が無償化対象</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となる（認可外保育施設における指導監督基準を満たす必要あり。）。</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他の認可外保育施設等の保育料と合わせて月額</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万円まで</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61">
            <a:extLst>
              <a:ext uri="{FF2B5EF4-FFF2-40B4-BE49-F238E27FC236}">
                <a16:creationId xmlns:a16="http://schemas.microsoft.com/office/drawing/2014/main" id="{BA87A76D-1BF4-42DA-9FEA-96CC2C0CDA5F}"/>
              </a:ext>
            </a:extLst>
          </p:cNvPr>
          <p:cNvSpPr/>
          <p:nvPr/>
        </p:nvSpPr>
        <p:spPr>
          <a:xfrm>
            <a:off x="200472" y="5955244"/>
            <a:ext cx="9539984" cy="855526"/>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3" name="正方形/長方形 32">
            <a:extLst>
              <a:ext uri="{FF2B5EF4-FFF2-40B4-BE49-F238E27FC236}">
                <a16:creationId xmlns:a16="http://schemas.microsoft.com/office/drawing/2014/main" id="{5C5CB9C0-C499-4A86-AB73-35A766288A23}"/>
              </a:ext>
            </a:extLst>
          </p:cNvPr>
          <p:cNvSpPr/>
          <p:nvPr/>
        </p:nvSpPr>
        <p:spPr>
          <a:xfrm>
            <a:off x="344488" y="5982379"/>
            <a:ext cx="9395968" cy="830997"/>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上記の①</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③の要件を満たす場合は、認可外保育施設としての届出（義務）及び確認申請（任意）を提出していただく必要がある。</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a:extLst>
              <a:ext uri="{FF2B5EF4-FFF2-40B4-BE49-F238E27FC236}">
                <a16:creationId xmlns:a16="http://schemas.microsoft.com/office/drawing/2014/main" id="{7778BCDD-0D31-4A17-925C-92C8EAACF657}"/>
              </a:ext>
            </a:extLst>
          </p:cNvPr>
          <p:cNvSpPr txBox="1"/>
          <p:nvPr/>
        </p:nvSpPr>
        <p:spPr>
          <a:xfrm>
            <a:off x="128464" y="5626561"/>
            <a:ext cx="3744416"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無償化に伴って必要とされる事務</a:t>
            </a:r>
          </a:p>
        </p:txBody>
      </p:sp>
      <p:sp>
        <p:nvSpPr>
          <p:cNvPr id="35" name="スライド番号プレースホルダー 2">
            <a:extLst>
              <a:ext uri="{FF2B5EF4-FFF2-40B4-BE49-F238E27FC236}">
                <a16:creationId xmlns:a16="http://schemas.microsoft.com/office/drawing/2014/main" id="{FE134845-85A9-4488-8197-49B2AB3F540D}"/>
              </a:ext>
            </a:extLst>
          </p:cNvPr>
          <p:cNvSpPr>
            <a:spLocks noGrp="1"/>
          </p:cNvSpPr>
          <p:nvPr>
            <p:ph type="sldNum" sz="quarter" idx="12"/>
          </p:nvPr>
        </p:nvSpPr>
        <p:spPr>
          <a:xfrm>
            <a:off x="7332662" y="6520259"/>
            <a:ext cx="2228850" cy="365125"/>
          </a:xfrm>
        </p:spPr>
        <p:txBody>
          <a:bodyPr/>
          <a:lstStyle/>
          <a:p>
            <a:pPr>
              <a:defRPr/>
            </a:pPr>
            <a:fld id="{9A0B158B-7A8D-4B00-B002-C18F71BCD079}" type="slidenum">
              <a:rPr lang="en-US" altLang="ja-JP" smtClean="0"/>
              <a:pPr>
                <a:defRPr/>
              </a:pPr>
              <a:t>3</a:t>
            </a:fld>
            <a:endParaRPr lang="en-US" altLang="ja-JP" dirty="0"/>
          </a:p>
        </p:txBody>
      </p:sp>
    </p:spTree>
    <p:extLst>
      <p:ext uri="{BB962C8B-B14F-4D97-AF65-F5344CB8AC3E}">
        <p14:creationId xmlns:p14="http://schemas.microsoft.com/office/powerpoint/2010/main" val="4208841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00472" y="692696"/>
            <a:ext cx="8961914" cy="5511855"/>
            <a:chOff x="467544" y="908720"/>
            <a:chExt cx="8272536" cy="4476700"/>
          </a:xfrm>
        </p:grpSpPr>
        <p:sp>
          <p:nvSpPr>
            <p:cNvPr id="5" name="サブタイトル 2"/>
            <p:cNvSpPr txBox="1">
              <a:spLocks/>
            </p:cNvSpPr>
            <p:nvPr/>
          </p:nvSpPr>
          <p:spPr>
            <a:xfrm>
              <a:off x="46754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t>利　用　者</a:t>
              </a:r>
              <a:endParaRPr lang="en-US" altLang="ja-JP" dirty="0"/>
            </a:p>
          </p:txBody>
        </p:sp>
        <p:sp>
          <p:nvSpPr>
            <p:cNvPr id="6" name="サブタイトル 2"/>
            <p:cNvSpPr txBox="1">
              <a:spLocks/>
            </p:cNvSpPr>
            <p:nvPr/>
          </p:nvSpPr>
          <p:spPr>
            <a:xfrm>
              <a:off x="802838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t>千　葉　市</a:t>
              </a:r>
              <a:endParaRPr lang="en-US" altLang="ja-JP" dirty="0"/>
            </a:p>
          </p:txBody>
        </p:sp>
        <p:sp>
          <p:nvSpPr>
            <p:cNvPr id="7" name="サブタイトル 2"/>
            <p:cNvSpPr txBox="1">
              <a:spLocks/>
            </p:cNvSpPr>
            <p:nvPr/>
          </p:nvSpPr>
          <p:spPr>
            <a:xfrm>
              <a:off x="424796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t>園</a:t>
              </a:r>
              <a:endParaRPr lang="en-US" altLang="ja-JP" dirty="0"/>
            </a:p>
          </p:txBody>
        </p:sp>
      </p:grpSp>
      <p:sp>
        <p:nvSpPr>
          <p:cNvPr id="31" name="正方形/長方形 30"/>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事務フロー及びスケジュール</a:t>
            </a:r>
          </a:p>
        </p:txBody>
      </p:sp>
      <p:cxnSp>
        <p:nvCxnSpPr>
          <p:cNvPr id="32" name="直線矢印コネクタ 31"/>
          <p:cNvCxnSpPr/>
          <p:nvPr/>
        </p:nvCxnSpPr>
        <p:spPr>
          <a:xfrm>
            <a:off x="5084933" y="1101813"/>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3" name="サブタイトル 2"/>
          <p:cNvSpPr txBox="1">
            <a:spLocks/>
          </p:cNvSpPr>
          <p:nvPr/>
        </p:nvSpPr>
        <p:spPr>
          <a:xfrm>
            <a:off x="5220260" y="1160679"/>
            <a:ext cx="2918074" cy="55093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①預かり保育に係る確認申請書の提出（速やかに）運営課宛</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9351585" y="692696"/>
            <a:ext cx="353943" cy="732647"/>
          </a:xfrm>
          <a:prstGeom prst="rect">
            <a:avLst/>
          </a:prstGeom>
          <a:noFill/>
        </p:spPr>
        <p:txBody>
          <a:bodyPr vert="eaVert" wrap="square" rtlCol="0">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公示</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4" name="直線矢印コネクタ 33"/>
          <p:cNvCxnSpPr/>
          <p:nvPr/>
        </p:nvCxnSpPr>
        <p:spPr>
          <a:xfrm flipV="1">
            <a:off x="9162386" y="1099609"/>
            <a:ext cx="279648" cy="81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6" name="サブタイトル 2"/>
          <p:cNvSpPr txBox="1">
            <a:spLocks/>
          </p:cNvSpPr>
          <p:nvPr/>
        </p:nvSpPr>
        <p:spPr>
          <a:xfrm>
            <a:off x="920551" y="1749885"/>
            <a:ext cx="3600401" cy="454979"/>
          </a:xfrm>
          <a:prstGeom prst="rect">
            <a:avLst/>
          </a:prstGeom>
          <a:ln>
            <a:noFill/>
          </a:ln>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②保育の必要性の認定申請書を提出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日）区こども家庭課宛</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7" name="直線矢印コネクタ 36"/>
          <p:cNvCxnSpPr/>
          <p:nvPr/>
        </p:nvCxnSpPr>
        <p:spPr>
          <a:xfrm>
            <a:off x="971476" y="1677877"/>
            <a:ext cx="7419906"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2" name="サブタイトル 2"/>
          <p:cNvSpPr txBox="1">
            <a:spLocks/>
          </p:cNvSpPr>
          <p:nvPr/>
        </p:nvSpPr>
        <p:spPr>
          <a:xfrm>
            <a:off x="1026508" y="836090"/>
            <a:ext cx="2208286" cy="497472"/>
          </a:xfrm>
          <a:prstGeom prst="rect">
            <a:avLst/>
          </a:prstGeom>
          <a:ln w="28575">
            <a:solidFill>
              <a:schemeClr val="tx1">
                <a:lumMod val="95000"/>
                <a:lumOff val="5000"/>
              </a:schemeClr>
            </a:solidFill>
          </a:ln>
        </p:spPr>
        <p:txBody>
          <a:bodyPr vert="horz" lIns="91440" tIns="45720" rIns="91440" bIns="45720" rtlCol="0" anchor="ctr">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月末までの流れ</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スライド番号プレースホルダー 2"/>
          <p:cNvSpPr>
            <a:spLocks noGrp="1"/>
          </p:cNvSpPr>
          <p:nvPr>
            <p:ph type="sldNum" sz="quarter" idx="12"/>
          </p:nvPr>
        </p:nvSpPr>
        <p:spPr>
          <a:xfrm>
            <a:off x="6996113" y="6356351"/>
            <a:ext cx="2228850" cy="365125"/>
          </a:xfrm>
        </p:spPr>
        <p:txBody>
          <a:bodyPr/>
          <a:lstStyle/>
          <a:p>
            <a:pPr>
              <a:defRPr/>
            </a:pPr>
            <a:fld id="{9A0B158B-7A8D-4B00-B002-C18F71BCD079}" type="slidenum">
              <a:rPr lang="en-US" altLang="ja-JP" smtClean="0"/>
              <a:pPr>
                <a:defRPr/>
              </a:pPr>
              <a:t>4</a:t>
            </a:fld>
            <a:endParaRPr lang="en-US" altLang="ja-JP" dirty="0"/>
          </a:p>
        </p:txBody>
      </p:sp>
      <p:sp>
        <p:nvSpPr>
          <p:cNvPr id="47" name="サブタイトル 2">
            <a:extLst>
              <a:ext uri="{FF2B5EF4-FFF2-40B4-BE49-F238E27FC236}">
                <a16:creationId xmlns:a16="http://schemas.microsoft.com/office/drawing/2014/main" id="{6E14EF92-05D9-4E23-BD94-B77B6B39B510}"/>
              </a:ext>
            </a:extLst>
          </p:cNvPr>
          <p:cNvSpPr txBox="1">
            <a:spLocks/>
          </p:cNvSpPr>
          <p:nvPr/>
        </p:nvSpPr>
        <p:spPr>
          <a:xfrm>
            <a:off x="1014915" y="4189940"/>
            <a:ext cx="3089189" cy="67922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⑦認定通知書を提示（写しの提出は不要）</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8" name="直線矢印コネクタ 47">
            <a:extLst>
              <a:ext uri="{FF2B5EF4-FFF2-40B4-BE49-F238E27FC236}">
                <a16:creationId xmlns:a16="http://schemas.microsoft.com/office/drawing/2014/main" id="{57F5D963-C15E-4DBE-A743-7072FFCB5A61}"/>
              </a:ext>
            </a:extLst>
          </p:cNvPr>
          <p:cNvCxnSpPr/>
          <p:nvPr/>
        </p:nvCxnSpPr>
        <p:spPr>
          <a:xfrm>
            <a:off x="982842" y="4181420"/>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9" name="直線矢印コネクタ 48">
            <a:extLst>
              <a:ext uri="{FF2B5EF4-FFF2-40B4-BE49-F238E27FC236}">
                <a16:creationId xmlns:a16="http://schemas.microsoft.com/office/drawing/2014/main" id="{299DCDEE-3619-4DD5-8364-44FB8CC23984}"/>
              </a:ext>
            </a:extLst>
          </p:cNvPr>
          <p:cNvCxnSpPr/>
          <p:nvPr/>
        </p:nvCxnSpPr>
        <p:spPr>
          <a:xfrm flipH="1">
            <a:off x="963134" y="4674942"/>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0" name="サブタイトル 2">
            <a:extLst>
              <a:ext uri="{FF2B5EF4-FFF2-40B4-BE49-F238E27FC236}">
                <a16:creationId xmlns:a16="http://schemas.microsoft.com/office/drawing/2014/main" id="{97E66E7B-899A-4AE2-B4A4-E2069CB0D2AB}"/>
              </a:ext>
            </a:extLst>
          </p:cNvPr>
          <p:cNvSpPr txBox="1">
            <a:spLocks/>
          </p:cNvSpPr>
          <p:nvPr/>
        </p:nvSpPr>
        <p:spPr>
          <a:xfrm>
            <a:off x="1026508" y="4732416"/>
            <a:ext cx="3089189" cy="617251"/>
          </a:xfrm>
          <a:prstGeom prst="rect">
            <a:avLst/>
          </a:prstGeom>
          <a:ln>
            <a:noFill/>
          </a:ln>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⑨給付認定対象者に対し、領収証兼提供証明書を交付（</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か月毎の交付でも可）</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サブタイトル 2">
            <a:extLst>
              <a:ext uri="{FF2B5EF4-FFF2-40B4-BE49-F238E27FC236}">
                <a16:creationId xmlns:a16="http://schemas.microsoft.com/office/drawing/2014/main" id="{C6665F1C-9DE5-4E4C-A818-095D4ED94541}"/>
              </a:ext>
            </a:extLst>
          </p:cNvPr>
          <p:cNvSpPr txBox="1">
            <a:spLocks/>
          </p:cNvSpPr>
          <p:nvPr/>
        </p:nvSpPr>
        <p:spPr>
          <a:xfrm>
            <a:off x="1008506" y="5328722"/>
            <a:ext cx="3089189" cy="550930"/>
          </a:xfrm>
          <a:prstGeom prst="rect">
            <a:avLst/>
          </a:prstGeom>
          <a:ln>
            <a:noFill/>
          </a:ln>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⑩請求書、領収証兼提供証明書（原本）を提出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月〇日　各園で設定）</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2" name="直線矢印コネクタ 51">
            <a:extLst>
              <a:ext uri="{FF2B5EF4-FFF2-40B4-BE49-F238E27FC236}">
                <a16:creationId xmlns:a16="http://schemas.microsoft.com/office/drawing/2014/main" id="{D4EF4486-739B-4645-A239-EE69A9628019}"/>
              </a:ext>
            </a:extLst>
          </p:cNvPr>
          <p:cNvCxnSpPr/>
          <p:nvPr/>
        </p:nvCxnSpPr>
        <p:spPr>
          <a:xfrm>
            <a:off x="976433" y="5320202"/>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3" name="サブタイトル 2">
            <a:extLst>
              <a:ext uri="{FF2B5EF4-FFF2-40B4-BE49-F238E27FC236}">
                <a16:creationId xmlns:a16="http://schemas.microsoft.com/office/drawing/2014/main" id="{1D8DE3CE-3A8C-426E-BFAC-A5568F8FB6F9}"/>
              </a:ext>
            </a:extLst>
          </p:cNvPr>
          <p:cNvSpPr txBox="1">
            <a:spLocks/>
          </p:cNvSpPr>
          <p:nvPr/>
        </p:nvSpPr>
        <p:spPr>
          <a:xfrm>
            <a:off x="5085029" y="5398081"/>
            <a:ext cx="3272501" cy="580384"/>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⑪園で取りまとめて提出（～</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日）運営課宛</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4" name="直線矢印コネクタ 53">
            <a:extLst>
              <a:ext uri="{FF2B5EF4-FFF2-40B4-BE49-F238E27FC236}">
                <a16:creationId xmlns:a16="http://schemas.microsoft.com/office/drawing/2014/main" id="{79A6FAE2-6390-4C39-8181-A9D87500A766}"/>
              </a:ext>
            </a:extLst>
          </p:cNvPr>
          <p:cNvCxnSpPr/>
          <p:nvPr/>
        </p:nvCxnSpPr>
        <p:spPr>
          <a:xfrm>
            <a:off x="5075958" y="5299889"/>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5" name="右矢印 27">
            <a:extLst>
              <a:ext uri="{FF2B5EF4-FFF2-40B4-BE49-F238E27FC236}">
                <a16:creationId xmlns:a16="http://schemas.microsoft.com/office/drawing/2014/main" id="{0253784A-08FC-4DD3-9540-BF492D764D2D}"/>
              </a:ext>
            </a:extLst>
          </p:cNvPr>
          <p:cNvSpPr/>
          <p:nvPr/>
        </p:nvSpPr>
        <p:spPr>
          <a:xfrm rot="10800000">
            <a:off x="982841" y="5733256"/>
            <a:ext cx="7380414" cy="393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サブタイトル 2">
            <a:extLst>
              <a:ext uri="{FF2B5EF4-FFF2-40B4-BE49-F238E27FC236}">
                <a16:creationId xmlns:a16="http://schemas.microsoft.com/office/drawing/2014/main" id="{812FDA2B-0013-4C84-82C0-C0903B3A7A3C}"/>
              </a:ext>
            </a:extLst>
          </p:cNvPr>
          <p:cNvSpPr txBox="1">
            <a:spLocks/>
          </p:cNvSpPr>
          <p:nvPr/>
        </p:nvSpPr>
        <p:spPr>
          <a:xfrm>
            <a:off x="5211568" y="6046422"/>
            <a:ext cx="2918074" cy="550930"/>
          </a:xfrm>
          <a:prstGeom prst="rect">
            <a:avLst/>
          </a:prstGeom>
          <a:ln>
            <a:noFill/>
          </a:ln>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⑫利用者へ直接支給（～</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月分は請求に基づき</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月末頃支払予定</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サブタイトル 2">
            <a:extLst>
              <a:ext uri="{FF2B5EF4-FFF2-40B4-BE49-F238E27FC236}">
                <a16:creationId xmlns:a16="http://schemas.microsoft.com/office/drawing/2014/main" id="{B53F2C5E-9A3D-4A5C-A7F5-299DF4682825}"/>
              </a:ext>
            </a:extLst>
          </p:cNvPr>
          <p:cNvSpPr txBox="1">
            <a:spLocks/>
          </p:cNvSpPr>
          <p:nvPr/>
        </p:nvSpPr>
        <p:spPr>
          <a:xfrm>
            <a:off x="5193563" y="4705389"/>
            <a:ext cx="3089189" cy="955859"/>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⑧請求書の様式を送付</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月）運営課発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7" name="直線矢印コネクタ 56">
            <a:extLst>
              <a:ext uri="{FF2B5EF4-FFF2-40B4-BE49-F238E27FC236}">
                <a16:creationId xmlns:a16="http://schemas.microsoft.com/office/drawing/2014/main" id="{8F4FF55D-6D24-4192-BF6F-A1D0AD94E243}"/>
              </a:ext>
            </a:extLst>
          </p:cNvPr>
          <p:cNvCxnSpPr/>
          <p:nvPr/>
        </p:nvCxnSpPr>
        <p:spPr>
          <a:xfrm flipH="1">
            <a:off x="5066931" y="4674942"/>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0" name="サブタイトル 2">
            <a:extLst>
              <a:ext uri="{FF2B5EF4-FFF2-40B4-BE49-F238E27FC236}">
                <a16:creationId xmlns:a16="http://schemas.microsoft.com/office/drawing/2014/main" id="{E2847994-B3F0-403F-B821-02278C285AC4}"/>
              </a:ext>
            </a:extLst>
          </p:cNvPr>
          <p:cNvSpPr txBox="1">
            <a:spLocks/>
          </p:cNvSpPr>
          <p:nvPr/>
        </p:nvSpPr>
        <p:spPr>
          <a:xfrm>
            <a:off x="5091128" y="1885684"/>
            <a:ext cx="3089189" cy="67922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③要件を満たす場合はプレ保育に係る</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届出・確認申請（～</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1" name="直線矢印コネクタ 60">
            <a:extLst>
              <a:ext uri="{FF2B5EF4-FFF2-40B4-BE49-F238E27FC236}">
                <a16:creationId xmlns:a16="http://schemas.microsoft.com/office/drawing/2014/main" id="{438C1A64-17DC-48D8-9301-1BD3D738A997}"/>
              </a:ext>
            </a:extLst>
          </p:cNvPr>
          <p:cNvCxnSpPr/>
          <p:nvPr/>
        </p:nvCxnSpPr>
        <p:spPr>
          <a:xfrm>
            <a:off x="5059055" y="1877164"/>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2" name="直線矢印コネクタ 61">
            <a:extLst>
              <a:ext uri="{FF2B5EF4-FFF2-40B4-BE49-F238E27FC236}">
                <a16:creationId xmlns:a16="http://schemas.microsoft.com/office/drawing/2014/main" id="{59E16CA0-16F9-4E33-A976-94A35EB185C9}"/>
              </a:ext>
            </a:extLst>
          </p:cNvPr>
          <p:cNvCxnSpPr>
            <a:cxnSpLocks/>
          </p:cNvCxnSpPr>
          <p:nvPr/>
        </p:nvCxnSpPr>
        <p:spPr>
          <a:xfrm flipH="1">
            <a:off x="982273" y="2427638"/>
            <a:ext cx="7419906"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3" name="サブタイトル 2">
            <a:extLst>
              <a:ext uri="{FF2B5EF4-FFF2-40B4-BE49-F238E27FC236}">
                <a16:creationId xmlns:a16="http://schemas.microsoft.com/office/drawing/2014/main" id="{124D797F-7452-494E-ADD4-B668B616BE88}"/>
              </a:ext>
            </a:extLst>
          </p:cNvPr>
          <p:cNvSpPr txBox="1">
            <a:spLocks/>
          </p:cNvSpPr>
          <p:nvPr/>
        </p:nvSpPr>
        <p:spPr>
          <a:xfrm>
            <a:off x="5095730" y="2446022"/>
            <a:ext cx="3069311" cy="55093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④保育の必要性の認定通知書を保護者へ発送</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月末）区こども家庭課発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4" name="直線矢印コネクタ 63">
            <a:extLst>
              <a:ext uri="{FF2B5EF4-FFF2-40B4-BE49-F238E27FC236}">
                <a16:creationId xmlns:a16="http://schemas.microsoft.com/office/drawing/2014/main" id="{96A8DAC9-6B58-4B8E-BA94-8FE8233DF221}"/>
              </a:ext>
            </a:extLst>
          </p:cNvPr>
          <p:cNvCxnSpPr/>
          <p:nvPr/>
        </p:nvCxnSpPr>
        <p:spPr>
          <a:xfrm flipH="1">
            <a:off x="5043512" y="2991732"/>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5" name="サブタイトル 2">
            <a:extLst>
              <a:ext uri="{FF2B5EF4-FFF2-40B4-BE49-F238E27FC236}">
                <a16:creationId xmlns:a16="http://schemas.microsoft.com/office/drawing/2014/main" id="{46E4AAA0-2E60-4077-9FF7-CED68F4E00DB}"/>
              </a:ext>
            </a:extLst>
          </p:cNvPr>
          <p:cNvSpPr txBox="1">
            <a:spLocks/>
          </p:cNvSpPr>
          <p:nvPr/>
        </p:nvSpPr>
        <p:spPr>
          <a:xfrm>
            <a:off x="5106886" y="3049205"/>
            <a:ext cx="3089189" cy="955859"/>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⑤保護者周知文（資料</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の正式版）、領収証兼提供証明書（資料</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正式版）を送付</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サブタイトル 2">
            <a:extLst>
              <a:ext uri="{FF2B5EF4-FFF2-40B4-BE49-F238E27FC236}">
                <a16:creationId xmlns:a16="http://schemas.microsoft.com/office/drawing/2014/main" id="{EDD80FBA-CDCA-4AE4-BC18-05C0464EF733}"/>
              </a:ext>
            </a:extLst>
          </p:cNvPr>
          <p:cNvSpPr txBox="1">
            <a:spLocks/>
          </p:cNvSpPr>
          <p:nvPr/>
        </p:nvSpPr>
        <p:spPr>
          <a:xfrm>
            <a:off x="1000606" y="2783430"/>
            <a:ext cx="2208286" cy="497472"/>
          </a:xfrm>
          <a:prstGeom prst="rect">
            <a:avLst/>
          </a:prstGeom>
          <a:ln w="28575">
            <a:solidFill>
              <a:schemeClr val="tx1">
                <a:lumMod val="95000"/>
                <a:lumOff val="5000"/>
              </a:schemeClr>
            </a:solidFill>
          </a:ln>
        </p:spPr>
        <p:txBody>
          <a:bodyPr vert="horz" lIns="91440" tIns="45720" rIns="91440" bIns="45720" rtlCol="0" anchor="ctr">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月以降の流れ</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a:extLst>
              <a:ext uri="{FF2B5EF4-FFF2-40B4-BE49-F238E27FC236}">
                <a16:creationId xmlns:a16="http://schemas.microsoft.com/office/drawing/2014/main" id="{67F58183-8F07-4924-B6D9-6CDD43D32A52}"/>
              </a:ext>
            </a:extLst>
          </p:cNvPr>
          <p:cNvCxnSpPr/>
          <p:nvPr/>
        </p:nvCxnSpPr>
        <p:spPr>
          <a:xfrm flipH="1">
            <a:off x="992560" y="3453125"/>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8" name="サブタイトル 2">
            <a:extLst>
              <a:ext uri="{FF2B5EF4-FFF2-40B4-BE49-F238E27FC236}">
                <a16:creationId xmlns:a16="http://schemas.microsoft.com/office/drawing/2014/main" id="{CE605E1C-7353-4EDB-922C-4D36134BC326}"/>
              </a:ext>
            </a:extLst>
          </p:cNvPr>
          <p:cNvSpPr txBox="1">
            <a:spLocks/>
          </p:cNvSpPr>
          <p:nvPr/>
        </p:nvSpPr>
        <p:spPr>
          <a:xfrm>
            <a:off x="1055934" y="3510599"/>
            <a:ext cx="3195487" cy="638481"/>
          </a:xfrm>
          <a:prstGeom prst="rect">
            <a:avLst/>
          </a:prstGeom>
          <a:ln>
            <a:noFill/>
          </a:ln>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⑥新規の利用者　：資料</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（正式版）を配布</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給付認定申請者：資料</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（正式版）を配布し、認定通知</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書の提示を促す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23121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事務フロー及びスケジュール　</a:t>
            </a:r>
            <a:r>
              <a:rPr lang="ja-JP" altLang="en-US" b="1" dirty="0">
                <a:solidFill>
                  <a:schemeClr val="bg1"/>
                </a:solidFill>
                <a:latin typeface="メイリオ" panose="020B0604030504040204" pitchFamily="50" charset="-128"/>
                <a:ea typeface="メイリオ" panose="020B0604030504040204" pitchFamily="50" charset="-128"/>
              </a:rPr>
              <a:t>各事務毎の説明①～⑥</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200472" y="923284"/>
            <a:ext cx="9539984" cy="429098"/>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128464" y="620687"/>
            <a:ext cx="7056784"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b="1" dirty="0">
                <a:latin typeface="メイリオ" panose="020B0604030504040204" pitchFamily="50" charset="-128"/>
                <a:ea typeface="メイリオ" panose="020B0604030504040204" pitchFamily="50" charset="-128"/>
              </a:rPr>
              <a:t>①</a:t>
            </a:r>
            <a:r>
              <a:rPr lang="ja-JP" altLang="en-US" sz="1600" dirty="0">
                <a:latin typeface="メイリオ" panose="020B0604030504040204" pitchFamily="50" charset="-128"/>
                <a:ea typeface="メイリオ" panose="020B0604030504040204" pitchFamily="50" charset="-128"/>
              </a:rPr>
              <a:t>預かり保育に係る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確認申請書の提出（速やかに）運営課宛</a:t>
            </a:r>
            <a:endParaRPr lang="ja-JP" altLang="en-US" sz="16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229444" y="1013827"/>
            <a:ext cx="9637564"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〇確認申請書をまだ提出していない園で提出の予定がある場合は速やかに提出をお願いしたい。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9A0B158B-7A8D-4B00-B002-C18F71BCD079}" type="slidenum">
              <a:rPr lang="en-US" altLang="ja-JP" smtClean="0"/>
              <a:pPr>
                <a:defRPr/>
              </a:pPr>
              <a:t>5</a:t>
            </a:fld>
            <a:endParaRPr lang="en-US" altLang="ja-JP"/>
          </a:p>
        </p:txBody>
      </p:sp>
      <p:sp>
        <p:nvSpPr>
          <p:cNvPr id="14" name="角丸四角形 22">
            <a:extLst>
              <a:ext uri="{FF2B5EF4-FFF2-40B4-BE49-F238E27FC236}">
                <a16:creationId xmlns:a16="http://schemas.microsoft.com/office/drawing/2014/main" id="{3875B339-D940-41C0-ACF2-E674A8C4CF23}"/>
              </a:ext>
            </a:extLst>
          </p:cNvPr>
          <p:cNvSpPr/>
          <p:nvPr/>
        </p:nvSpPr>
        <p:spPr>
          <a:xfrm>
            <a:off x="219695" y="1787380"/>
            <a:ext cx="9539984" cy="489493"/>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1" name="テキスト ボックス 20">
            <a:extLst>
              <a:ext uri="{FF2B5EF4-FFF2-40B4-BE49-F238E27FC236}">
                <a16:creationId xmlns:a16="http://schemas.microsoft.com/office/drawing/2014/main" id="{226F5776-15BD-4584-9405-6F599CE2A22E}"/>
              </a:ext>
            </a:extLst>
          </p:cNvPr>
          <p:cNvSpPr txBox="1"/>
          <p:nvPr/>
        </p:nvSpPr>
        <p:spPr>
          <a:xfrm>
            <a:off x="147687" y="1484784"/>
            <a:ext cx="6533505"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b="1" dirty="0">
                <a:latin typeface="メイリオ" panose="020B0604030504040204" pitchFamily="50" charset="-128"/>
                <a:ea typeface="メイリオ" panose="020B0604030504040204" pitchFamily="50" charset="-128"/>
              </a:rPr>
              <a:t>②</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保育の必要性の認定申請書を提出（～</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日）区こども家庭課宛</a:t>
            </a:r>
            <a:endParaRPr lang="ja-JP" altLang="en-US" sz="1600" b="1" dirty="0">
              <a:latin typeface="メイリオ" panose="020B0604030504040204" pitchFamily="50" charset="-128"/>
              <a:ea typeface="メイリオ" panose="020B0604030504040204" pitchFamily="50" charset="-128"/>
            </a:endParaRPr>
          </a:p>
        </p:txBody>
      </p:sp>
      <p:sp>
        <p:nvSpPr>
          <p:cNvPr id="25" name="正方形/長方形 24">
            <a:extLst>
              <a:ext uri="{FF2B5EF4-FFF2-40B4-BE49-F238E27FC236}">
                <a16:creationId xmlns:a16="http://schemas.microsoft.com/office/drawing/2014/main" id="{FD383B86-52D8-4E8D-81D3-4A881DBE3F5C}"/>
              </a:ext>
            </a:extLst>
          </p:cNvPr>
          <p:cNvSpPr/>
          <p:nvPr/>
        </p:nvSpPr>
        <p:spPr>
          <a:xfrm>
            <a:off x="248667" y="1877924"/>
            <a:ext cx="9637564"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〇９月１０日までに保護者が申請を行う必要がある。引き続き周知文の配布等の周知をお願いしたい。</a:t>
            </a:r>
          </a:p>
        </p:txBody>
      </p:sp>
      <p:sp>
        <p:nvSpPr>
          <p:cNvPr id="20" name="角丸四角形 22">
            <a:extLst>
              <a:ext uri="{FF2B5EF4-FFF2-40B4-BE49-F238E27FC236}">
                <a16:creationId xmlns:a16="http://schemas.microsoft.com/office/drawing/2014/main" id="{F98782F1-53B4-431C-814F-082C6953DCC1}"/>
              </a:ext>
            </a:extLst>
          </p:cNvPr>
          <p:cNvSpPr/>
          <p:nvPr/>
        </p:nvSpPr>
        <p:spPr>
          <a:xfrm>
            <a:off x="255016" y="2723485"/>
            <a:ext cx="9539984" cy="511770"/>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9" name="テキスト ボックス 28">
            <a:extLst>
              <a:ext uri="{FF2B5EF4-FFF2-40B4-BE49-F238E27FC236}">
                <a16:creationId xmlns:a16="http://schemas.microsoft.com/office/drawing/2014/main" id="{EFD0DB57-EC6B-4EB8-BCFE-ABC3AB1A6A50}"/>
              </a:ext>
            </a:extLst>
          </p:cNvPr>
          <p:cNvSpPr txBox="1"/>
          <p:nvPr/>
        </p:nvSpPr>
        <p:spPr>
          <a:xfrm>
            <a:off x="183008" y="2420888"/>
            <a:ext cx="826169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③要件を満たす場合はプレ保育に係る届出・確認申請（～</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月末）運営課宛</a:t>
            </a:r>
          </a:p>
        </p:txBody>
      </p:sp>
      <p:sp>
        <p:nvSpPr>
          <p:cNvPr id="30" name="正方形/長方形 29">
            <a:extLst>
              <a:ext uri="{FF2B5EF4-FFF2-40B4-BE49-F238E27FC236}">
                <a16:creationId xmlns:a16="http://schemas.microsoft.com/office/drawing/2014/main" id="{A76463EF-8CEB-46FD-AA12-76F42C9B3F1E}"/>
              </a:ext>
            </a:extLst>
          </p:cNvPr>
          <p:cNvSpPr/>
          <p:nvPr/>
        </p:nvSpPr>
        <p:spPr>
          <a:xfrm>
            <a:off x="283988" y="2814028"/>
            <a:ext cx="9637564"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〇認可外保育施設としての届出（義務）及び確認申請（任意）を幼保運営課宛にお願いしたい。</a:t>
            </a:r>
          </a:p>
        </p:txBody>
      </p:sp>
      <p:sp>
        <p:nvSpPr>
          <p:cNvPr id="34" name="角丸四角形 22">
            <a:extLst>
              <a:ext uri="{FF2B5EF4-FFF2-40B4-BE49-F238E27FC236}">
                <a16:creationId xmlns:a16="http://schemas.microsoft.com/office/drawing/2014/main" id="{D7F56C8A-5F31-4B56-96AC-3D30FEB3D09F}"/>
              </a:ext>
            </a:extLst>
          </p:cNvPr>
          <p:cNvSpPr/>
          <p:nvPr/>
        </p:nvSpPr>
        <p:spPr>
          <a:xfrm>
            <a:off x="200472" y="3703379"/>
            <a:ext cx="9539984" cy="67531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5" name="テキスト ボックス 34">
            <a:extLst>
              <a:ext uri="{FF2B5EF4-FFF2-40B4-BE49-F238E27FC236}">
                <a16:creationId xmlns:a16="http://schemas.microsoft.com/office/drawing/2014/main" id="{4E7E549D-B2CB-47D3-9303-F73B094F38D9}"/>
              </a:ext>
            </a:extLst>
          </p:cNvPr>
          <p:cNvSpPr txBox="1"/>
          <p:nvPr/>
        </p:nvSpPr>
        <p:spPr>
          <a:xfrm>
            <a:off x="128464" y="3400783"/>
            <a:ext cx="826169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保育の必要性の認定通知書を保護者へ発送（～</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月末）区こども家庭課</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a:extLst>
              <a:ext uri="{FF2B5EF4-FFF2-40B4-BE49-F238E27FC236}">
                <a16:creationId xmlns:a16="http://schemas.microsoft.com/office/drawing/2014/main" id="{CC3AA412-4EC1-4FF1-8C74-E3F2EA9D3619}"/>
              </a:ext>
            </a:extLst>
          </p:cNvPr>
          <p:cNvSpPr/>
          <p:nvPr/>
        </p:nvSpPr>
        <p:spPr>
          <a:xfrm>
            <a:off x="229444" y="3793923"/>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月末までに、区こども家庭課から各保護者宛に認定通知書を送付する。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個人情報保護の観点から、各施設に一覧を提供することは不可</a:t>
            </a:r>
          </a:p>
        </p:txBody>
      </p:sp>
      <p:sp>
        <p:nvSpPr>
          <p:cNvPr id="37" name="角丸四角形 22">
            <a:extLst>
              <a:ext uri="{FF2B5EF4-FFF2-40B4-BE49-F238E27FC236}">
                <a16:creationId xmlns:a16="http://schemas.microsoft.com/office/drawing/2014/main" id="{A0EF402E-F301-4A83-B987-54859AB42424}"/>
              </a:ext>
            </a:extLst>
          </p:cNvPr>
          <p:cNvSpPr/>
          <p:nvPr/>
        </p:nvSpPr>
        <p:spPr>
          <a:xfrm>
            <a:off x="200472" y="4838058"/>
            <a:ext cx="9539984" cy="67531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8" name="テキスト ボックス 37">
            <a:extLst>
              <a:ext uri="{FF2B5EF4-FFF2-40B4-BE49-F238E27FC236}">
                <a16:creationId xmlns:a16="http://schemas.microsoft.com/office/drawing/2014/main" id="{65F1A4F6-62A1-49AC-AF35-794CAD7CE367}"/>
              </a:ext>
            </a:extLst>
          </p:cNvPr>
          <p:cNvSpPr txBox="1"/>
          <p:nvPr/>
        </p:nvSpPr>
        <p:spPr>
          <a:xfrm>
            <a:off x="128464" y="4535462"/>
            <a:ext cx="9539984"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⑤保護者周知文（資料</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4-1</a:t>
            </a:r>
            <a:r>
              <a:rPr lang="ja-JP" altLang="en-US"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lang="ja-JP" altLang="en-US"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正式版）、領収証兼提供証明書（資料</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正式版）を送付（～</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月末）運営課発</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a:extLst>
              <a:ext uri="{FF2B5EF4-FFF2-40B4-BE49-F238E27FC236}">
                <a16:creationId xmlns:a16="http://schemas.microsoft.com/office/drawing/2014/main" id="{AEE0AF66-F1FA-471C-8639-0EBACE53EC39}"/>
              </a:ext>
            </a:extLst>
          </p:cNvPr>
          <p:cNvSpPr/>
          <p:nvPr/>
        </p:nvSpPr>
        <p:spPr>
          <a:xfrm>
            <a:off x="229444" y="4928602"/>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月末までに、保護者周知文と領収証兼提供証明書の正式版を、皆様に一定数送付させて</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いただく（郵送及びメール）。</a:t>
            </a:r>
          </a:p>
        </p:txBody>
      </p:sp>
      <p:sp>
        <p:nvSpPr>
          <p:cNvPr id="31" name="角丸四角形 22">
            <a:extLst>
              <a:ext uri="{FF2B5EF4-FFF2-40B4-BE49-F238E27FC236}">
                <a16:creationId xmlns:a16="http://schemas.microsoft.com/office/drawing/2014/main" id="{97EDB47A-73D9-42EC-87A4-47E8A35F66A5}"/>
              </a:ext>
            </a:extLst>
          </p:cNvPr>
          <p:cNvSpPr/>
          <p:nvPr/>
        </p:nvSpPr>
        <p:spPr>
          <a:xfrm>
            <a:off x="219695" y="5941672"/>
            <a:ext cx="9539984" cy="67531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2" name="テキスト ボックス 31">
            <a:extLst>
              <a:ext uri="{FF2B5EF4-FFF2-40B4-BE49-F238E27FC236}">
                <a16:creationId xmlns:a16="http://schemas.microsoft.com/office/drawing/2014/main" id="{904188A2-00EE-4057-9178-E747D2D26381}"/>
              </a:ext>
            </a:extLst>
          </p:cNvPr>
          <p:cNvSpPr txBox="1"/>
          <p:nvPr/>
        </p:nvSpPr>
        <p:spPr>
          <a:xfrm>
            <a:off x="147687" y="5639076"/>
            <a:ext cx="957140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⑥新規利用者、給付認定申請書に対し、それぞれ周知文を配布（</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a:extLst>
              <a:ext uri="{FF2B5EF4-FFF2-40B4-BE49-F238E27FC236}">
                <a16:creationId xmlns:a16="http://schemas.microsoft.com/office/drawing/2014/main" id="{F39A614C-0C17-445B-AAF9-B1489A5C59F1}"/>
              </a:ext>
            </a:extLst>
          </p:cNvPr>
          <p:cNvSpPr/>
          <p:nvPr/>
        </p:nvSpPr>
        <p:spPr>
          <a:xfrm>
            <a:off x="248667" y="6032216"/>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〇新規の利用者　：資料</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（正式版）を配布</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給付認定申請者：資料</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（正式版）を配布し、認定通知書の提示を促す</a:t>
            </a:r>
          </a:p>
        </p:txBody>
      </p:sp>
    </p:spTree>
    <p:extLst>
      <p:ext uri="{BB962C8B-B14F-4D97-AF65-F5344CB8AC3E}">
        <p14:creationId xmlns:p14="http://schemas.microsoft.com/office/powerpoint/2010/main" val="3956017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事務フロー及びスケジュール　</a:t>
            </a:r>
            <a:r>
              <a:rPr lang="ja-JP" altLang="en-US" b="1" dirty="0">
                <a:solidFill>
                  <a:schemeClr val="bg1"/>
                </a:solidFill>
                <a:latin typeface="メイリオ" panose="020B0604030504040204" pitchFamily="50" charset="-128"/>
                <a:ea typeface="メイリオ" panose="020B0604030504040204" pitchFamily="50" charset="-128"/>
              </a:rPr>
              <a:t>各事務毎の説明⑦</a:t>
            </a:r>
            <a:r>
              <a:rPr lang="en-US" altLang="ja-JP" b="1" dirty="0">
                <a:solidFill>
                  <a:schemeClr val="bg1"/>
                </a:solidFill>
                <a:latin typeface="メイリオ" panose="020B0604030504040204" pitchFamily="50" charset="-128"/>
                <a:ea typeface="メイリオ" panose="020B0604030504040204" pitchFamily="50" charset="-128"/>
              </a:rPr>
              <a:t>~</a:t>
            </a:r>
            <a:r>
              <a:rPr lang="ja-JP" altLang="en-US" b="1" dirty="0">
                <a:solidFill>
                  <a:schemeClr val="bg1"/>
                </a:solidFill>
                <a:latin typeface="メイリオ" panose="020B0604030504040204" pitchFamily="50" charset="-128"/>
                <a:ea typeface="メイリオ" panose="020B0604030504040204" pitchFamily="50" charset="-128"/>
              </a:rPr>
              <a:t>⑫</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7442426" y="6470260"/>
            <a:ext cx="2228850" cy="365125"/>
          </a:xfrm>
        </p:spPr>
        <p:txBody>
          <a:bodyPr/>
          <a:lstStyle/>
          <a:p>
            <a:pPr>
              <a:defRPr/>
            </a:pPr>
            <a:fld id="{9A0B158B-7A8D-4B00-B002-C18F71BCD079}" type="slidenum">
              <a:rPr lang="en-US" altLang="ja-JP" smtClean="0"/>
              <a:pPr>
                <a:defRPr/>
              </a:pPr>
              <a:t>6</a:t>
            </a:fld>
            <a:endParaRPr lang="en-US" altLang="ja-JP"/>
          </a:p>
        </p:txBody>
      </p:sp>
      <p:sp>
        <p:nvSpPr>
          <p:cNvPr id="20" name="角丸四角形 22">
            <a:extLst>
              <a:ext uri="{FF2B5EF4-FFF2-40B4-BE49-F238E27FC236}">
                <a16:creationId xmlns:a16="http://schemas.microsoft.com/office/drawing/2014/main" id="{89A67A29-1DF9-42A3-9C05-948F4E854BB0}"/>
              </a:ext>
            </a:extLst>
          </p:cNvPr>
          <p:cNvSpPr/>
          <p:nvPr/>
        </p:nvSpPr>
        <p:spPr>
          <a:xfrm>
            <a:off x="203300" y="923284"/>
            <a:ext cx="9539984" cy="921541"/>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9" name="テキスト ボックス 28">
            <a:extLst>
              <a:ext uri="{FF2B5EF4-FFF2-40B4-BE49-F238E27FC236}">
                <a16:creationId xmlns:a16="http://schemas.microsoft.com/office/drawing/2014/main" id="{464EA70F-1C34-4472-8321-06B1C033E7AD}"/>
              </a:ext>
            </a:extLst>
          </p:cNvPr>
          <p:cNvSpPr txBox="1"/>
          <p:nvPr/>
        </p:nvSpPr>
        <p:spPr>
          <a:xfrm>
            <a:off x="131292" y="620688"/>
            <a:ext cx="655272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⑦認定通知書を提示（写しの提出は不要）（</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a:extLst>
              <a:ext uri="{FF2B5EF4-FFF2-40B4-BE49-F238E27FC236}">
                <a16:creationId xmlns:a16="http://schemas.microsoft.com/office/drawing/2014/main" id="{00078D30-4DE5-4DA2-9649-0E740CD2D1B5}"/>
              </a:ext>
            </a:extLst>
          </p:cNvPr>
          <p:cNvSpPr/>
          <p:nvPr/>
        </p:nvSpPr>
        <p:spPr>
          <a:xfrm>
            <a:off x="232272" y="1013828"/>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〇給付認定を受けた方から認定通知書を提示いただき、給付認定者を記録しておく。</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なお、この際に認定通知書の写しの提出までは必要ないが、各園の運用上必要であれば写し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の提出を求めていただいても構わない。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角丸四角形 22">
            <a:extLst>
              <a:ext uri="{FF2B5EF4-FFF2-40B4-BE49-F238E27FC236}">
                <a16:creationId xmlns:a16="http://schemas.microsoft.com/office/drawing/2014/main" id="{0CBA4A2B-6955-41F7-8FE3-A6EFAFD50510}"/>
              </a:ext>
            </a:extLst>
          </p:cNvPr>
          <p:cNvSpPr/>
          <p:nvPr/>
        </p:nvSpPr>
        <p:spPr>
          <a:xfrm>
            <a:off x="183008" y="2219429"/>
            <a:ext cx="9539984" cy="429098"/>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2" name="テキスト ボックス 31">
            <a:extLst>
              <a:ext uri="{FF2B5EF4-FFF2-40B4-BE49-F238E27FC236}">
                <a16:creationId xmlns:a16="http://schemas.microsoft.com/office/drawing/2014/main" id="{0914C87D-F073-46EC-87BD-116A12374FBB}"/>
              </a:ext>
            </a:extLst>
          </p:cNvPr>
          <p:cNvSpPr txBox="1"/>
          <p:nvPr/>
        </p:nvSpPr>
        <p:spPr>
          <a:xfrm>
            <a:off x="111000" y="1916832"/>
            <a:ext cx="655272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⑧請求書の様式を送付（～</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月）運営課発</a:t>
            </a:r>
          </a:p>
        </p:txBody>
      </p:sp>
      <p:sp>
        <p:nvSpPr>
          <p:cNvPr id="33" name="正方形/長方形 32">
            <a:extLst>
              <a:ext uri="{FF2B5EF4-FFF2-40B4-BE49-F238E27FC236}">
                <a16:creationId xmlns:a16="http://schemas.microsoft.com/office/drawing/2014/main" id="{E15D439F-9E6B-42AC-A869-0B594F4F6479}"/>
              </a:ext>
            </a:extLst>
          </p:cNvPr>
          <p:cNvSpPr/>
          <p:nvPr/>
        </p:nvSpPr>
        <p:spPr>
          <a:xfrm>
            <a:off x="211980" y="2309972"/>
            <a:ext cx="9637564"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〇請求書の様式については、内容が固まり次第送付する。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角丸四角形 22">
            <a:extLst>
              <a:ext uri="{FF2B5EF4-FFF2-40B4-BE49-F238E27FC236}">
                <a16:creationId xmlns:a16="http://schemas.microsoft.com/office/drawing/2014/main" id="{CB2A03CE-4F42-49ED-8F64-06E5CDB351E8}"/>
              </a:ext>
            </a:extLst>
          </p:cNvPr>
          <p:cNvSpPr/>
          <p:nvPr/>
        </p:nvSpPr>
        <p:spPr>
          <a:xfrm>
            <a:off x="183008" y="3041713"/>
            <a:ext cx="9539984" cy="64444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5" name="テキスト ボックス 34">
            <a:extLst>
              <a:ext uri="{FF2B5EF4-FFF2-40B4-BE49-F238E27FC236}">
                <a16:creationId xmlns:a16="http://schemas.microsoft.com/office/drawing/2014/main" id="{C1A54FE0-1559-4857-81A1-30CB0D3A83A0}"/>
              </a:ext>
            </a:extLst>
          </p:cNvPr>
          <p:cNvSpPr txBox="1"/>
          <p:nvPr/>
        </p:nvSpPr>
        <p:spPr>
          <a:xfrm>
            <a:off x="111000" y="2739117"/>
            <a:ext cx="862173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⑨給付認定対象者に対し、領収証兼提供証明書を交付（</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か月毎の交付でも可）（～</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a:extLst>
              <a:ext uri="{FF2B5EF4-FFF2-40B4-BE49-F238E27FC236}">
                <a16:creationId xmlns:a16="http://schemas.microsoft.com/office/drawing/2014/main" id="{8480F7C4-EBBC-4EF0-863C-AE14911A5F41}"/>
              </a:ext>
            </a:extLst>
          </p:cNvPr>
          <p:cNvSpPr/>
          <p:nvPr/>
        </p:nvSpPr>
        <p:spPr>
          <a:xfrm>
            <a:off x="211980" y="3132257"/>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〇給付認定対象者に対し、領収証兼提供証明書を交付していただきたい（義務）。利用形態に応じて</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月毎の交付でも構わない。</a:t>
            </a:r>
          </a:p>
        </p:txBody>
      </p:sp>
      <p:sp>
        <p:nvSpPr>
          <p:cNvPr id="37" name="角丸四角形 22">
            <a:extLst>
              <a:ext uri="{FF2B5EF4-FFF2-40B4-BE49-F238E27FC236}">
                <a16:creationId xmlns:a16="http://schemas.microsoft.com/office/drawing/2014/main" id="{4D5015B2-6FBE-46C5-8958-C3F6F6698DC7}"/>
              </a:ext>
            </a:extLst>
          </p:cNvPr>
          <p:cNvSpPr/>
          <p:nvPr/>
        </p:nvSpPr>
        <p:spPr>
          <a:xfrm>
            <a:off x="183008" y="4091636"/>
            <a:ext cx="9539984" cy="83099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8" name="テキスト ボックス 37">
            <a:extLst>
              <a:ext uri="{FF2B5EF4-FFF2-40B4-BE49-F238E27FC236}">
                <a16:creationId xmlns:a16="http://schemas.microsoft.com/office/drawing/2014/main" id="{6200779E-F560-4DBF-A021-6B081829B29E}"/>
              </a:ext>
            </a:extLst>
          </p:cNvPr>
          <p:cNvSpPr txBox="1"/>
          <p:nvPr/>
        </p:nvSpPr>
        <p:spPr>
          <a:xfrm>
            <a:off x="111000" y="3789040"/>
            <a:ext cx="826169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⑩、⑪利用者から請求書、領収証兼提供証明書（原本）を提出（～</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a:extLst>
              <a:ext uri="{FF2B5EF4-FFF2-40B4-BE49-F238E27FC236}">
                <a16:creationId xmlns:a16="http://schemas.microsoft.com/office/drawing/2014/main" id="{ED26918D-686B-48B1-B5E4-DA64B1B7D905}"/>
              </a:ext>
            </a:extLst>
          </p:cNvPr>
          <p:cNvSpPr/>
          <p:nvPr/>
        </p:nvSpPr>
        <p:spPr>
          <a:xfrm>
            <a:off x="211980" y="4137253"/>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〇利用者から請求書及び領収証兼提供証明書を各園において取りまとめていただき、千葉市に</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までに提出いただきたい。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園への提出日（</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月〇日）は各園で設定</a:t>
            </a:r>
          </a:p>
        </p:txBody>
      </p:sp>
      <p:sp>
        <p:nvSpPr>
          <p:cNvPr id="40" name="角丸四角形 22">
            <a:extLst>
              <a:ext uri="{FF2B5EF4-FFF2-40B4-BE49-F238E27FC236}">
                <a16:creationId xmlns:a16="http://schemas.microsoft.com/office/drawing/2014/main" id="{64C73416-6916-4864-B2A1-28AD4F69DED8}"/>
              </a:ext>
            </a:extLst>
          </p:cNvPr>
          <p:cNvSpPr/>
          <p:nvPr/>
        </p:nvSpPr>
        <p:spPr>
          <a:xfrm>
            <a:off x="203300" y="5315772"/>
            <a:ext cx="9539984" cy="60476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41" name="テキスト ボックス 40">
            <a:extLst>
              <a:ext uri="{FF2B5EF4-FFF2-40B4-BE49-F238E27FC236}">
                <a16:creationId xmlns:a16="http://schemas.microsoft.com/office/drawing/2014/main" id="{472CA7E1-F5B5-4F4C-A311-DEAD51EE7D2D}"/>
              </a:ext>
            </a:extLst>
          </p:cNvPr>
          <p:cNvSpPr txBox="1"/>
          <p:nvPr/>
        </p:nvSpPr>
        <p:spPr>
          <a:xfrm>
            <a:off x="131292" y="5013176"/>
            <a:ext cx="9539984"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⑫利用者へ直接支給（～</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月末）運営課発</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a:extLst>
              <a:ext uri="{FF2B5EF4-FFF2-40B4-BE49-F238E27FC236}">
                <a16:creationId xmlns:a16="http://schemas.microsoft.com/office/drawing/2014/main" id="{268DD6C3-1677-4D87-AAF0-914F8FADA31B}"/>
              </a:ext>
            </a:extLst>
          </p:cNvPr>
          <p:cNvSpPr/>
          <p:nvPr/>
        </p:nvSpPr>
        <p:spPr>
          <a:xfrm>
            <a:off x="154510" y="5373216"/>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月末までに、千葉市から利用者に対し無償化対象経費について支払いを行う。</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月分は</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日までに請求をしていただき、</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月末頃支払予定</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9783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請求事務に係る留意事項</a:t>
            </a:r>
          </a:p>
        </p:txBody>
      </p:sp>
      <p:sp>
        <p:nvSpPr>
          <p:cNvPr id="23" name="角丸四角形 22"/>
          <p:cNvSpPr/>
          <p:nvPr/>
        </p:nvSpPr>
        <p:spPr>
          <a:xfrm>
            <a:off x="171995" y="851277"/>
            <a:ext cx="9539984" cy="1281580"/>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99987" y="548680"/>
            <a:ext cx="655272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Ｎｏ１　請求書の提出先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200967" y="941820"/>
            <a:ext cx="9637564" cy="1077218"/>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幼保運営課（窓口又は郵送での提出）</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260-0026</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中央区千葉港</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番</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号千葉中央コミュニティセンター</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階</a:t>
            </a:r>
          </a:p>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043-245-5735</a:t>
            </a:r>
          </a:p>
        </p:txBody>
      </p:sp>
      <p:sp>
        <p:nvSpPr>
          <p:cNvPr id="3" name="スライド番号プレースホルダー 2"/>
          <p:cNvSpPr>
            <a:spLocks noGrp="1"/>
          </p:cNvSpPr>
          <p:nvPr>
            <p:ph type="sldNum" sz="quarter" idx="12"/>
          </p:nvPr>
        </p:nvSpPr>
        <p:spPr>
          <a:xfrm>
            <a:off x="7483129" y="6409620"/>
            <a:ext cx="2228850" cy="365125"/>
          </a:xfrm>
        </p:spPr>
        <p:txBody>
          <a:bodyPr/>
          <a:lstStyle/>
          <a:p>
            <a:pPr>
              <a:defRPr/>
            </a:pPr>
            <a:fld id="{9A0B158B-7A8D-4B00-B002-C18F71BCD079}" type="slidenum">
              <a:rPr lang="en-US" altLang="ja-JP" smtClean="0"/>
              <a:pPr>
                <a:defRPr/>
              </a:pPr>
              <a:t>7</a:t>
            </a:fld>
            <a:endParaRPr lang="en-US" altLang="ja-JP"/>
          </a:p>
        </p:txBody>
      </p:sp>
      <p:sp>
        <p:nvSpPr>
          <p:cNvPr id="5" name="Rectangle 1">
            <a:extLst>
              <a:ext uri="{FF2B5EF4-FFF2-40B4-BE49-F238E27FC236}">
                <a16:creationId xmlns:a16="http://schemas.microsoft.com/office/drawing/2014/main" id="{0C8F3A5E-5962-47A0-9E36-B45516B20117}"/>
              </a:ext>
            </a:extLst>
          </p:cNvPr>
          <p:cNvSpPr>
            <a:spLocks noChangeArrowheads="1"/>
          </p:cNvSpPr>
          <p:nvPr/>
        </p:nvSpPr>
        <p:spPr bwMode="auto">
          <a:xfrm>
            <a:off x="1671736" y="3472881"/>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8" name="角丸四角形 22">
            <a:extLst>
              <a:ext uri="{FF2B5EF4-FFF2-40B4-BE49-F238E27FC236}">
                <a16:creationId xmlns:a16="http://schemas.microsoft.com/office/drawing/2014/main" id="{3BA17895-C35E-4693-9EB8-CDECB02111A0}"/>
              </a:ext>
            </a:extLst>
          </p:cNvPr>
          <p:cNvSpPr/>
          <p:nvPr/>
        </p:nvSpPr>
        <p:spPr>
          <a:xfrm>
            <a:off x="193393" y="2507460"/>
            <a:ext cx="9539984" cy="920275"/>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9" name="テキスト ボックス 18">
            <a:extLst>
              <a:ext uri="{FF2B5EF4-FFF2-40B4-BE49-F238E27FC236}">
                <a16:creationId xmlns:a16="http://schemas.microsoft.com/office/drawing/2014/main" id="{C525051B-87BE-4971-9B94-EB6465C62664}"/>
              </a:ext>
            </a:extLst>
          </p:cNvPr>
          <p:cNvSpPr txBox="1"/>
          <p:nvPr/>
        </p:nvSpPr>
        <p:spPr>
          <a:xfrm>
            <a:off x="121385" y="2204864"/>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Ｎｏ２　請求書、領収証兼提供証明書は原本である必要があるか</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4187CC57-5C6D-4C93-BB6A-7EAAE38A6D61}"/>
              </a:ext>
            </a:extLst>
          </p:cNvPr>
          <p:cNvSpPr/>
          <p:nvPr/>
        </p:nvSpPr>
        <p:spPr>
          <a:xfrm>
            <a:off x="222365" y="2598004"/>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〇千葉市に提出していただく請求書、領収証兼提供証明書はいずれも原本である必要があります。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そのため、事務の効率化の観点から、領収証兼提供証明書については（保護者に同意を得た上</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で、）保護者には写しを交付し、千葉市には原本を提出していただくといった運用が考えられます。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2">
            <a:extLst>
              <a:ext uri="{FF2B5EF4-FFF2-40B4-BE49-F238E27FC236}">
                <a16:creationId xmlns:a16="http://schemas.microsoft.com/office/drawing/2014/main" id="{97C3540D-423F-4EB2-8C60-76CEBADEEB86}"/>
              </a:ext>
            </a:extLst>
          </p:cNvPr>
          <p:cNvSpPr/>
          <p:nvPr/>
        </p:nvSpPr>
        <p:spPr>
          <a:xfrm>
            <a:off x="193393" y="3803605"/>
            <a:ext cx="9539984" cy="675318"/>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0" name="テキスト ボックス 29">
            <a:extLst>
              <a:ext uri="{FF2B5EF4-FFF2-40B4-BE49-F238E27FC236}">
                <a16:creationId xmlns:a16="http://schemas.microsoft.com/office/drawing/2014/main" id="{01A200F1-97E4-4354-A16A-B9597D3BB6C2}"/>
              </a:ext>
            </a:extLst>
          </p:cNvPr>
          <p:cNvSpPr txBox="1"/>
          <p:nvPr/>
        </p:nvSpPr>
        <p:spPr>
          <a:xfrm>
            <a:off x="121385" y="3501008"/>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Ｎｏ３　請求書の締切日について</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a:extLst>
              <a:ext uri="{FF2B5EF4-FFF2-40B4-BE49-F238E27FC236}">
                <a16:creationId xmlns:a16="http://schemas.microsoft.com/office/drawing/2014/main" id="{1EC238C9-28A9-4D3B-A312-BE2764C54775}"/>
              </a:ext>
            </a:extLst>
          </p:cNvPr>
          <p:cNvSpPr/>
          <p:nvPr/>
        </p:nvSpPr>
        <p:spPr>
          <a:xfrm>
            <a:off x="222365" y="3894148"/>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〇支払対象期間の翌月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日（締切日当日が土日祝日の場合は、翌開庁日が締切日）となります。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締切日を過ぎて提出された場合は、支払いが次回分（</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か月後）となることがあります。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22">
            <a:extLst>
              <a:ext uri="{FF2B5EF4-FFF2-40B4-BE49-F238E27FC236}">
                <a16:creationId xmlns:a16="http://schemas.microsoft.com/office/drawing/2014/main" id="{9201F6DB-D421-47EA-8CE7-5DCD2B103622}"/>
              </a:ext>
            </a:extLst>
          </p:cNvPr>
          <p:cNvSpPr/>
          <p:nvPr/>
        </p:nvSpPr>
        <p:spPr>
          <a:xfrm>
            <a:off x="171995" y="4853034"/>
            <a:ext cx="9539984" cy="42909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6" name="テキスト ボックス 15">
            <a:extLst>
              <a:ext uri="{FF2B5EF4-FFF2-40B4-BE49-F238E27FC236}">
                <a16:creationId xmlns:a16="http://schemas.microsoft.com/office/drawing/2014/main" id="{461E4C32-2FB5-474E-80FA-88A463858B35}"/>
              </a:ext>
            </a:extLst>
          </p:cNvPr>
          <p:cNvSpPr txBox="1"/>
          <p:nvPr/>
        </p:nvSpPr>
        <p:spPr>
          <a:xfrm>
            <a:off x="99987" y="4550437"/>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Ｎｏ４　千葉市以外に在住している児童の無償化申請について</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87E7228E-0730-43A1-A64E-B31269E79C49}"/>
              </a:ext>
            </a:extLst>
          </p:cNvPr>
          <p:cNvSpPr/>
          <p:nvPr/>
        </p:nvSpPr>
        <p:spPr>
          <a:xfrm>
            <a:off x="128464" y="4943577"/>
            <a:ext cx="10584682"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〇その児童が居住する自治体により手続きや様式が異なりますので該当する自治体に確認してください。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2">
            <a:extLst>
              <a:ext uri="{FF2B5EF4-FFF2-40B4-BE49-F238E27FC236}">
                <a16:creationId xmlns:a16="http://schemas.microsoft.com/office/drawing/2014/main" id="{835EC7DC-FC08-4718-8335-CED68886AEFD}"/>
              </a:ext>
            </a:extLst>
          </p:cNvPr>
          <p:cNvSpPr/>
          <p:nvPr/>
        </p:nvSpPr>
        <p:spPr>
          <a:xfrm>
            <a:off x="171995" y="5675814"/>
            <a:ext cx="9539984" cy="1065554"/>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5" name="テキスト ボックス 24">
            <a:extLst>
              <a:ext uri="{FF2B5EF4-FFF2-40B4-BE49-F238E27FC236}">
                <a16:creationId xmlns:a16="http://schemas.microsoft.com/office/drawing/2014/main" id="{EB72D95E-896B-4BCC-9098-FB27285F5065}"/>
              </a:ext>
            </a:extLst>
          </p:cNvPr>
          <p:cNvSpPr txBox="1"/>
          <p:nvPr/>
        </p:nvSpPr>
        <p:spPr>
          <a:xfrm>
            <a:off x="99987" y="5373216"/>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Ｎｏ５　千葉市の在住者が市内の園と、他の認可外保育施設等を利用した場合の扱い</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a:extLst>
              <a:ext uri="{FF2B5EF4-FFF2-40B4-BE49-F238E27FC236}">
                <a16:creationId xmlns:a16="http://schemas.microsoft.com/office/drawing/2014/main" id="{81CB6E0D-817B-4183-B253-87153F312CC2}"/>
              </a:ext>
            </a:extLst>
          </p:cNvPr>
          <p:cNvSpPr/>
          <p:nvPr/>
        </p:nvSpPr>
        <p:spPr>
          <a:xfrm>
            <a:off x="128464" y="5766355"/>
            <a:ext cx="9761397"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〇請求書に加え、預かり保育及び認可外保育施設等それぞれの領収証兼提供証明書の提出が必要です。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ただし、園において十分な預かり保育（教育時間を含む平日の預かり保育の提供時間数が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時間以上か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年間開所日数が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日以上）を実施している場合、認可外保育施設等は無償化の対象外となります。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72430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請求事務に係る留意事項</a:t>
            </a:r>
          </a:p>
        </p:txBody>
      </p:sp>
      <p:sp>
        <p:nvSpPr>
          <p:cNvPr id="3" name="スライド番号プレースホルダー 2"/>
          <p:cNvSpPr>
            <a:spLocks noGrp="1"/>
          </p:cNvSpPr>
          <p:nvPr>
            <p:ph type="sldNum" sz="quarter" idx="12"/>
          </p:nvPr>
        </p:nvSpPr>
        <p:spPr>
          <a:xfrm>
            <a:off x="6996113" y="6304235"/>
            <a:ext cx="2228850" cy="365125"/>
          </a:xfrm>
        </p:spPr>
        <p:txBody>
          <a:bodyPr/>
          <a:lstStyle/>
          <a:p>
            <a:pPr>
              <a:defRPr/>
            </a:pPr>
            <a:fld id="{9A0B158B-7A8D-4B00-B002-C18F71BCD079}" type="slidenum">
              <a:rPr lang="en-US" altLang="ja-JP" smtClean="0"/>
              <a:pPr>
                <a:defRPr/>
              </a:pPr>
              <a:t>8</a:t>
            </a:fld>
            <a:endParaRPr lang="en-US" altLang="ja-JP"/>
          </a:p>
        </p:txBody>
      </p:sp>
      <p:sp>
        <p:nvSpPr>
          <p:cNvPr id="5" name="Rectangle 1">
            <a:extLst>
              <a:ext uri="{FF2B5EF4-FFF2-40B4-BE49-F238E27FC236}">
                <a16:creationId xmlns:a16="http://schemas.microsoft.com/office/drawing/2014/main" id="{0C8F3A5E-5962-47A0-9E36-B45516B20117}"/>
              </a:ext>
            </a:extLst>
          </p:cNvPr>
          <p:cNvSpPr>
            <a:spLocks noChangeArrowheads="1"/>
          </p:cNvSpPr>
          <p:nvPr/>
        </p:nvSpPr>
        <p:spPr bwMode="auto">
          <a:xfrm>
            <a:off x="1671736" y="1387624"/>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9" name="角丸四角形 22">
            <a:extLst>
              <a:ext uri="{FF2B5EF4-FFF2-40B4-BE49-F238E27FC236}">
                <a16:creationId xmlns:a16="http://schemas.microsoft.com/office/drawing/2014/main" id="{97C3540D-423F-4EB2-8C60-76CEBADEEB86}"/>
              </a:ext>
            </a:extLst>
          </p:cNvPr>
          <p:cNvSpPr/>
          <p:nvPr/>
        </p:nvSpPr>
        <p:spPr>
          <a:xfrm>
            <a:off x="149308" y="894113"/>
            <a:ext cx="9539984" cy="1167762"/>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0" name="テキスト ボックス 29">
            <a:extLst>
              <a:ext uri="{FF2B5EF4-FFF2-40B4-BE49-F238E27FC236}">
                <a16:creationId xmlns:a16="http://schemas.microsoft.com/office/drawing/2014/main" id="{01A200F1-97E4-4354-A16A-B9597D3BB6C2}"/>
              </a:ext>
            </a:extLst>
          </p:cNvPr>
          <p:cNvSpPr txBox="1"/>
          <p:nvPr/>
        </p:nvSpPr>
        <p:spPr>
          <a:xfrm>
            <a:off x="77300" y="591516"/>
            <a:ext cx="8332084"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Ｎｏ６　預かり保育事業の実施を業者委託し、保護者は当該委託先業者と契約する場合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a:extLst>
              <a:ext uri="{FF2B5EF4-FFF2-40B4-BE49-F238E27FC236}">
                <a16:creationId xmlns:a16="http://schemas.microsoft.com/office/drawing/2014/main" id="{1EC238C9-28A9-4D3B-A312-BE2764C54775}"/>
              </a:ext>
            </a:extLst>
          </p:cNvPr>
          <p:cNvSpPr/>
          <p:nvPr/>
        </p:nvSpPr>
        <p:spPr>
          <a:xfrm>
            <a:off x="178280" y="984656"/>
            <a:ext cx="9637564" cy="1077218"/>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〇保護者と在籍する幼稚園等との間に預かり保育事業の利用契約がなく、在籍園が委託した業者の預か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り</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サービスを利用するだけといった場合は、在籍園における預かり保育事業を利用しているとは考え</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ら</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れ</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ないため、無償化の対象とはなりません。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※FAQ【2019</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】128-4</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参照</a:t>
            </a:r>
          </a:p>
        </p:txBody>
      </p:sp>
      <p:sp>
        <p:nvSpPr>
          <p:cNvPr id="23" name="角丸四角形 22">
            <a:extLst>
              <a:ext uri="{FF2B5EF4-FFF2-40B4-BE49-F238E27FC236}">
                <a16:creationId xmlns:a16="http://schemas.microsoft.com/office/drawing/2014/main" id="{69A9C65A-B2B3-48C3-A92F-86F2488FF4F6}"/>
              </a:ext>
            </a:extLst>
          </p:cNvPr>
          <p:cNvSpPr/>
          <p:nvPr/>
        </p:nvSpPr>
        <p:spPr>
          <a:xfrm>
            <a:off x="193459" y="5895797"/>
            <a:ext cx="9539984" cy="72144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a:extLst>
              <a:ext uri="{FF2B5EF4-FFF2-40B4-BE49-F238E27FC236}">
                <a16:creationId xmlns:a16="http://schemas.microsoft.com/office/drawing/2014/main" id="{F1A9DFDD-1812-4545-B550-8A704F5A83D4}"/>
              </a:ext>
            </a:extLst>
          </p:cNvPr>
          <p:cNvSpPr txBox="1"/>
          <p:nvPr/>
        </p:nvSpPr>
        <p:spPr>
          <a:xfrm>
            <a:off x="121451" y="5593200"/>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Ｎｏ９　次回の説明会について</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a:extLst>
              <a:ext uri="{FF2B5EF4-FFF2-40B4-BE49-F238E27FC236}">
                <a16:creationId xmlns:a16="http://schemas.microsoft.com/office/drawing/2014/main" id="{3B562223-AB0B-4A04-9269-128A3E0BC30A}"/>
              </a:ext>
            </a:extLst>
          </p:cNvPr>
          <p:cNvSpPr/>
          <p:nvPr/>
        </p:nvSpPr>
        <p:spPr>
          <a:xfrm>
            <a:off x="222431" y="5986340"/>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〇国から提供される情報を踏まえ、年内に次回の説明会を実施する可能性があります。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なお、説明会を実施しない場合でも、随時情報提供はさせていただきます。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22">
            <a:extLst>
              <a:ext uri="{FF2B5EF4-FFF2-40B4-BE49-F238E27FC236}">
                <a16:creationId xmlns:a16="http://schemas.microsoft.com/office/drawing/2014/main" id="{A5249F8B-58B3-4A5B-8DEE-5571CC79EED6}"/>
              </a:ext>
            </a:extLst>
          </p:cNvPr>
          <p:cNvSpPr/>
          <p:nvPr/>
        </p:nvSpPr>
        <p:spPr>
          <a:xfrm>
            <a:off x="149308" y="2450018"/>
            <a:ext cx="9539984" cy="72144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8" name="テキスト ボックス 27">
            <a:extLst>
              <a:ext uri="{FF2B5EF4-FFF2-40B4-BE49-F238E27FC236}">
                <a16:creationId xmlns:a16="http://schemas.microsoft.com/office/drawing/2014/main" id="{12C61633-C410-4437-AB66-F86C50FDB5BE}"/>
              </a:ext>
            </a:extLst>
          </p:cNvPr>
          <p:cNvSpPr txBox="1"/>
          <p:nvPr/>
        </p:nvSpPr>
        <p:spPr>
          <a:xfrm>
            <a:off x="77300" y="2147421"/>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Ｎｏ７　請求書等の提出を保護者が怠った場合、園はどこまで対応すれば良いか</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a:extLst>
              <a:ext uri="{FF2B5EF4-FFF2-40B4-BE49-F238E27FC236}">
                <a16:creationId xmlns:a16="http://schemas.microsoft.com/office/drawing/2014/main" id="{B04C8647-C34F-4EFB-A894-19DBC871D795}"/>
              </a:ext>
            </a:extLst>
          </p:cNvPr>
          <p:cNvSpPr/>
          <p:nvPr/>
        </p:nvSpPr>
        <p:spPr>
          <a:xfrm>
            <a:off x="178280" y="2540561"/>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〇明確な基準はございませんが、全体に対して周知文の配布及び口頭での説明等をしていただければ、</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保護者個別に対する督促等は可能な範囲で結構です。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22">
            <a:extLst>
              <a:ext uri="{FF2B5EF4-FFF2-40B4-BE49-F238E27FC236}">
                <a16:creationId xmlns:a16="http://schemas.microsoft.com/office/drawing/2014/main" id="{B36A588F-1A24-48CB-938A-0BC649CC7E81}"/>
              </a:ext>
            </a:extLst>
          </p:cNvPr>
          <p:cNvSpPr/>
          <p:nvPr/>
        </p:nvSpPr>
        <p:spPr>
          <a:xfrm>
            <a:off x="149308" y="3725380"/>
            <a:ext cx="9539984" cy="1744995"/>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7" name="テキスト ボックス 36">
            <a:extLst>
              <a:ext uri="{FF2B5EF4-FFF2-40B4-BE49-F238E27FC236}">
                <a16:creationId xmlns:a16="http://schemas.microsoft.com/office/drawing/2014/main" id="{DE76D66D-F420-4000-892C-91835256C720}"/>
              </a:ext>
            </a:extLst>
          </p:cNvPr>
          <p:cNvSpPr txBox="1"/>
          <p:nvPr/>
        </p:nvSpPr>
        <p:spPr>
          <a:xfrm>
            <a:off x="77300" y="3257012"/>
            <a:ext cx="9611992" cy="608190"/>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Ｎｏ８　</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預かり保育の無償化の額は、日ごとに利用料と基準額（１日４５０円）を比較して、それらを１か月分合計して計算するのか。それとも、１か月分の利用料を合計し、基準額（日数</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４５０円）と比較して計算するのか。</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a:extLst>
              <a:ext uri="{FF2B5EF4-FFF2-40B4-BE49-F238E27FC236}">
                <a16:creationId xmlns:a16="http://schemas.microsoft.com/office/drawing/2014/main" id="{C371B9AA-07AE-44AB-B5A2-D62E30133872}"/>
              </a:ext>
            </a:extLst>
          </p:cNvPr>
          <p:cNvSpPr/>
          <p:nvPr/>
        </p:nvSpPr>
        <p:spPr>
          <a:xfrm>
            <a:off x="134218" y="3912267"/>
            <a:ext cx="9637564" cy="1569660"/>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〇１か月分の利用料を合計し、基準額（日数</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４５０円）と比較して計算します。</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例えば月に２日、以下のように利用した場合</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①１日目　２００円　　　　　②２日目　８００円　　　合計　１０００円・・・③（①</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②）</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上限額は４５０円</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２日＝９００円・・・④</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　無償化の額は、９００円（③と④の低い方）</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自己負担は１００円となります。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804408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1060</TotalTime>
  <Words>1247</Words>
  <Application>Microsoft Office PowerPoint</Application>
  <PresentationFormat>A4 210 x 297 mm</PresentationFormat>
  <Paragraphs>181</Paragraphs>
  <Slides>9</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Meiryo UI</vt:lpstr>
      <vt:lpstr>ＭＳ Ｐゴシック</vt:lpstr>
      <vt:lpstr>メイリオ</vt:lpstr>
      <vt:lpstr>Arial</vt:lpstr>
      <vt:lpstr>Calibri</vt:lpstr>
      <vt:lpstr>Calibri Light</vt:lpstr>
      <vt:lpstr>Office テーマ</vt:lpstr>
      <vt:lpstr>【預かり保育】  無償化に伴って 必要とされる事務 （確認・給付認定・請求）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幼児教育無償化に伴って必要と される事務について （届出・確認・支給認定・請求）</dc:title>
  <dc:creator>渋谷　賢太</dc:creator>
  <cp:lastModifiedBy>渋谷　賢太</cp:lastModifiedBy>
  <cp:revision>133</cp:revision>
  <cp:lastPrinted>2019-09-03T09:46:10Z</cp:lastPrinted>
  <dcterms:modified xsi:type="dcterms:W3CDTF">2019-09-03T10:42:15Z</dcterms:modified>
</cp:coreProperties>
</file>