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 varScale="1">
        <p:scale>
          <a:sx n="50" d="100"/>
          <a:sy n="50" d="100"/>
        </p:scale>
        <p:origin x="2136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3" rIns="90645" bIns="45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645" tIns="45323" rIns="90645" bIns="453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city.chiba.jp/kodomomirai/kodomomirai/unei/musyoukasikyuuninte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483193" y="3962785"/>
            <a:ext cx="2031782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71576" y="3276777"/>
            <a:ext cx="3484892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預かり保育料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kumimoji="1" lang="en-US" altLang="ja-JP" sz="900" dirty="0">
              <a:latin typeface="+mn-ea"/>
            </a:endParaRPr>
          </a:p>
          <a:p>
            <a:r>
              <a:rPr kumimoji="1" lang="ja-JP" altLang="en-US" sz="2400" b="1" u="sng" dirty="0">
                <a:latin typeface="+mn-ea"/>
              </a:rPr>
              <a:t>月額</a:t>
            </a:r>
            <a:r>
              <a:rPr kumimoji="1" lang="en-US" altLang="ja-JP" sz="2400" b="1" u="sng" dirty="0">
                <a:latin typeface="+mn-ea"/>
              </a:rPr>
              <a:t>1</a:t>
            </a:r>
            <a:r>
              <a:rPr kumimoji="1" lang="ja-JP" altLang="en-US" sz="2400" b="1" u="sng" dirty="0">
                <a:latin typeface="+mn-ea"/>
              </a:rPr>
              <a:t>万</a:t>
            </a:r>
            <a:r>
              <a:rPr kumimoji="1" lang="en-US" altLang="ja-JP" sz="2400" b="1" u="sng" dirty="0">
                <a:latin typeface="+mn-ea"/>
              </a:rPr>
              <a:t>1,300</a:t>
            </a:r>
            <a:r>
              <a:rPr kumimoji="1" lang="ja-JP" altLang="en-US" sz="2400" b="1" u="sng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5167" y="3953622"/>
            <a:ext cx="3190977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311" y="3998071"/>
            <a:ext cx="3403740" cy="4585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保育料</a:t>
            </a:r>
            <a:r>
              <a:rPr kumimoji="1" lang="ja-JP" altLang="en-US" sz="2000" b="1" dirty="0">
                <a:latin typeface="+mn-ea"/>
              </a:rPr>
              <a:t>（預かり保育以外）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基本的な利用者負担額は無償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・上記保育料（預かり保育以外）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とは別に、法令に基づき、幼児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教育の質の向上のために保護者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の同意を得た上で徴収可能な費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用、通園送迎費、食材料費など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は、これまでどおり保護者の負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担。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endParaRPr kumimoji="1" lang="en-US" altLang="ja-JP" sz="4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r>
              <a:rPr kumimoji="1" lang="ja-JP" altLang="en-US" sz="800" dirty="0">
                <a:latin typeface="+mn-ea"/>
              </a:rPr>
              <a:t>     </a:t>
            </a:r>
            <a:r>
              <a:rPr kumimoji="1" lang="ja-JP" altLang="en-US" sz="1200" dirty="0">
                <a:latin typeface="+mn-ea"/>
              </a:rPr>
              <a:t>ただし、年収が</a:t>
            </a:r>
            <a:r>
              <a:rPr kumimoji="1" lang="en-US" altLang="ja-JP" sz="1200" dirty="0">
                <a:latin typeface="+mn-ea"/>
              </a:rPr>
              <a:t>360</a:t>
            </a:r>
            <a:r>
              <a:rPr kumimoji="1" lang="ja-JP" altLang="en-US" sz="1200" dirty="0">
                <a:latin typeface="+mn-ea"/>
              </a:rPr>
              <a:t>万円未満相当世帯の子供、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全ての世帯の第３子以降の子供は副食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 dirty="0" err="1">
                <a:latin typeface="+mn-ea"/>
              </a:rPr>
              <a:t>おか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ず・おやつ等）の費用が免除（副食費のみの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取り扱い。預かり保育は免除の対象外）。</a:t>
            </a:r>
            <a:endParaRPr kumimoji="1" lang="ja-JP" altLang="en-US" sz="800" dirty="0">
              <a:latin typeface="+mn-ea"/>
            </a:endParaRP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781" y="1202378"/>
            <a:ext cx="659651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保育料（預かり保育以外）について、既に幼稚園及び認定こども園（１号）を利用されている方は新たな手続は不要ですが、「預かり保育」の無償化の対象となるには、「保育の必要性の認定</a:t>
            </a:r>
            <a:r>
              <a:rPr kumimoji="1" lang="ja-JP" altLang="en-US" sz="1400" dirty="0">
                <a:latin typeface="+mn-ea"/>
              </a:rPr>
              <a:t>（就労等の要件あり）</a:t>
            </a:r>
            <a:r>
              <a:rPr kumimoji="1" lang="ja-JP" altLang="en-US" sz="1600" dirty="0">
                <a:latin typeface="+mn-ea"/>
              </a:rPr>
              <a:t>」を受ける必要があります。</a:t>
            </a:r>
            <a:r>
              <a:rPr kumimoji="1" lang="ja-JP" altLang="en-US" sz="2000" b="1" u="sng" dirty="0">
                <a:latin typeface="+mn-ea"/>
              </a:rPr>
              <a:t>給付認定希望日の前月１０日までに</a:t>
            </a:r>
            <a:r>
              <a:rPr kumimoji="1" lang="ja-JP" altLang="en-US" sz="1600" dirty="0">
                <a:latin typeface="+mn-ea"/>
              </a:rPr>
              <a:t>園が所在する区の子ども家庭課に認定申請書等をご提出ください</a:t>
            </a:r>
            <a:r>
              <a:rPr kumimoji="1" lang="ja-JP" altLang="en-US" sz="1400" dirty="0">
                <a:latin typeface="+mn-ea"/>
              </a:rPr>
              <a:t>（郵送又は持参）</a:t>
            </a:r>
            <a:r>
              <a:rPr kumimoji="1" lang="ja-JP" altLang="en-US" sz="1600" dirty="0">
                <a:latin typeface="+mn-ea"/>
              </a:rPr>
              <a:t>。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4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57758" y="628670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90997" y="7376932"/>
            <a:ext cx="3484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+mn-ea"/>
              </a:rPr>
              <a:t>※</a:t>
            </a:r>
            <a:r>
              <a:rPr kumimoji="1" lang="ja-JP" altLang="en-US" sz="900" dirty="0">
                <a:latin typeface="+mn-ea"/>
              </a:rPr>
              <a:t>　満３歳になった日から満３歳後最初の３月</a:t>
            </a:r>
            <a:r>
              <a:rPr kumimoji="1" lang="en-US" altLang="ja-JP" sz="900" dirty="0">
                <a:latin typeface="+mn-ea"/>
              </a:rPr>
              <a:t>31</a:t>
            </a:r>
            <a:r>
              <a:rPr kumimoji="1" lang="ja-JP" altLang="en-US" sz="900" dirty="0">
                <a:latin typeface="+mn-ea"/>
              </a:rPr>
              <a:t>日まで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の子供は、市町村民税非課税世帯のみが無償化の対象。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（月額</a:t>
            </a:r>
            <a:r>
              <a:rPr kumimoji="1" lang="en-US" altLang="ja-JP" sz="900" dirty="0">
                <a:latin typeface="+mn-ea"/>
              </a:rPr>
              <a:t>1</a:t>
            </a:r>
            <a:r>
              <a:rPr kumimoji="1" lang="ja-JP" altLang="en-US" sz="900" dirty="0">
                <a:latin typeface="+mn-ea"/>
              </a:rPr>
              <a:t>万</a:t>
            </a:r>
            <a:r>
              <a:rPr kumimoji="1" lang="en-US" altLang="ja-JP" sz="900" dirty="0">
                <a:latin typeface="+mn-ea"/>
              </a:rPr>
              <a:t>6,300</a:t>
            </a:r>
            <a:r>
              <a:rPr kumimoji="1" lang="ja-JP" altLang="en-US" sz="900" dirty="0">
                <a:latin typeface="+mn-ea"/>
              </a:rPr>
              <a:t>円が上限）</a:t>
            </a:r>
            <a:endParaRPr kumimoji="1" lang="en-US" altLang="ja-JP" sz="900" dirty="0">
              <a:latin typeface="+mn-ea"/>
            </a:endParaRPr>
          </a:p>
          <a:p>
            <a:r>
              <a:rPr kumimoji="1" lang="en-US" altLang="ja-JP" sz="900" dirty="0">
                <a:latin typeface="+mn-ea"/>
              </a:rPr>
              <a:t>※</a:t>
            </a:r>
            <a:r>
              <a:rPr kumimoji="1" lang="ja-JP" altLang="en-US" sz="900" dirty="0">
                <a:latin typeface="+mn-ea"/>
              </a:rPr>
              <a:t>　預かり保育の実施時間等が少ない（教育時間を含む平日の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預かり保育の提供時間数が８時間未満又は年間開所日数が</a:t>
            </a:r>
            <a:r>
              <a:rPr kumimoji="1" lang="en-US" altLang="ja-JP" sz="900" dirty="0">
                <a:latin typeface="+mn-ea"/>
              </a:rPr>
              <a:t>200</a:t>
            </a:r>
          </a:p>
          <a:p>
            <a:r>
              <a:rPr kumimoji="1" lang="ja-JP" altLang="en-US" sz="900" dirty="0">
                <a:latin typeface="+mn-ea"/>
              </a:rPr>
              <a:t>　日未満）場合、預かり保育のほか、認可外保育施設等の利用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が無償化の対象となる。（月額</a:t>
            </a:r>
            <a:r>
              <a:rPr kumimoji="1" lang="en-US" altLang="ja-JP" sz="900" dirty="0">
                <a:latin typeface="+mn-ea"/>
              </a:rPr>
              <a:t>1</a:t>
            </a:r>
            <a:r>
              <a:rPr kumimoji="1" lang="ja-JP" altLang="en-US" sz="900" dirty="0">
                <a:latin typeface="+mn-ea"/>
              </a:rPr>
              <a:t>万</a:t>
            </a:r>
            <a:r>
              <a:rPr kumimoji="1" lang="en-US" altLang="ja-JP" sz="900" dirty="0">
                <a:latin typeface="+mn-ea"/>
              </a:rPr>
              <a:t>1,300</a:t>
            </a:r>
            <a:r>
              <a:rPr kumimoji="1" lang="ja-JP" altLang="en-US" sz="900" dirty="0">
                <a:latin typeface="+mn-ea"/>
              </a:rPr>
              <a:t>円又は</a:t>
            </a:r>
            <a:r>
              <a:rPr kumimoji="1" lang="en-US" altLang="ja-JP" sz="900" dirty="0">
                <a:latin typeface="+mn-ea"/>
              </a:rPr>
              <a:t>16,300</a:t>
            </a:r>
            <a:r>
              <a:rPr kumimoji="1" lang="ja-JP" altLang="en-US" sz="900" dirty="0">
                <a:latin typeface="+mn-ea"/>
              </a:rPr>
              <a:t>円から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預かり保育の無償化対象額を差し引いた額が上限）</a:t>
            </a:r>
            <a:endParaRPr kumimoji="1" lang="ja-JP" altLang="en-US" sz="5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170367"/>
            <a:ext cx="6858000" cy="58477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969092" y="230452"/>
            <a:ext cx="735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atin typeface="+mn-ea"/>
              </a:rPr>
              <a:t>幼児教育・保育の無償化について</a:t>
            </a:r>
            <a:endParaRPr kumimoji="1" lang="en-US" altLang="ja-JP" sz="3200" b="1" dirty="0"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107" y="839906"/>
            <a:ext cx="1014588" cy="35010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手続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107" y="4463202"/>
            <a:ext cx="2652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新たな手続は不要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6145" y="4452388"/>
            <a:ext cx="3936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無償化の対象となるには上記手続が必要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5A86AA46-E77E-4FED-8294-115FF7E1B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929" y="2857693"/>
            <a:ext cx="692497" cy="692497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88FD8D-BB6E-4D3B-B1A4-97A5A8C6F43A}"/>
              </a:ext>
            </a:extLst>
          </p:cNvPr>
          <p:cNvSpPr txBox="1"/>
          <p:nvPr/>
        </p:nvSpPr>
        <p:spPr>
          <a:xfrm>
            <a:off x="336425" y="2849976"/>
            <a:ext cx="53205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様式は以下の</a:t>
            </a:r>
            <a:r>
              <a:rPr kumimoji="1" lang="en-US" altLang="ja-JP" sz="1400" dirty="0">
                <a:latin typeface="+mn-ea"/>
              </a:rPr>
              <a:t>URL</a:t>
            </a:r>
            <a:r>
              <a:rPr kumimoji="1" lang="ja-JP" altLang="en-US" sz="1400" dirty="0">
                <a:latin typeface="+mn-ea"/>
              </a:rPr>
              <a:t>からダウンロードしていただくか、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各園又は区こども家庭課でお受け取りください。</a:t>
            </a:r>
          </a:p>
          <a:p>
            <a:r>
              <a:rPr kumimoji="1" lang="en-US" altLang="ja-JP" sz="1100" dirty="0">
                <a:latin typeface="+mn-ea"/>
              </a:rPr>
              <a:t>URL</a:t>
            </a:r>
            <a:r>
              <a:rPr kumimoji="1" lang="ja-JP" altLang="en-US" sz="1100" dirty="0">
                <a:latin typeface="+mn-ea"/>
              </a:rPr>
              <a:t>：</a:t>
            </a:r>
            <a:r>
              <a:rPr kumimoji="1" lang="en-US" altLang="ja-JP" sz="900" dirty="0">
                <a:latin typeface="+mn-ea"/>
                <a:hlinkClick r:id="rId4"/>
              </a:rPr>
              <a:t>http://www.city.chiba.jp/kodomomirai/kodomomirai/unei/musyoukasikyuunintei.html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8917B24-AB2D-49E8-B6FF-A90046B28482}"/>
              </a:ext>
            </a:extLst>
          </p:cNvPr>
          <p:cNvSpPr txBox="1"/>
          <p:nvPr/>
        </p:nvSpPr>
        <p:spPr>
          <a:xfrm>
            <a:off x="279371" y="3533275"/>
            <a:ext cx="6596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預かり保育には定員があります。定員を超える利用申し込みがあった場合は、預かり保育を利用で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err="1">
                <a:latin typeface="+mn-ea"/>
              </a:rPr>
              <a:t>き</a:t>
            </a:r>
            <a:r>
              <a:rPr kumimoji="1" lang="ja-JP" altLang="en-US" sz="1100" dirty="0">
                <a:latin typeface="+mn-ea"/>
              </a:rPr>
              <a:t>ない場合もございますので、利用される際は各園に事前にご相談ください。</a:t>
            </a:r>
          </a:p>
          <a:p>
            <a:endParaRPr kumimoji="1" lang="en-US" altLang="ja-JP" sz="1100" dirty="0">
              <a:latin typeface="+mn-ea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A8984F29-7729-4A75-A0D4-10E8D7A266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475" y="6485924"/>
            <a:ext cx="2772820" cy="911868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B698FD-8472-417D-A6B7-E9298DE775AA}"/>
              </a:ext>
            </a:extLst>
          </p:cNvPr>
          <p:cNvSpPr/>
          <p:nvPr/>
        </p:nvSpPr>
        <p:spPr>
          <a:xfrm>
            <a:off x="463558" y="8577261"/>
            <a:ext cx="5843833" cy="1270308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59751AF0-59A1-48C6-8A13-A719165657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338" y="8806319"/>
            <a:ext cx="5370839" cy="667586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74EF751-B0F0-4F5C-AF33-D17D0F11B230}"/>
              </a:ext>
            </a:extLst>
          </p:cNvPr>
          <p:cNvSpPr txBox="1"/>
          <p:nvPr/>
        </p:nvSpPr>
        <p:spPr>
          <a:xfrm>
            <a:off x="5087258" y="30233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+mn-ea"/>
              </a:rPr>
              <a:t>（預かり保育）</a:t>
            </a:r>
            <a:endParaRPr kumimoji="1"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264</Words>
  <Application>Microsoft Office PowerPoint</Application>
  <PresentationFormat>A4 210 x 297 mm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白壁　知義</dc:creator>
  <cp:lastModifiedBy>渋谷　賢太</cp:lastModifiedBy>
  <cp:revision>36</cp:revision>
  <cp:lastPrinted>2019-11-20T12:06:35Z</cp:lastPrinted>
  <dcterms:created xsi:type="dcterms:W3CDTF">2019-04-19T09:08:03Z</dcterms:created>
  <dcterms:modified xsi:type="dcterms:W3CDTF">2019-12-05T23:35:18Z</dcterms:modified>
</cp:coreProperties>
</file>