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88" r:id="rId1"/>
  </p:sldMasterIdLst>
  <p:notesMasterIdLst>
    <p:notesMasterId r:id="rId5"/>
  </p:notesMasterIdLst>
  <p:sldIdLst>
    <p:sldId id="301" r:id="rId2"/>
    <p:sldId id="300" r:id="rId3"/>
    <p:sldId id="306"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a:srgbClr val="FF65E9"/>
    <a:srgbClr val="FF53E6"/>
    <a:srgbClr val="FF0000"/>
    <a:srgbClr val="FF01DB"/>
    <a:srgbClr val="FF65B6"/>
    <a:srgbClr val="FF2DE1"/>
    <a:srgbClr val="C0E8B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9820" autoAdjust="0"/>
  </p:normalViewPr>
  <p:slideViewPr>
    <p:cSldViewPr>
      <p:cViewPr varScale="1">
        <p:scale>
          <a:sx n="78" d="100"/>
          <a:sy n="78" d="100"/>
        </p:scale>
        <p:origin x="-816" y="-96"/>
      </p:cViewPr>
      <p:guideLst>
        <p:guide orient="horz" pos="2160"/>
        <p:guide pos="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949990" cy="497969"/>
          </a:xfrm>
          <a:prstGeom prst="rect">
            <a:avLst/>
          </a:prstGeom>
        </p:spPr>
        <p:txBody>
          <a:bodyPr vert="horz" lIns="92118" tIns="46056" rIns="92118" bIns="46056" rtlCol="0"/>
          <a:lstStyle>
            <a:lvl1pPr algn="l" eaLnBrk="1" hangingPunct="1">
              <a:defRPr sz="13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55689" y="7"/>
            <a:ext cx="2949990" cy="497969"/>
          </a:xfrm>
          <a:prstGeom prst="rect">
            <a:avLst/>
          </a:prstGeom>
        </p:spPr>
        <p:txBody>
          <a:bodyPr vert="horz" lIns="92118" tIns="46056" rIns="92118" bIns="46056" rtlCol="0"/>
          <a:lstStyle>
            <a:lvl1pPr algn="r" eaLnBrk="1" hangingPunct="1">
              <a:defRPr sz="1300">
                <a:latin typeface="Arial" charset="0"/>
                <a:ea typeface="ＭＳ Ｐゴシック" charset="-128"/>
              </a:defRPr>
            </a:lvl1pPr>
          </a:lstStyle>
          <a:p>
            <a:pPr>
              <a:defRPr/>
            </a:pPr>
            <a:fld id="{A5592B45-4C38-437D-8886-4616652E06A9}" type="datetimeFigureOut">
              <a:rPr lang="ja-JP" altLang="en-US"/>
              <a:pPr>
                <a:defRPr/>
              </a:pPr>
              <a:t>2019/6/19</a:t>
            </a:fld>
            <a:endParaRPr lang="ja-JP" altLang="en-US"/>
          </a:p>
        </p:txBody>
      </p:sp>
      <p:sp>
        <p:nvSpPr>
          <p:cNvPr id="4" name="スライド イメージ プレースホルダー 3"/>
          <p:cNvSpPr>
            <a:spLocks noGrp="1" noRot="1" noChangeAspect="1"/>
          </p:cNvSpPr>
          <p:nvPr>
            <p:ph type="sldImg" idx="2"/>
          </p:nvPr>
        </p:nvSpPr>
        <p:spPr>
          <a:xfrm>
            <a:off x="711200" y="744538"/>
            <a:ext cx="5384800" cy="3727450"/>
          </a:xfrm>
          <a:prstGeom prst="rect">
            <a:avLst/>
          </a:prstGeom>
          <a:noFill/>
          <a:ln w="12700">
            <a:solidFill>
              <a:prstClr val="black"/>
            </a:solidFill>
          </a:ln>
        </p:spPr>
        <p:txBody>
          <a:bodyPr vert="horz" lIns="92118" tIns="46056" rIns="92118" bIns="46056" rtlCol="0" anchor="ctr"/>
          <a:lstStyle/>
          <a:p>
            <a:pPr lvl="0"/>
            <a:endParaRPr lang="ja-JP" altLang="en-US" noProof="0" smtClean="0"/>
          </a:p>
        </p:txBody>
      </p:sp>
      <p:sp>
        <p:nvSpPr>
          <p:cNvPr id="5" name="ノート プレースホルダー 4"/>
          <p:cNvSpPr>
            <a:spLocks noGrp="1"/>
          </p:cNvSpPr>
          <p:nvPr>
            <p:ph type="body" sz="quarter" idx="3"/>
          </p:nvPr>
        </p:nvSpPr>
        <p:spPr>
          <a:xfrm>
            <a:off x="680423" y="4720692"/>
            <a:ext cx="5446369" cy="4474012"/>
          </a:xfrm>
          <a:prstGeom prst="rect">
            <a:avLst/>
          </a:prstGeom>
        </p:spPr>
        <p:txBody>
          <a:bodyPr vert="horz" lIns="92118" tIns="46056" rIns="92118" bIns="4605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39829"/>
            <a:ext cx="2949990" cy="497968"/>
          </a:xfrm>
          <a:prstGeom prst="rect">
            <a:avLst/>
          </a:prstGeom>
        </p:spPr>
        <p:txBody>
          <a:bodyPr vert="horz" lIns="92118" tIns="46056" rIns="92118" bIns="46056" rtlCol="0" anchor="b"/>
          <a:lstStyle>
            <a:lvl1pPr algn="l" eaLnBrk="1" hangingPunct="1">
              <a:defRPr sz="1300">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5689" y="9439829"/>
            <a:ext cx="2949990" cy="497968"/>
          </a:xfrm>
          <a:prstGeom prst="rect">
            <a:avLst/>
          </a:prstGeom>
        </p:spPr>
        <p:txBody>
          <a:bodyPr vert="horz" wrap="square" lIns="92118" tIns="46056" rIns="92118" bIns="46056" numCol="1" anchor="b" anchorCtr="0" compatLnSpc="1">
            <a:prstTxWarp prst="textNoShape">
              <a:avLst/>
            </a:prstTxWarp>
          </a:bodyPr>
          <a:lstStyle>
            <a:lvl1pPr algn="r" eaLnBrk="1" hangingPunct="1">
              <a:defRPr sz="1300"/>
            </a:lvl1pPr>
          </a:lstStyle>
          <a:p>
            <a:pPr>
              <a:defRPr/>
            </a:pPr>
            <a:fld id="{3F7F96D5-2ABE-4FDB-9F06-AB72933C2B17}" type="slidenum">
              <a:rPr lang="ja-JP" altLang="en-US"/>
              <a:pPr>
                <a:defRPr/>
              </a:pPr>
              <a:t>‹#›</a:t>
            </a:fld>
            <a:endParaRPr lang="ja-JP" altLang="en-US"/>
          </a:p>
        </p:txBody>
      </p:sp>
    </p:spTree>
    <p:extLst>
      <p:ext uri="{BB962C8B-B14F-4D97-AF65-F5344CB8AC3E}">
        <p14:creationId xmlns:p14="http://schemas.microsoft.com/office/powerpoint/2010/main" val="2854725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0</a:t>
            </a:fld>
            <a:endParaRPr lang="ja-JP" altLang="en-US"/>
          </a:p>
        </p:txBody>
      </p:sp>
    </p:spTree>
    <p:extLst>
      <p:ext uri="{BB962C8B-B14F-4D97-AF65-F5344CB8AC3E}">
        <p14:creationId xmlns:p14="http://schemas.microsoft.com/office/powerpoint/2010/main" val="46501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1</a:t>
            </a:fld>
            <a:endParaRPr lang="ja-JP" altLang="en-US"/>
          </a:p>
        </p:txBody>
      </p:sp>
    </p:spTree>
    <p:extLst>
      <p:ext uri="{BB962C8B-B14F-4D97-AF65-F5344CB8AC3E}">
        <p14:creationId xmlns:p14="http://schemas.microsoft.com/office/powerpoint/2010/main" val="4283420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7CCADE12-C836-48F9-8DF0-E4D97E1FEAFA}" type="slidenum">
              <a:rPr lang="en-US" altLang="ja-JP" smtClean="0"/>
              <a:pPr>
                <a:defRPr/>
              </a:pPr>
              <a:t>‹#›</a:t>
            </a:fld>
            <a:endParaRPr lang="en-US" altLang="ja-JP"/>
          </a:p>
        </p:txBody>
      </p:sp>
    </p:spTree>
    <p:extLst>
      <p:ext uri="{BB962C8B-B14F-4D97-AF65-F5344CB8AC3E}">
        <p14:creationId xmlns:p14="http://schemas.microsoft.com/office/powerpoint/2010/main" val="35072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CAF927-FF20-4CE2-8B0F-90DCDBB36A83}" type="slidenum">
              <a:rPr lang="en-US" altLang="ja-JP" smtClean="0"/>
              <a:pPr>
                <a:defRPr/>
              </a:pPr>
              <a:t>‹#›</a:t>
            </a:fld>
            <a:endParaRPr lang="en-US" altLang="ja-JP"/>
          </a:p>
        </p:txBody>
      </p:sp>
    </p:spTree>
    <p:extLst>
      <p:ext uri="{BB962C8B-B14F-4D97-AF65-F5344CB8AC3E}">
        <p14:creationId xmlns:p14="http://schemas.microsoft.com/office/powerpoint/2010/main" val="305915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BE219D2B-1EE1-4F8E-AD19-4154ED28E981}" type="slidenum">
              <a:rPr lang="en-US" altLang="ja-JP" smtClean="0"/>
              <a:pPr>
                <a:defRPr/>
              </a:pPr>
              <a:t>‹#›</a:t>
            </a:fld>
            <a:endParaRPr lang="en-US" altLang="ja-JP"/>
          </a:p>
        </p:txBody>
      </p:sp>
    </p:spTree>
    <p:extLst>
      <p:ext uri="{BB962C8B-B14F-4D97-AF65-F5344CB8AC3E}">
        <p14:creationId xmlns:p14="http://schemas.microsoft.com/office/powerpoint/2010/main" val="182053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9A0B158B-7A8D-4B00-B002-C18F71BCD079}" type="slidenum">
              <a:rPr lang="en-US" altLang="ja-JP" smtClean="0"/>
              <a:pPr>
                <a:defRPr/>
              </a:pPr>
              <a:t>‹#›</a:t>
            </a:fld>
            <a:endParaRPr lang="en-US" altLang="ja-JP"/>
          </a:p>
        </p:txBody>
      </p:sp>
    </p:spTree>
    <p:extLst>
      <p:ext uri="{BB962C8B-B14F-4D97-AF65-F5344CB8AC3E}">
        <p14:creationId xmlns:p14="http://schemas.microsoft.com/office/powerpoint/2010/main" val="374345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5C051D-5FA3-4CF6-82B4-2CCC3C3B16FE}" type="slidenum">
              <a:rPr lang="en-US" altLang="ja-JP" smtClean="0"/>
              <a:pPr>
                <a:defRPr/>
              </a:pPr>
              <a:t>‹#›</a:t>
            </a:fld>
            <a:endParaRPr lang="en-US" altLang="ja-JP"/>
          </a:p>
        </p:txBody>
      </p:sp>
    </p:spTree>
    <p:extLst>
      <p:ext uri="{BB962C8B-B14F-4D97-AF65-F5344CB8AC3E}">
        <p14:creationId xmlns:p14="http://schemas.microsoft.com/office/powerpoint/2010/main" val="374247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8E6A7BCC-4250-44F7-8498-3CF23B03145B}" type="slidenum">
              <a:rPr lang="en-US" altLang="ja-JP" smtClean="0"/>
              <a:pPr>
                <a:defRPr/>
              </a:pPr>
              <a:t>‹#›</a:t>
            </a:fld>
            <a:endParaRPr lang="en-US" altLang="ja-JP"/>
          </a:p>
        </p:txBody>
      </p:sp>
    </p:spTree>
    <p:extLst>
      <p:ext uri="{BB962C8B-B14F-4D97-AF65-F5344CB8AC3E}">
        <p14:creationId xmlns:p14="http://schemas.microsoft.com/office/powerpoint/2010/main" val="214312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AA3A6C9-BAC3-42FF-A789-60CBCDE346EE}" type="slidenum">
              <a:rPr lang="en-US" altLang="ja-JP" smtClean="0"/>
              <a:pPr>
                <a:defRPr/>
              </a:pPr>
              <a:t>‹#›</a:t>
            </a:fld>
            <a:endParaRPr lang="en-US" altLang="ja-JP"/>
          </a:p>
        </p:txBody>
      </p:sp>
    </p:spTree>
    <p:extLst>
      <p:ext uri="{BB962C8B-B14F-4D97-AF65-F5344CB8AC3E}">
        <p14:creationId xmlns:p14="http://schemas.microsoft.com/office/powerpoint/2010/main" val="44180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B163C82F-F16A-4C2B-83DA-715214A64AAB}" type="slidenum">
              <a:rPr lang="en-US" altLang="ja-JP" smtClean="0"/>
              <a:pPr>
                <a:defRPr/>
              </a:pPr>
              <a:t>‹#›</a:t>
            </a:fld>
            <a:endParaRPr lang="en-US" altLang="ja-JP"/>
          </a:p>
        </p:txBody>
      </p:sp>
    </p:spTree>
    <p:extLst>
      <p:ext uri="{BB962C8B-B14F-4D97-AF65-F5344CB8AC3E}">
        <p14:creationId xmlns:p14="http://schemas.microsoft.com/office/powerpoint/2010/main" val="332527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26782751-1A50-4D0F-B557-BE9F7A5FEFD7}" type="slidenum">
              <a:rPr lang="en-US" altLang="ja-JP" smtClean="0"/>
              <a:pPr>
                <a:defRPr/>
              </a:pPr>
              <a:t>‹#›</a:t>
            </a:fld>
            <a:endParaRPr lang="en-US" altLang="ja-JP"/>
          </a:p>
        </p:txBody>
      </p:sp>
    </p:spTree>
    <p:extLst>
      <p:ext uri="{BB962C8B-B14F-4D97-AF65-F5344CB8AC3E}">
        <p14:creationId xmlns:p14="http://schemas.microsoft.com/office/powerpoint/2010/main" val="2678255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20F5C5F-B20C-41F1-8FF6-95D76005D7FD}" type="slidenum">
              <a:rPr lang="en-US" altLang="ja-JP" smtClean="0"/>
              <a:pPr>
                <a:defRPr/>
              </a:pPr>
              <a:t>‹#›</a:t>
            </a:fld>
            <a:endParaRPr lang="en-US" altLang="ja-JP"/>
          </a:p>
        </p:txBody>
      </p:sp>
    </p:spTree>
    <p:extLst>
      <p:ext uri="{BB962C8B-B14F-4D97-AF65-F5344CB8AC3E}">
        <p14:creationId xmlns:p14="http://schemas.microsoft.com/office/powerpoint/2010/main" val="349917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4BC7F29D-1E5D-49AC-A552-DABCE210D0FF}" type="slidenum">
              <a:rPr lang="en-US" altLang="ja-JP" smtClean="0"/>
              <a:pPr>
                <a:defRPr/>
              </a:pPr>
              <a:t>‹#›</a:t>
            </a:fld>
            <a:endParaRPr lang="en-US" altLang="ja-JP"/>
          </a:p>
        </p:txBody>
      </p:sp>
    </p:spTree>
    <p:extLst>
      <p:ext uri="{BB962C8B-B14F-4D97-AF65-F5344CB8AC3E}">
        <p14:creationId xmlns:p14="http://schemas.microsoft.com/office/powerpoint/2010/main" val="417076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74C10710-27DA-40DE-A903-AE5782C82DE8}" type="slidenum">
              <a:rPr lang="en-US" altLang="ja-JP" smtClean="0"/>
              <a:pPr>
                <a:defRPr/>
              </a:pPr>
              <a:t>‹#›</a:t>
            </a:fld>
            <a:endParaRPr lang="en-US" altLang="ja-JP"/>
          </a:p>
        </p:txBody>
      </p:sp>
    </p:spTree>
    <p:extLst>
      <p:ext uri="{BB962C8B-B14F-4D97-AF65-F5344CB8AC3E}">
        <p14:creationId xmlns:p14="http://schemas.microsoft.com/office/powerpoint/2010/main" val="345017941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4488" y="1196752"/>
            <a:ext cx="9289032" cy="3240360"/>
          </a:xfrm>
        </p:spPr>
        <p:txBody>
          <a:bodyPr>
            <a:normAutofit/>
          </a:bodyPr>
          <a:lstStyle/>
          <a:p>
            <a:r>
              <a:rPr lang="ja-JP" altLang="en-US" sz="5400" dirty="0" smtClean="0">
                <a:latin typeface="メイリオ" panose="020B0604030504040204" pitchFamily="50" charset="-128"/>
                <a:ea typeface="メイリオ" panose="020B0604030504040204" pitchFamily="50" charset="-128"/>
                <a:cs typeface="メイリオ" panose="020B0604030504040204" pitchFamily="50" charset="-128"/>
              </a:rPr>
              <a:t>企業主導型保育事業</a:t>
            </a:r>
            <a:r>
              <a:rPr lang="en-US" altLang="ja-JP" sz="5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5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5400" dirty="0" smtClean="0">
                <a:latin typeface="メイリオ" panose="020B0604030504040204" pitchFamily="50" charset="-128"/>
                <a:ea typeface="メイリオ" panose="020B0604030504040204" pitchFamily="50" charset="-128"/>
                <a:cs typeface="メイリオ" panose="020B0604030504040204" pitchFamily="50" charset="-128"/>
              </a:rPr>
              <a:t>に係る事務</a:t>
            </a:r>
            <a:r>
              <a:rPr lang="en-US" altLang="ja-JP" sz="5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5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届出・確認・支給認定・請求）</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7401272" y="409338"/>
            <a:ext cx="1872208" cy="400110"/>
          </a:xfrm>
          <a:prstGeom prst="rect">
            <a:avLst/>
          </a:prstGeom>
          <a:noFill/>
          <a:ln>
            <a:solidFill>
              <a:schemeClr val="tx1"/>
            </a:solidFill>
          </a:ln>
        </p:spPr>
        <p:txBody>
          <a:bodyPr wrap="square" rtlCol="0" anchor="b">
            <a:spAutoFit/>
          </a:bodyP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資料６</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6725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企業主導型保育</a:t>
            </a:r>
            <a:r>
              <a:rPr lang="ja-JP" altLang="en-US" sz="2000" b="1" dirty="0" smtClean="0">
                <a:solidFill>
                  <a:schemeClr val="bg1"/>
                </a:solidFill>
                <a:latin typeface="メイリオ" panose="020B0604030504040204" pitchFamily="50" charset="-128"/>
                <a:ea typeface="メイリオ" panose="020B0604030504040204" pitchFamily="50" charset="-128"/>
              </a:rPr>
              <a:t>事業に</a:t>
            </a:r>
            <a:r>
              <a:rPr lang="ja-JP" altLang="en-US" sz="2000" b="1" dirty="0">
                <a:solidFill>
                  <a:schemeClr val="bg1"/>
                </a:solidFill>
                <a:latin typeface="メイリオ" panose="020B0604030504040204" pitchFamily="50" charset="-128"/>
                <a:ea typeface="メイリオ" panose="020B0604030504040204" pitchFamily="50" charset="-128"/>
              </a:rPr>
              <a:t>係る</a:t>
            </a:r>
            <a:r>
              <a:rPr lang="ja-JP" altLang="en-US" sz="2000" b="1" dirty="0" smtClean="0">
                <a:solidFill>
                  <a:schemeClr val="bg1"/>
                </a:solidFill>
                <a:latin typeface="メイリオ" panose="020B0604030504040204" pitchFamily="50" charset="-128"/>
                <a:ea typeface="メイリオ" panose="020B0604030504040204" pitchFamily="50" charset="-128"/>
              </a:rPr>
              <a:t>事務</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200472" y="923284"/>
            <a:ext cx="9539984" cy="705516"/>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128464" y="620687"/>
            <a:ext cx="117388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届出</a:t>
            </a:r>
          </a:p>
        </p:txBody>
      </p:sp>
      <p:sp>
        <p:nvSpPr>
          <p:cNvPr id="2" name="正方形/長方形 1"/>
          <p:cNvSpPr/>
          <p:nvPr/>
        </p:nvSpPr>
        <p:spPr>
          <a:xfrm>
            <a:off x="229444" y="1044025"/>
            <a:ext cx="9637564" cy="584775"/>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○他の認可外保育施設と同様、本市</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に届出を行って頂くことが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必要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ただし</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、既に届出を行っている場合は不要</a:t>
            </a:r>
          </a:p>
        </p:txBody>
      </p:sp>
      <p:sp>
        <p:nvSpPr>
          <p:cNvPr id="52" name="角丸四角形 51"/>
          <p:cNvSpPr/>
          <p:nvPr/>
        </p:nvSpPr>
        <p:spPr>
          <a:xfrm>
            <a:off x="203654" y="2003404"/>
            <a:ext cx="9539984" cy="1261364"/>
          </a:xfrm>
          <a:prstGeom prst="roundRect">
            <a:avLst>
              <a:gd name="adj" fmla="val 1906"/>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endParaRPr lang="ja-JP" altLang="en-US" sz="1661" dirty="0">
              <a:solidFill>
                <a:prstClr val="white"/>
              </a:solidFill>
            </a:endParaRPr>
          </a:p>
        </p:txBody>
      </p:sp>
      <p:sp>
        <p:nvSpPr>
          <p:cNvPr id="53" name="テキスト ボックス 52"/>
          <p:cNvSpPr txBox="1"/>
          <p:nvPr/>
        </p:nvSpPr>
        <p:spPr>
          <a:xfrm>
            <a:off x="131646" y="1700808"/>
            <a:ext cx="117388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確認</a:t>
            </a:r>
          </a:p>
        </p:txBody>
      </p:sp>
      <p:sp>
        <p:nvSpPr>
          <p:cNvPr id="55" name="正方形/長方形 54"/>
          <p:cNvSpPr/>
          <p:nvPr/>
        </p:nvSpPr>
        <p:spPr>
          <a:xfrm>
            <a:off x="229444" y="2105561"/>
            <a:ext cx="9371036" cy="1323439"/>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主導型保育</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事業は実施機関（児童育成協会）において、基準等を確認し助成決定を行って</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いることから、改めての</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本市への確認申請は不要</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○ただし、</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病児保育や一時預かり事業を実施する場合は確認申請書を本市に提出していただく必要</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がある。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1</a:t>
            </a:fld>
            <a:endParaRPr lang="en-US" altLang="ja-JP"/>
          </a:p>
        </p:txBody>
      </p:sp>
      <p:sp>
        <p:nvSpPr>
          <p:cNvPr id="15" name="角丸四角形 14"/>
          <p:cNvSpPr/>
          <p:nvPr/>
        </p:nvSpPr>
        <p:spPr>
          <a:xfrm>
            <a:off x="239542" y="3680895"/>
            <a:ext cx="9539984" cy="1908344"/>
          </a:xfrm>
          <a:prstGeom prst="roundRect">
            <a:avLst>
              <a:gd name="adj" fmla="val 1906"/>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endParaRPr lang="ja-JP" altLang="en-US" sz="1661" dirty="0">
              <a:solidFill>
                <a:prstClr val="white"/>
              </a:solidFill>
            </a:endParaRPr>
          </a:p>
        </p:txBody>
      </p:sp>
      <p:sp>
        <p:nvSpPr>
          <p:cNvPr id="16" name="テキスト ボックス 15"/>
          <p:cNvSpPr txBox="1"/>
          <p:nvPr/>
        </p:nvSpPr>
        <p:spPr>
          <a:xfrm>
            <a:off x="200472" y="3365909"/>
            <a:ext cx="117388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支給認定</a:t>
            </a:r>
          </a:p>
        </p:txBody>
      </p:sp>
      <p:sp>
        <p:nvSpPr>
          <p:cNvPr id="17" name="正方形/長方形 16"/>
          <p:cNvSpPr/>
          <p:nvPr/>
        </p:nvSpPr>
        <p:spPr>
          <a:xfrm>
            <a:off x="262484" y="3743161"/>
            <a:ext cx="9477972" cy="2308324"/>
          </a:xfrm>
          <a:prstGeom prst="rect">
            <a:avLst/>
          </a:prstGeom>
        </p:spPr>
        <p:txBody>
          <a:bodyPr wrap="square">
            <a:spAutoFit/>
          </a:bodyPr>
          <a:lstStyle/>
          <a:p>
            <a:r>
              <a:rPr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smtClean="0">
                <a:latin typeface="メイリオ" panose="020B0604030504040204" pitchFamily="50" charset="-128"/>
                <a:ea typeface="メイリオ" panose="020B0604030504040204" pitchFamily="50" charset="-128"/>
                <a:cs typeface="メイリオ" panose="020B0604030504040204" pitchFamily="50" charset="-128"/>
              </a:rPr>
              <a:t>従業員枠</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の利用児童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については、事業者が保育の必要性の認定を行うため、改めての</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本市への</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支給認定は不要</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地域枠の利用児童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については、</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従前どおり施設が所在している各区こども家庭課にて、支給認定</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申請を行って頂く必要</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がある。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○なお、８月～９月頃に在園児の名簿（令和元年１０月１日時点）を提出していただいた上で、</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新たに児童が入園する場合は「利用報告書」（入園日の属する月内）を、利用を終了する場合は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「利用終了報告書」（退園後１か月以内）を本市に提出していただく必要がある（提出先は調整中）。</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225125" y="5963844"/>
            <a:ext cx="9539984" cy="705516"/>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5" name="テキスト ボックス 24"/>
          <p:cNvSpPr txBox="1"/>
          <p:nvPr/>
        </p:nvSpPr>
        <p:spPr>
          <a:xfrm>
            <a:off x="200472" y="5661247"/>
            <a:ext cx="117388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請求</a:t>
            </a:r>
          </a:p>
        </p:txBody>
      </p:sp>
      <p:sp>
        <p:nvSpPr>
          <p:cNvPr id="26" name="正方形/長方形 25"/>
          <p:cNvSpPr/>
          <p:nvPr/>
        </p:nvSpPr>
        <p:spPr>
          <a:xfrm>
            <a:off x="301452" y="6084585"/>
            <a:ext cx="9637564" cy="584775"/>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○企業主導型保育事業の利用者については、実施機関（児童育成協会）から事業者に対し、利用者</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負担相当額分を含めて助成する形で給付を行う（代理受領）ため、</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本市への請求事務は不要</a:t>
            </a:r>
            <a:endPar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71753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00472" y="1049959"/>
            <a:ext cx="8961914" cy="5660037"/>
            <a:chOff x="467544" y="908720"/>
            <a:chExt cx="8272536" cy="4915673"/>
          </a:xfrm>
        </p:grpSpPr>
        <p:sp>
          <p:nvSpPr>
            <p:cNvPr id="5" name="サブタイトル 2"/>
            <p:cNvSpPr txBox="1">
              <a:spLocks/>
            </p:cNvSpPr>
            <p:nvPr/>
          </p:nvSpPr>
          <p:spPr>
            <a:xfrm>
              <a:off x="46754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t>利　用　者</a:t>
              </a:r>
              <a:endParaRPr lang="en-US" altLang="ja-JP" dirty="0" smtClean="0"/>
            </a:p>
          </p:txBody>
        </p:sp>
        <p:sp>
          <p:nvSpPr>
            <p:cNvPr id="6" name="サブタイトル 2"/>
            <p:cNvSpPr txBox="1">
              <a:spLocks/>
            </p:cNvSpPr>
            <p:nvPr/>
          </p:nvSpPr>
          <p:spPr>
            <a:xfrm>
              <a:off x="802838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t>千　葉　市</a:t>
              </a:r>
              <a:endParaRPr lang="en-US" altLang="ja-JP" dirty="0" smtClean="0"/>
            </a:p>
          </p:txBody>
        </p:sp>
        <p:sp>
          <p:nvSpPr>
            <p:cNvPr id="7" name="サブタイトル 2"/>
            <p:cNvSpPr txBox="1">
              <a:spLocks/>
            </p:cNvSpPr>
            <p:nvPr/>
          </p:nvSpPr>
          <p:spPr>
            <a:xfrm>
              <a:off x="424796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t>園</a:t>
              </a:r>
              <a:endParaRPr lang="en-US" altLang="ja-JP" dirty="0" smtClean="0"/>
            </a:p>
          </p:txBody>
        </p:sp>
        <p:cxnSp>
          <p:nvCxnSpPr>
            <p:cNvPr id="10" name="直線矢印コネクタ 9"/>
            <p:cNvCxnSpPr/>
            <p:nvPr/>
          </p:nvCxnSpPr>
          <p:spPr>
            <a:xfrm>
              <a:off x="4959660" y="911132"/>
              <a:ext cx="3068724"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8" name="サブタイトル 2"/>
            <p:cNvSpPr txBox="1">
              <a:spLocks/>
            </p:cNvSpPr>
            <p:nvPr/>
          </p:nvSpPr>
          <p:spPr>
            <a:xfrm>
              <a:off x="5125313" y="911132"/>
              <a:ext cx="2693607" cy="478476"/>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①届出（</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事業開始後</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以内）運営課宛</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既に届出している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は不要</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右矢印 27"/>
            <p:cNvSpPr/>
            <p:nvPr/>
          </p:nvSpPr>
          <p:spPr>
            <a:xfrm rot="10800000">
              <a:off x="4959658" y="4865074"/>
              <a:ext cx="2460965" cy="480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サブタイトル 2"/>
            <p:cNvSpPr txBox="1">
              <a:spLocks/>
            </p:cNvSpPr>
            <p:nvPr/>
          </p:nvSpPr>
          <p:spPr>
            <a:xfrm>
              <a:off x="5120368" y="5345917"/>
              <a:ext cx="2693607" cy="478476"/>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⑪</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利用者負担相当額を含めて助成</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1" name="正方形/長方形 30"/>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en-US" altLang="ja-JP" sz="2000" b="1" dirty="0" smtClean="0">
                <a:solidFill>
                  <a:schemeClr val="bg1"/>
                </a:solidFill>
                <a:latin typeface="メイリオ" panose="020B0604030504040204" pitchFamily="50" charset="-128"/>
                <a:ea typeface="メイリオ" panose="020B0604030504040204" pitchFamily="50" charset="-128"/>
              </a:rPr>
              <a:t>【</a:t>
            </a:r>
            <a:r>
              <a:rPr lang="ja-JP" altLang="en-US" sz="2000" b="1" smtClean="0">
                <a:solidFill>
                  <a:schemeClr val="bg1"/>
                </a:solidFill>
                <a:latin typeface="メイリオ" panose="020B0604030504040204" pitchFamily="50" charset="-128"/>
                <a:ea typeface="メイリオ" panose="020B0604030504040204" pitchFamily="50" charset="-128"/>
              </a:rPr>
              <a:t>企業主導型保育事業</a:t>
            </a:r>
            <a:r>
              <a:rPr lang="en-US" altLang="ja-JP" sz="2000" b="1" smtClean="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事務フロー及びスケジュール</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9351585" y="1412776"/>
            <a:ext cx="353943" cy="732647"/>
          </a:xfrm>
          <a:prstGeom prst="rect">
            <a:avLst/>
          </a:prstGeom>
          <a:noFill/>
        </p:spPr>
        <p:txBody>
          <a:bodyPr vert="eaVert" wrap="square" rtlCol="0">
            <a:spAutoFit/>
          </a:bodyPr>
          <a:lstStyle/>
          <a:p>
            <a:pPr algn="ct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公示</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4" name="直線矢印コネクタ 33"/>
          <p:cNvCxnSpPr/>
          <p:nvPr/>
        </p:nvCxnSpPr>
        <p:spPr>
          <a:xfrm flipV="1">
            <a:off x="9162386" y="1819689"/>
            <a:ext cx="279648" cy="81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5" name="サブタイトル 2"/>
          <p:cNvSpPr txBox="1">
            <a:spLocks/>
          </p:cNvSpPr>
          <p:nvPr/>
        </p:nvSpPr>
        <p:spPr>
          <a:xfrm>
            <a:off x="1034850" y="2446021"/>
            <a:ext cx="3261077" cy="709479"/>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利用申請（支給認定申請を含む）</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地域枠利用者の場合、支給認定の申請は千葉市に対して行う。</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スライド番号プレースホルダー 2"/>
          <p:cNvSpPr>
            <a:spLocks noGrp="1"/>
          </p:cNvSpPr>
          <p:nvPr>
            <p:ph type="sldNum" sz="quarter" idx="12"/>
          </p:nvPr>
        </p:nvSpPr>
        <p:spPr>
          <a:xfrm>
            <a:off x="6996113" y="6356351"/>
            <a:ext cx="2228850" cy="365125"/>
          </a:xfrm>
        </p:spPr>
        <p:txBody>
          <a:bodyPr/>
          <a:lstStyle/>
          <a:p>
            <a:pPr>
              <a:defRPr/>
            </a:pPr>
            <a:fld id="{9A0B158B-7A8D-4B00-B002-C18F71BCD079}" type="slidenum">
              <a:rPr lang="en-US" altLang="ja-JP" smtClean="0"/>
              <a:pPr>
                <a:defRPr/>
              </a:pPr>
              <a:t>2</a:t>
            </a:fld>
            <a:endParaRPr lang="en-US" altLang="ja-JP" dirty="0"/>
          </a:p>
        </p:txBody>
      </p:sp>
      <p:cxnSp>
        <p:nvCxnSpPr>
          <p:cNvPr id="39" name="直線矢印コネクタ 38"/>
          <p:cNvCxnSpPr/>
          <p:nvPr/>
        </p:nvCxnSpPr>
        <p:spPr>
          <a:xfrm>
            <a:off x="992560" y="2420888"/>
            <a:ext cx="3333819"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4" name="サブタイトル 2"/>
          <p:cNvSpPr txBox="1">
            <a:spLocks/>
          </p:cNvSpPr>
          <p:nvPr/>
        </p:nvSpPr>
        <p:spPr>
          <a:xfrm>
            <a:off x="7732975" y="5647859"/>
            <a:ext cx="504056" cy="1113383"/>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2000" dirty="0"/>
              <a:t>実施機関</a:t>
            </a:r>
            <a:endParaRPr lang="en-US" altLang="ja-JP" sz="2000" dirty="0" smtClean="0"/>
          </a:p>
        </p:txBody>
      </p:sp>
      <p:cxnSp>
        <p:nvCxnSpPr>
          <p:cNvPr id="47" name="直線矢印コネクタ 46"/>
          <p:cNvCxnSpPr/>
          <p:nvPr/>
        </p:nvCxnSpPr>
        <p:spPr>
          <a:xfrm flipH="1">
            <a:off x="971475" y="3155501"/>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8" name="サブタイトル 2"/>
          <p:cNvSpPr txBox="1">
            <a:spLocks/>
          </p:cNvSpPr>
          <p:nvPr/>
        </p:nvSpPr>
        <p:spPr>
          <a:xfrm>
            <a:off x="1034849" y="3212976"/>
            <a:ext cx="3089189"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保育の必要性を判断の上、利用契約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「利用報告書」を配布</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サブタイトル 2"/>
          <p:cNvSpPr txBox="1">
            <a:spLocks/>
          </p:cNvSpPr>
          <p:nvPr/>
        </p:nvSpPr>
        <p:spPr>
          <a:xfrm>
            <a:off x="1012550" y="3796405"/>
            <a:ext cx="3089189"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「利用報告書」を入園日の属する月内に</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0" name="直線矢印コネクタ 49"/>
          <p:cNvCxnSpPr/>
          <p:nvPr/>
        </p:nvCxnSpPr>
        <p:spPr>
          <a:xfrm>
            <a:off x="980477" y="3787885"/>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1" name="サブタイトル 2"/>
          <p:cNvSpPr txBox="1">
            <a:spLocks/>
          </p:cNvSpPr>
          <p:nvPr/>
        </p:nvSpPr>
        <p:spPr>
          <a:xfrm>
            <a:off x="5169024" y="3856728"/>
            <a:ext cx="3145866" cy="72440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⑦「利用報告書」を園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で取りまとめて提出</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困難な場合は利用者から直接市に提出</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提出先は調整中</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2" name="直線矢印コネクタ 51"/>
          <p:cNvCxnSpPr/>
          <p:nvPr/>
        </p:nvCxnSpPr>
        <p:spPr>
          <a:xfrm>
            <a:off x="5075958" y="3799406"/>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3" name="直線矢印コネクタ 52"/>
          <p:cNvCxnSpPr/>
          <p:nvPr/>
        </p:nvCxnSpPr>
        <p:spPr>
          <a:xfrm>
            <a:off x="5084933" y="1603666"/>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4" name="サブタイトル 2"/>
          <p:cNvSpPr txBox="1">
            <a:spLocks/>
          </p:cNvSpPr>
          <p:nvPr/>
        </p:nvSpPr>
        <p:spPr>
          <a:xfrm>
            <a:off x="5241031" y="1603666"/>
            <a:ext cx="3104311" cy="601198"/>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確認申請書の提出（～</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月末）運営課宛</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一時預かり、病児保育を実施する場合のみ</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矢印コネクタ 58"/>
          <p:cNvCxnSpPr/>
          <p:nvPr/>
        </p:nvCxnSpPr>
        <p:spPr>
          <a:xfrm flipH="1">
            <a:off x="1001928" y="4365104"/>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0" name="サブタイトル 2"/>
          <p:cNvSpPr txBox="1">
            <a:spLocks/>
          </p:cNvSpPr>
          <p:nvPr/>
        </p:nvSpPr>
        <p:spPr>
          <a:xfrm>
            <a:off x="1029615" y="4416849"/>
            <a:ext cx="3230624"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利用が終了する方に対し、「利用終了報告</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書」を配布</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サブタイトル 2"/>
          <p:cNvSpPr txBox="1">
            <a:spLocks/>
          </p:cNvSpPr>
          <p:nvPr/>
        </p:nvSpPr>
        <p:spPr>
          <a:xfrm>
            <a:off x="1034848" y="5028837"/>
            <a:ext cx="3089189"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「利用終了報告書」を利用終了後</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か月以内</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に提出</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2" name="直線矢印コネクタ 61"/>
          <p:cNvCxnSpPr/>
          <p:nvPr/>
        </p:nvCxnSpPr>
        <p:spPr>
          <a:xfrm>
            <a:off x="1010930" y="4997488"/>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3" name="サブタイトル 2"/>
          <p:cNvSpPr txBox="1">
            <a:spLocks/>
          </p:cNvSpPr>
          <p:nvPr/>
        </p:nvSpPr>
        <p:spPr>
          <a:xfrm>
            <a:off x="5199477" y="5066331"/>
            <a:ext cx="3145866" cy="72440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⑩「利用終了報告書」を園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で取りまとめて提出</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困難な場合は利用者から直接市に提出</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提出先は調整中</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4" name="直線矢印コネクタ 63"/>
          <p:cNvCxnSpPr/>
          <p:nvPr/>
        </p:nvCxnSpPr>
        <p:spPr>
          <a:xfrm>
            <a:off x="5106411" y="5009009"/>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6" name="直線矢印コネクタ 35"/>
          <p:cNvCxnSpPr/>
          <p:nvPr/>
        </p:nvCxnSpPr>
        <p:spPr>
          <a:xfrm>
            <a:off x="5081235" y="2107722"/>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7" name="サブタイトル 2"/>
          <p:cNvSpPr txBox="1">
            <a:spLocks/>
          </p:cNvSpPr>
          <p:nvPr/>
        </p:nvSpPr>
        <p:spPr>
          <a:xfrm>
            <a:off x="5237333" y="2179730"/>
            <a:ext cx="3104311" cy="601198"/>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③在園児</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の名簿（令和元年１０月</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１日時点）</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月頃）運営課宛</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00640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303</Words>
  <Application>Microsoft Office PowerPoint</Application>
  <PresentationFormat>A4 210 x 297 mm</PresentationFormat>
  <Paragraphs>54</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企業主導型保育事業 に係る事務 （届出・確認・支給認定・請求）</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幼児教育無償化に伴って必要と される事務について （届出・確認・支給認定・請求）</dc:title>
  <cp:lastModifiedBy>白壁　知義</cp:lastModifiedBy>
  <cp:revision>51</cp:revision>
  <cp:lastPrinted>2019-06-17T23:08:11Z</cp:lastPrinted>
  <dcterms:modified xsi:type="dcterms:W3CDTF">2019-06-19T05:06:46Z</dcterms:modified>
</cp:coreProperties>
</file>