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1056" y="-46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673039"/>
            <a:ext cx="1677335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3286" y="2958423"/>
            <a:ext cx="3484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預かり保育</a:t>
            </a:r>
            <a:endParaRPr kumimoji="1" lang="en-US" altLang="ja-JP" sz="24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r>
              <a:rPr kumimoji="1" lang="ja-JP" altLang="en-US" sz="2000" dirty="0">
                <a:latin typeface="+mn-ea"/>
              </a:rPr>
              <a:t>月額</a:t>
            </a:r>
            <a:r>
              <a:rPr kumimoji="1" lang="en-US" altLang="ja-JP" sz="2000" dirty="0">
                <a:latin typeface="+mn-ea"/>
              </a:rPr>
              <a:t>1</a:t>
            </a:r>
            <a:r>
              <a:rPr kumimoji="1" lang="ja-JP" altLang="en-US" sz="2000" dirty="0">
                <a:latin typeface="+mn-ea"/>
              </a:rPr>
              <a:t>万</a:t>
            </a:r>
            <a:r>
              <a:rPr kumimoji="1" lang="en-US" altLang="ja-JP" sz="2000" dirty="0">
                <a:latin typeface="+mn-ea"/>
              </a:rPr>
              <a:t>1,300</a:t>
            </a:r>
            <a:r>
              <a:rPr kumimoji="1" lang="ja-JP" altLang="en-US" sz="2000" dirty="0">
                <a:latin typeface="+mn-ea"/>
              </a:rPr>
              <a:t>円</a:t>
            </a:r>
            <a:r>
              <a:rPr kumimoji="1" lang="ja-JP" altLang="en-US" sz="1400" dirty="0">
                <a:latin typeface="+mn-ea"/>
              </a:rPr>
              <a:t>まで無償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・共働き世帯の子供など保育の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必要な３歳児から５歳児（小学校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400" dirty="0">
                <a:latin typeface="+mn-ea"/>
              </a:rPr>
              <a:t>・利用日数に応じて月額の上限額は</a:t>
            </a:r>
            <a:endParaRPr kumimoji="1" lang="en-US" altLang="ja-JP" sz="1400" dirty="0">
              <a:latin typeface="+mn-ea"/>
            </a:endParaRPr>
          </a:p>
          <a:p>
            <a:r>
              <a:rPr kumimoji="1" lang="en-US" altLang="ja-JP" sz="1400" dirty="0">
                <a:latin typeface="+mn-ea"/>
              </a:rPr>
              <a:t>    </a:t>
            </a:r>
            <a:r>
              <a:rPr kumimoji="1" lang="ja-JP" altLang="en-US" sz="1400" dirty="0">
                <a:latin typeface="+mn-ea"/>
              </a:rPr>
              <a:t>変動。（</a:t>
            </a:r>
            <a:r>
              <a:rPr kumimoji="1" lang="en-US" altLang="ja-JP" sz="1400" dirty="0">
                <a:latin typeface="+mn-ea"/>
              </a:rPr>
              <a:t>450</a:t>
            </a:r>
            <a:r>
              <a:rPr kumimoji="1" lang="ja-JP" altLang="en-US" sz="1400" dirty="0">
                <a:latin typeface="+mn-ea"/>
              </a:rPr>
              <a:t>円</a:t>
            </a:r>
            <a:r>
              <a:rPr kumimoji="1" lang="en-US" altLang="ja-JP" sz="1400" dirty="0">
                <a:latin typeface="+mn-ea"/>
              </a:rPr>
              <a:t>×</a:t>
            </a:r>
            <a:r>
              <a:rPr kumimoji="1" lang="ja-JP" altLang="en-US" sz="14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84718" y="3679116"/>
            <a:ext cx="2371725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6436" y="2955215"/>
            <a:ext cx="3403740" cy="532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利用料（保育料）</a:t>
            </a:r>
            <a:endParaRPr kumimoji="1" lang="en-US" altLang="ja-JP" sz="24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基本的な利用者負担額は無償</a:t>
            </a:r>
            <a:endParaRPr kumimoji="1" lang="en-US" altLang="ja-JP" sz="14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・満３歳から５歳児（小学校就学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前）までの子供が対象。</a:t>
            </a:r>
          </a:p>
          <a:p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・上記利用料とは別に、法令に基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づき、幼児教育の質の向上の</a:t>
            </a:r>
            <a:r>
              <a:rPr kumimoji="1" lang="ja-JP" altLang="en-US" sz="1400" dirty="0" err="1">
                <a:latin typeface="+mn-ea"/>
              </a:rPr>
              <a:t>た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err="1">
                <a:latin typeface="+mn-ea"/>
              </a:rPr>
              <a:t>めに</a:t>
            </a:r>
            <a:r>
              <a:rPr kumimoji="1" lang="ja-JP" altLang="en-US" sz="1400" dirty="0">
                <a:latin typeface="+mn-ea"/>
              </a:rPr>
              <a:t>保護者の同意を得た上で徴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収可能な費用、通園送迎費、食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材料費などは、これまでどおり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保護者の負担。</a:t>
            </a:r>
            <a:endParaRPr kumimoji="1" lang="en-US" altLang="ja-JP" sz="700" dirty="0">
              <a:latin typeface="+mn-ea"/>
            </a:endParaRPr>
          </a:p>
          <a:p>
            <a:r>
              <a:rPr kumimoji="1" lang="ja-JP" altLang="en-US" sz="300" dirty="0">
                <a:latin typeface="+mn-ea"/>
              </a:rPr>
              <a:t>　</a:t>
            </a:r>
            <a:endParaRPr kumimoji="1" lang="en-US" altLang="ja-JP" sz="300" dirty="0">
              <a:latin typeface="+mn-ea"/>
            </a:endParaRPr>
          </a:p>
          <a:p>
            <a:r>
              <a:rPr kumimoji="1" lang="ja-JP" altLang="en-US" sz="300" dirty="0">
                <a:latin typeface="+mn-ea"/>
              </a:rPr>
              <a:t>　</a:t>
            </a:r>
            <a:r>
              <a:rPr kumimoji="1" lang="ja-JP" altLang="en-US" sz="700" dirty="0">
                <a:latin typeface="+mn-ea"/>
              </a:rPr>
              <a:t>     </a:t>
            </a:r>
            <a:r>
              <a:rPr kumimoji="1" lang="ja-JP" altLang="en-US" sz="1400" dirty="0">
                <a:latin typeface="+mn-ea"/>
              </a:rPr>
              <a:t>ただし、年収が</a:t>
            </a:r>
            <a:r>
              <a:rPr kumimoji="1" lang="en-US" altLang="ja-JP" sz="1400" dirty="0">
                <a:latin typeface="+mn-ea"/>
              </a:rPr>
              <a:t>360</a:t>
            </a:r>
            <a:r>
              <a:rPr kumimoji="1" lang="ja-JP" altLang="en-US" sz="1400" dirty="0">
                <a:latin typeface="+mn-ea"/>
              </a:rPr>
              <a:t>万円未満相当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世帯の子供、全ての世帯の第３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子以降の子供は副食</a:t>
            </a:r>
            <a:r>
              <a:rPr kumimoji="1" lang="en-US" altLang="ja-JP" sz="1400" dirty="0">
                <a:latin typeface="+mn-ea"/>
              </a:rPr>
              <a:t>(</a:t>
            </a:r>
            <a:r>
              <a:rPr kumimoji="1" lang="ja-JP" altLang="en-US" sz="1400" dirty="0">
                <a:latin typeface="+mn-ea"/>
              </a:rPr>
              <a:t>おかず・</a:t>
            </a:r>
            <a:r>
              <a:rPr kumimoji="1" lang="ja-JP" altLang="en-US" sz="1400" dirty="0" err="1">
                <a:latin typeface="+mn-ea"/>
              </a:rPr>
              <a:t>お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やつ等）の費用が免除。</a:t>
            </a:r>
            <a:r>
              <a:rPr kumimoji="1" lang="ja-JP" altLang="en-US" sz="900" dirty="0">
                <a:latin typeface="+mn-ea"/>
              </a:rPr>
              <a:t>　</a:t>
            </a: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88702" y="2149093"/>
            <a:ext cx="5225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利用料について、既に幼稚園を利用されている方は新たな手続は不要ですが、</a:t>
            </a:r>
            <a:r>
              <a:rPr kumimoji="1" lang="ja-JP" altLang="en-US" sz="1400" b="1" u="sng" dirty="0">
                <a:latin typeface="+mn-ea"/>
              </a:rPr>
              <a:t>「預かり保育」の無償化</a:t>
            </a:r>
            <a:r>
              <a:rPr kumimoji="1" lang="ja-JP" altLang="en-US" sz="1400" dirty="0">
                <a:latin typeface="+mn-ea"/>
              </a:rPr>
              <a:t>の対象となるには、「保育の必要性の認定</a:t>
            </a:r>
            <a:r>
              <a:rPr kumimoji="1" lang="ja-JP" altLang="en-US" sz="1200" dirty="0">
                <a:latin typeface="+mn-ea"/>
              </a:rPr>
              <a:t>（</a:t>
            </a:r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）</a:t>
            </a:r>
            <a:r>
              <a:rPr kumimoji="1" lang="ja-JP" altLang="en-US" sz="1400" dirty="0">
                <a:latin typeface="+mn-ea"/>
              </a:rPr>
              <a:t>」を受ける必要があります。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園から配布される認定申請書等に必要事項を記入の上、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７月１２日</a:t>
            </a:r>
            <a:r>
              <a:rPr kumimoji="1" lang="en-US" altLang="ja-JP" sz="1400" dirty="0">
                <a:latin typeface="+mn-ea"/>
              </a:rPr>
              <a:t>(</a:t>
            </a:r>
            <a:r>
              <a:rPr kumimoji="1" lang="ja-JP" altLang="en-US" sz="1400" dirty="0">
                <a:latin typeface="+mn-ea"/>
              </a:rPr>
              <a:t>金</a:t>
            </a:r>
            <a:r>
              <a:rPr kumimoji="1" lang="en-US" altLang="ja-JP" sz="1400" dirty="0">
                <a:latin typeface="+mn-ea"/>
              </a:rPr>
              <a:t>)</a:t>
            </a:r>
            <a:r>
              <a:rPr kumimoji="1" lang="ja-JP" altLang="en-US" sz="1400" dirty="0" err="1">
                <a:latin typeface="+mn-ea"/>
              </a:rPr>
              <a:t>までに</a:t>
            </a:r>
            <a:r>
              <a:rPr kumimoji="1" lang="ja-JP" altLang="en-US" sz="1400" dirty="0">
                <a:latin typeface="+mn-ea"/>
              </a:rPr>
              <a:t>園へご提出ください。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（</a:t>
            </a:r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）</a:t>
            </a:r>
            <a:r>
              <a:rPr kumimoji="1" lang="ja-JP" altLang="en-US" sz="1200" dirty="0">
                <a:latin typeface="+mn-ea"/>
              </a:rPr>
              <a:t>就労等の要件（認可保育所の利用と同等の要件）</a:t>
            </a:r>
            <a:endParaRPr kumimoji="1" lang="en-US" altLang="ja-JP" sz="1200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50917"/>
              </p:ext>
            </p:extLst>
          </p:nvPr>
        </p:nvGraphicFramePr>
        <p:xfrm>
          <a:off x="3553454" y="6397693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445173" y="61587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23322" y="7337182"/>
            <a:ext cx="34848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  <a:p>
            <a:r>
              <a:rPr kumimoji="1" lang="en-US" altLang="ja-JP" sz="800" dirty="0">
                <a:latin typeface="+mn-ea"/>
              </a:rPr>
              <a:t>※</a:t>
            </a:r>
            <a:r>
              <a:rPr kumimoji="1" lang="ja-JP" altLang="en-US" sz="800" dirty="0">
                <a:latin typeface="+mn-ea"/>
              </a:rPr>
              <a:t>　幼稚園の預かり保育の実施時間等が少ない（平日の預かり保育の提供時間数が８時間未満又は年間開所日数が</a:t>
            </a:r>
            <a:r>
              <a:rPr kumimoji="1" lang="en-US" altLang="ja-JP" sz="800" dirty="0">
                <a:latin typeface="+mn-ea"/>
              </a:rPr>
              <a:t>200</a:t>
            </a:r>
            <a:r>
              <a:rPr kumimoji="1" lang="ja-JP" altLang="en-US" sz="800" dirty="0">
                <a:latin typeface="+mn-ea"/>
              </a:rPr>
              <a:t>日未満）場合、預かり保育のほか、認可外保育施設等の利用が無償化の対象となる。（月額</a:t>
            </a:r>
            <a:r>
              <a:rPr kumimoji="1" lang="en-US" altLang="ja-JP" sz="800" dirty="0">
                <a:latin typeface="+mn-ea"/>
              </a:rPr>
              <a:t>1</a:t>
            </a:r>
            <a:r>
              <a:rPr kumimoji="1" lang="ja-JP" altLang="en-US" sz="800" dirty="0">
                <a:latin typeface="+mn-ea"/>
              </a:rPr>
              <a:t>万</a:t>
            </a:r>
            <a:r>
              <a:rPr kumimoji="1" lang="en-US" altLang="ja-JP" sz="800" dirty="0">
                <a:latin typeface="+mn-ea"/>
              </a:rPr>
              <a:t>1,300</a:t>
            </a:r>
            <a:r>
              <a:rPr kumimoji="1" lang="ja-JP" altLang="en-US" sz="800" dirty="0">
                <a:latin typeface="+mn-ea"/>
              </a:rPr>
              <a:t>円から預かり保育の無償化対象額を差し引いた額が上限）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322946"/>
            <a:ext cx="6858000" cy="181065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215" y="572990"/>
            <a:ext cx="685799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b="1" dirty="0">
                <a:latin typeface="+mn-ea"/>
              </a:rPr>
              <a:t>幼児教育の無償化</a:t>
            </a:r>
            <a:endParaRPr kumimoji="1" lang="en-US" altLang="ja-JP" sz="5400" b="1" dirty="0">
              <a:latin typeface="+mn-ea"/>
            </a:endParaRPr>
          </a:p>
          <a:p>
            <a:pPr algn="dist"/>
            <a:endParaRPr kumimoji="1" lang="en-US" altLang="ja-JP" sz="800" b="1" dirty="0">
              <a:latin typeface="+mn-ea"/>
            </a:endParaRPr>
          </a:p>
          <a:p>
            <a:pPr algn="dist"/>
            <a:r>
              <a:rPr kumimoji="1" lang="en-US" altLang="ja-JP" sz="4400" b="1" dirty="0">
                <a:latin typeface="+mn-ea"/>
              </a:rPr>
              <a:t>2019</a:t>
            </a:r>
            <a:r>
              <a:rPr kumimoji="1" lang="ja-JP" altLang="en-US" sz="4400" b="1" dirty="0">
                <a:latin typeface="+mn-ea"/>
              </a:rPr>
              <a:t>年</a:t>
            </a:r>
            <a:r>
              <a:rPr kumimoji="1" lang="en-US" altLang="ja-JP" sz="4400" b="1" dirty="0">
                <a:latin typeface="+mn-ea"/>
              </a:rPr>
              <a:t>10</a:t>
            </a:r>
            <a:r>
              <a:rPr kumimoji="1" lang="ja-JP" altLang="en-US" sz="4400" b="1" dirty="0">
                <a:latin typeface="+mn-ea"/>
              </a:rPr>
              <a:t>月からスタート</a:t>
            </a:r>
            <a:endParaRPr kumimoji="1" lang="en-US" altLang="ja-JP" sz="4400" b="1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19120" y="8470743"/>
            <a:ext cx="5485330" cy="1378107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問い合わせ先：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保育の必要性の認定手続きに関すること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lvl="0" defTabSz="914400"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幼保運営課　管理班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☎ 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043‐245‐5726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又は</a:t>
            </a: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以下の各区こども家庭課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中　央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221-2172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花見川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275-6421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稲　毛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284-6137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若　葉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233-8150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緑　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292-8137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美　浜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270-3150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無償化の給付について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333902" y="135752"/>
            <a:ext cx="1370547" cy="3743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資料４－３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1441" y="2239314"/>
            <a:ext cx="1219120" cy="90012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必要手続</a:t>
            </a:r>
            <a:endParaRPr kumimoji="1" lang="en-US" altLang="ja-JP" b="1" kern="0" dirty="0">
              <a:latin typeface="Calibri"/>
              <a:ea typeface="ＭＳ Ｐゴシック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</a:rPr>
              <a:t>７月１２日まで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812" y="48475"/>
            <a:ext cx="517081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預かり保育の実施時間等が少ない（平日の預かり保育の提供時間数が８時間</a:t>
            </a:r>
            <a:r>
              <a:rPr kumimoji="1" lang="ja-JP" altLang="en-US" sz="1400" b="1" u="sng" dirty="0"/>
              <a:t>未満</a:t>
            </a:r>
            <a:r>
              <a:rPr kumimoji="1" lang="ja-JP" altLang="en-US" sz="1400" dirty="0"/>
              <a:t>又は年間開所日数が</a:t>
            </a:r>
            <a:r>
              <a:rPr kumimoji="1" lang="en-US" altLang="ja-JP" sz="1400" dirty="0"/>
              <a:t>200</a:t>
            </a:r>
            <a:r>
              <a:rPr kumimoji="1" lang="ja-JP" altLang="en-US" sz="1400" dirty="0"/>
              <a:t>日</a:t>
            </a:r>
            <a:r>
              <a:rPr kumimoji="1" lang="ja-JP" altLang="en-US" sz="1400" b="1" u="sng" dirty="0"/>
              <a:t>未満</a:t>
            </a:r>
            <a:r>
              <a:rPr kumimoji="1" lang="ja-JP" altLang="en-US" sz="1400" dirty="0"/>
              <a:t>）場合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2616" y="4172149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新たな手続は不要</a:t>
            </a:r>
            <a:r>
              <a:rPr kumimoji="1" lang="en-US" altLang="ja-JP" sz="12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45092" y="4176463"/>
            <a:ext cx="3550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249</Words>
  <Application>Microsoft Office PowerPoint</Application>
  <PresentationFormat>A4 210 x 297 mm</PresentationFormat>
  <Paragraphs>77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齋藤　匠磨</cp:lastModifiedBy>
  <cp:revision>15</cp:revision>
  <cp:lastPrinted>2019-06-17T23:46:53Z</cp:lastPrinted>
  <dcterms:created xsi:type="dcterms:W3CDTF">2019-04-19T09:08:03Z</dcterms:created>
  <dcterms:modified xsi:type="dcterms:W3CDTF">2019-07-13T00:47:15Z</dcterms:modified>
</cp:coreProperties>
</file>