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7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4660" autoAdjust="0"/>
  </p:normalViewPr>
  <p:slideViewPr>
    <p:cSldViewPr snapToGrid="0">
      <p:cViewPr>
        <p:scale>
          <a:sx n="75" d="100"/>
          <a:sy n="75" d="100"/>
        </p:scale>
        <p:origin x="1596" y="-100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179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18830" cy="495029"/>
          </a:xfrm>
          <a:prstGeom prst="rect">
            <a:avLst/>
          </a:prstGeom>
        </p:spPr>
        <p:txBody>
          <a:bodyPr vert="horz" lIns="90645" tIns="45323" rIns="90645" bIns="4532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2"/>
            <a:ext cx="2918830" cy="495029"/>
          </a:xfrm>
          <a:prstGeom prst="rect">
            <a:avLst/>
          </a:prstGeom>
        </p:spPr>
        <p:txBody>
          <a:bodyPr vert="horz" lIns="90645" tIns="45323" rIns="90645" bIns="45323" rtlCol="0"/>
          <a:lstStyle>
            <a:lvl1pPr algn="r">
              <a:defRPr sz="1200"/>
            </a:lvl1pPr>
          </a:lstStyle>
          <a:p>
            <a:fld id="{5FB23670-18B9-42F0-8524-E9B011A2713B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5" tIns="45323" rIns="90645" bIns="4532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5"/>
            <a:ext cx="5388610" cy="3884860"/>
          </a:xfrm>
          <a:prstGeom prst="rect">
            <a:avLst/>
          </a:prstGeom>
        </p:spPr>
        <p:txBody>
          <a:bodyPr vert="horz" lIns="90645" tIns="45323" rIns="90645" bIns="4532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286"/>
            <a:ext cx="2918830" cy="495028"/>
          </a:xfrm>
          <a:prstGeom prst="rect">
            <a:avLst/>
          </a:prstGeom>
        </p:spPr>
        <p:txBody>
          <a:bodyPr vert="horz" lIns="90645" tIns="45323" rIns="90645" bIns="4532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0" cy="495028"/>
          </a:xfrm>
          <a:prstGeom prst="rect">
            <a:avLst/>
          </a:prstGeom>
        </p:spPr>
        <p:txBody>
          <a:bodyPr vert="horz" lIns="90645" tIns="45323" rIns="90645" bIns="45323" rtlCol="0" anchor="b"/>
          <a:lstStyle>
            <a:lvl1pPr algn="r">
              <a:defRPr sz="1200"/>
            </a:lvl1pPr>
          </a:lstStyle>
          <a:p>
            <a:fld id="{7A559AD3-C5D9-4FD8-A650-270C90D99C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881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1pPr>
    <a:lvl2pPr marL="419808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2pPr>
    <a:lvl3pPr marL="839615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3pPr>
    <a:lvl4pPr marL="1259423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4pPr>
    <a:lvl5pPr marL="1679229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5pPr>
    <a:lvl6pPr marL="2099037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6pPr>
    <a:lvl7pPr marL="2518844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7pPr>
    <a:lvl8pPr marL="2938652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8pPr>
    <a:lvl9pPr marL="3358459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16150" y="1233488"/>
            <a:ext cx="2303463" cy="3330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559AD3-C5D9-4FD8-A650-270C90D99C9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2554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1545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600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9683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005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9930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964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300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241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045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3193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753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CDBBB-84EC-4E8A-AFDD-05B9E3815882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128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/>
        </p:nvSpPr>
        <p:spPr>
          <a:xfrm>
            <a:off x="3483193" y="3756859"/>
            <a:ext cx="1677335" cy="476250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455186" y="3028879"/>
            <a:ext cx="3484892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2400" dirty="0">
              <a:latin typeface="+mn-ea"/>
            </a:endParaRPr>
          </a:p>
          <a:p>
            <a:endParaRPr kumimoji="1" lang="en-US" altLang="ja-JP" sz="2400" dirty="0">
              <a:latin typeface="+mn-ea"/>
            </a:endParaRPr>
          </a:p>
          <a:p>
            <a:r>
              <a:rPr kumimoji="1" lang="ja-JP" altLang="en-US" sz="2400" dirty="0">
                <a:latin typeface="+mn-ea"/>
              </a:rPr>
              <a:t>預かり保育</a:t>
            </a:r>
            <a:endParaRPr kumimoji="1" lang="en-US" altLang="ja-JP" sz="2400" dirty="0">
              <a:latin typeface="+mn-ea"/>
            </a:endParaRPr>
          </a:p>
          <a:p>
            <a:endParaRPr kumimoji="1" lang="en-US" altLang="ja-JP" sz="1200" dirty="0">
              <a:latin typeface="+mn-ea"/>
            </a:endParaRPr>
          </a:p>
          <a:p>
            <a:endParaRPr kumimoji="1" lang="en-US" altLang="ja-JP" dirty="0">
              <a:latin typeface="+mn-ea"/>
            </a:endParaRPr>
          </a:p>
          <a:p>
            <a:r>
              <a:rPr kumimoji="1" lang="ja-JP" altLang="en-US" sz="2000">
                <a:latin typeface="+mn-ea"/>
              </a:rPr>
              <a:t>月額</a:t>
            </a:r>
            <a:r>
              <a:rPr kumimoji="1" lang="en-US" altLang="ja-JP" sz="2000" dirty="0">
                <a:latin typeface="+mn-ea"/>
              </a:rPr>
              <a:t>1</a:t>
            </a:r>
            <a:r>
              <a:rPr kumimoji="1" lang="ja-JP" altLang="en-US" sz="2000" dirty="0">
                <a:latin typeface="+mn-ea"/>
              </a:rPr>
              <a:t>万</a:t>
            </a:r>
            <a:r>
              <a:rPr kumimoji="1" lang="en-US" altLang="ja-JP" sz="2000" dirty="0">
                <a:latin typeface="+mn-ea"/>
              </a:rPr>
              <a:t>1,300</a:t>
            </a:r>
            <a:r>
              <a:rPr kumimoji="1" lang="ja-JP" altLang="en-US" sz="2000" dirty="0">
                <a:latin typeface="+mn-ea"/>
              </a:rPr>
              <a:t>円</a:t>
            </a:r>
            <a:r>
              <a:rPr kumimoji="1" lang="ja-JP" altLang="en-US" sz="1600" dirty="0">
                <a:latin typeface="+mn-ea"/>
              </a:rPr>
              <a:t>まで無償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・共働き世帯の子供など保育の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必要な３歳児から５歳児（小学校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就学前）までの子供が対象。</a:t>
            </a:r>
          </a:p>
          <a:p>
            <a:r>
              <a:rPr kumimoji="1" lang="ja-JP" altLang="en-US" sz="1600" dirty="0">
                <a:latin typeface="+mn-ea"/>
              </a:rPr>
              <a:t>・利用日数に応じて月額の上限額は</a:t>
            </a:r>
            <a:endParaRPr kumimoji="1" lang="en-US" altLang="ja-JP" sz="1600" dirty="0">
              <a:latin typeface="+mn-ea"/>
            </a:endParaRPr>
          </a:p>
          <a:p>
            <a:r>
              <a:rPr kumimoji="1" lang="en-US" altLang="ja-JP" sz="1600" dirty="0">
                <a:latin typeface="+mn-ea"/>
              </a:rPr>
              <a:t>    </a:t>
            </a:r>
            <a:r>
              <a:rPr kumimoji="1" lang="ja-JP" altLang="en-US" sz="1600" dirty="0">
                <a:latin typeface="+mn-ea"/>
              </a:rPr>
              <a:t>変動。（</a:t>
            </a:r>
            <a:r>
              <a:rPr kumimoji="1" lang="en-US" altLang="ja-JP" sz="1600" dirty="0">
                <a:latin typeface="+mn-ea"/>
              </a:rPr>
              <a:t>450</a:t>
            </a:r>
            <a:r>
              <a:rPr kumimoji="1" lang="ja-JP" altLang="en-US" sz="1600" dirty="0">
                <a:latin typeface="+mn-ea"/>
              </a:rPr>
              <a:t>円</a:t>
            </a:r>
            <a:r>
              <a:rPr kumimoji="1" lang="en-US" altLang="ja-JP" sz="1600" dirty="0">
                <a:latin typeface="+mn-ea"/>
              </a:rPr>
              <a:t>×</a:t>
            </a:r>
            <a:r>
              <a:rPr kumimoji="1" lang="ja-JP" altLang="en-US" sz="1600" dirty="0">
                <a:latin typeface="+mn-ea"/>
              </a:rPr>
              <a:t>利用日数）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284718" y="3747696"/>
            <a:ext cx="2371725" cy="476250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96436" y="3023795"/>
            <a:ext cx="3403740" cy="5385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2400" dirty="0">
              <a:latin typeface="+mn-ea"/>
            </a:endParaRPr>
          </a:p>
          <a:p>
            <a:endParaRPr kumimoji="1" lang="en-US" altLang="ja-JP" sz="2400" dirty="0">
              <a:latin typeface="+mn-ea"/>
            </a:endParaRPr>
          </a:p>
          <a:p>
            <a:r>
              <a:rPr kumimoji="1" lang="ja-JP" altLang="en-US" sz="2400" dirty="0">
                <a:latin typeface="+mn-ea"/>
              </a:rPr>
              <a:t>利用料（保育料）</a:t>
            </a:r>
            <a:endParaRPr kumimoji="1" lang="en-US" altLang="ja-JP" sz="2400" dirty="0">
              <a:latin typeface="+mn-ea"/>
            </a:endParaRPr>
          </a:p>
          <a:p>
            <a:endParaRPr kumimoji="1" lang="en-US" altLang="ja-JP" sz="1600" dirty="0">
              <a:latin typeface="+mn-ea"/>
            </a:endParaRPr>
          </a:p>
          <a:p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基本的な利用者負担額は無償</a:t>
            </a:r>
            <a:endParaRPr kumimoji="1" lang="en-US" altLang="ja-JP" sz="1400" dirty="0">
              <a:latin typeface="+mn-ea"/>
            </a:endParaRPr>
          </a:p>
          <a:p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・満３歳から５歳児（小学校就学</a:t>
            </a:r>
            <a:endParaRPr kumimoji="1" lang="en-US" altLang="ja-JP" sz="14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　前）までの子供が対象。</a:t>
            </a:r>
          </a:p>
          <a:p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・上記利用料とは別に、法令に基</a:t>
            </a:r>
            <a:endParaRPr kumimoji="1" lang="en-US" altLang="ja-JP" sz="14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　づき、幼児教育の質の向上の</a:t>
            </a:r>
            <a:r>
              <a:rPr kumimoji="1" lang="ja-JP" altLang="en-US" sz="1400" dirty="0" err="1">
                <a:latin typeface="+mn-ea"/>
              </a:rPr>
              <a:t>た</a:t>
            </a:r>
            <a:endParaRPr kumimoji="1" lang="en-US" altLang="ja-JP" sz="14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　</a:t>
            </a:r>
            <a:r>
              <a:rPr kumimoji="1" lang="ja-JP" altLang="en-US" sz="1400" dirty="0" err="1">
                <a:latin typeface="+mn-ea"/>
              </a:rPr>
              <a:t>めに</a:t>
            </a:r>
            <a:r>
              <a:rPr kumimoji="1" lang="ja-JP" altLang="en-US" sz="1400" dirty="0">
                <a:latin typeface="+mn-ea"/>
              </a:rPr>
              <a:t>保護者の同意を得た上で徴</a:t>
            </a:r>
            <a:endParaRPr kumimoji="1" lang="en-US" altLang="ja-JP" sz="14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　収可能な費用、通園送迎費、食</a:t>
            </a:r>
            <a:endParaRPr kumimoji="1" lang="en-US" altLang="ja-JP" sz="14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　材料費などは、これまでどおり</a:t>
            </a:r>
            <a:endParaRPr kumimoji="1" lang="en-US" altLang="ja-JP" sz="14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　保護者の負担。</a:t>
            </a:r>
            <a:endParaRPr kumimoji="1" lang="en-US" altLang="ja-JP" sz="700" dirty="0">
              <a:latin typeface="+mn-ea"/>
            </a:endParaRPr>
          </a:p>
          <a:p>
            <a:r>
              <a:rPr kumimoji="1" lang="ja-JP" altLang="en-US" sz="300" dirty="0">
                <a:latin typeface="+mn-ea"/>
              </a:rPr>
              <a:t>　</a:t>
            </a:r>
            <a:endParaRPr kumimoji="1" lang="en-US" altLang="ja-JP" sz="300" dirty="0">
              <a:latin typeface="+mn-ea"/>
            </a:endParaRPr>
          </a:p>
          <a:p>
            <a:r>
              <a:rPr kumimoji="1" lang="ja-JP" altLang="en-US" sz="300" dirty="0">
                <a:latin typeface="+mn-ea"/>
              </a:rPr>
              <a:t>　</a:t>
            </a:r>
            <a:r>
              <a:rPr kumimoji="1" lang="ja-JP" altLang="en-US" sz="700" dirty="0">
                <a:latin typeface="+mn-ea"/>
              </a:rPr>
              <a:t>     </a:t>
            </a:r>
            <a:r>
              <a:rPr kumimoji="1" lang="ja-JP" altLang="en-US" sz="1400" dirty="0">
                <a:latin typeface="+mn-ea"/>
              </a:rPr>
              <a:t>ただし、年収が</a:t>
            </a:r>
            <a:r>
              <a:rPr kumimoji="1" lang="en-US" altLang="ja-JP" sz="1400" dirty="0">
                <a:latin typeface="+mn-ea"/>
              </a:rPr>
              <a:t>360</a:t>
            </a:r>
            <a:r>
              <a:rPr kumimoji="1" lang="ja-JP" altLang="en-US" sz="1400" dirty="0">
                <a:latin typeface="+mn-ea"/>
              </a:rPr>
              <a:t>万円未満相当</a:t>
            </a:r>
            <a:endParaRPr kumimoji="1" lang="en-US" altLang="ja-JP" sz="14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　世帯の子供、全ての世帯の第３</a:t>
            </a:r>
            <a:endParaRPr kumimoji="1" lang="en-US" altLang="ja-JP" sz="14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　子以降の子供は副食</a:t>
            </a:r>
            <a:r>
              <a:rPr kumimoji="1" lang="en-US" altLang="ja-JP" sz="1400" dirty="0">
                <a:latin typeface="+mn-ea"/>
              </a:rPr>
              <a:t>(</a:t>
            </a:r>
            <a:r>
              <a:rPr kumimoji="1" lang="ja-JP" altLang="en-US" sz="1400" dirty="0">
                <a:latin typeface="+mn-ea"/>
              </a:rPr>
              <a:t>おかず・</a:t>
            </a:r>
            <a:r>
              <a:rPr kumimoji="1" lang="ja-JP" altLang="en-US" sz="1400" dirty="0" err="1">
                <a:latin typeface="+mn-ea"/>
              </a:rPr>
              <a:t>お</a:t>
            </a:r>
            <a:endParaRPr kumimoji="1" lang="en-US" altLang="ja-JP" sz="14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　やつ等）の費用が免除。</a:t>
            </a:r>
            <a:r>
              <a:rPr kumimoji="1" lang="ja-JP" altLang="en-US" sz="952" dirty="0">
                <a:latin typeface="+mn-ea"/>
              </a:rPr>
              <a:t>　</a:t>
            </a:r>
          </a:p>
          <a:p>
            <a:endParaRPr kumimoji="1" lang="ja-JP" altLang="en-US" sz="1399" dirty="0">
              <a:latin typeface="+mn-ea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401238" y="2301715"/>
            <a:ext cx="52259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+mn-ea"/>
              </a:rPr>
              <a:t>利用料について、既に幼稚園を利用されている方は新たな手続は不要ですが、</a:t>
            </a:r>
            <a:r>
              <a:rPr kumimoji="1" lang="ja-JP" altLang="en-US" sz="1400" b="1" u="sng" dirty="0">
                <a:latin typeface="+mn-ea"/>
              </a:rPr>
              <a:t>「預かり保育」の無償化</a:t>
            </a:r>
            <a:r>
              <a:rPr kumimoji="1" lang="ja-JP" altLang="en-US" sz="1400" dirty="0">
                <a:latin typeface="+mn-ea"/>
              </a:rPr>
              <a:t>の対象となるには、「保育の必要性の認定</a:t>
            </a:r>
            <a:r>
              <a:rPr kumimoji="1" lang="ja-JP" altLang="en-US" sz="1200" dirty="0">
                <a:latin typeface="+mn-ea"/>
              </a:rPr>
              <a:t>（</a:t>
            </a:r>
            <a:r>
              <a:rPr kumimoji="1" lang="en-US" altLang="ja-JP" sz="1200" dirty="0">
                <a:latin typeface="+mn-ea"/>
              </a:rPr>
              <a:t>※</a:t>
            </a:r>
            <a:r>
              <a:rPr kumimoji="1" lang="ja-JP" altLang="en-US" sz="1200" dirty="0">
                <a:latin typeface="+mn-ea"/>
              </a:rPr>
              <a:t>）</a:t>
            </a:r>
            <a:r>
              <a:rPr kumimoji="1" lang="ja-JP" altLang="en-US" sz="1400" dirty="0">
                <a:latin typeface="+mn-ea"/>
              </a:rPr>
              <a:t>」を受ける必要があります。</a:t>
            </a:r>
            <a:endParaRPr kumimoji="1" lang="en-US" altLang="ja-JP" sz="14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園から配布される認定申請書等に必要事項を記入の上、</a:t>
            </a:r>
            <a:endParaRPr kumimoji="1" lang="en-US" altLang="ja-JP" sz="14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７月１２日</a:t>
            </a:r>
            <a:r>
              <a:rPr kumimoji="1" lang="en-US" altLang="ja-JP" sz="1400" dirty="0">
                <a:latin typeface="+mn-ea"/>
              </a:rPr>
              <a:t>(</a:t>
            </a:r>
            <a:r>
              <a:rPr kumimoji="1" lang="ja-JP" altLang="en-US" sz="1400" dirty="0">
                <a:latin typeface="+mn-ea"/>
              </a:rPr>
              <a:t>金</a:t>
            </a:r>
            <a:r>
              <a:rPr kumimoji="1" lang="en-US" altLang="ja-JP" sz="1400" dirty="0">
                <a:latin typeface="+mn-ea"/>
              </a:rPr>
              <a:t>)</a:t>
            </a:r>
            <a:r>
              <a:rPr kumimoji="1" lang="ja-JP" altLang="en-US" sz="1400" dirty="0" err="1">
                <a:latin typeface="+mn-ea"/>
              </a:rPr>
              <a:t>までに</a:t>
            </a:r>
            <a:r>
              <a:rPr kumimoji="1" lang="ja-JP" altLang="en-US" sz="1400" dirty="0">
                <a:latin typeface="+mn-ea"/>
              </a:rPr>
              <a:t>園へご提出ください。</a:t>
            </a:r>
            <a:endParaRPr kumimoji="1" lang="en-US" altLang="ja-JP" sz="1400" dirty="0">
              <a:latin typeface="+mn-ea"/>
            </a:endParaRPr>
          </a:p>
          <a:p>
            <a:r>
              <a:rPr kumimoji="1" lang="ja-JP" altLang="en-US" sz="1100" dirty="0">
                <a:latin typeface="+mn-ea"/>
              </a:rPr>
              <a:t>（</a:t>
            </a:r>
            <a:r>
              <a:rPr kumimoji="1" lang="en-US" altLang="ja-JP" sz="1100" dirty="0">
                <a:latin typeface="+mn-ea"/>
              </a:rPr>
              <a:t>※</a:t>
            </a:r>
            <a:r>
              <a:rPr kumimoji="1" lang="ja-JP" altLang="en-US" sz="1100" dirty="0">
                <a:latin typeface="+mn-ea"/>
              </a:rPr>
              <a:t>）</a:t>
            </a:r>
            <a:r>
              <a:rPr kumimoji="1" lang="ja-JP" altLang="en-US" sz="1200" dirty="0">
                <a:latin typeface="+mn-ea"/>
              </a:rPr>
              <a:t>就労等の要件（認可保育所の利用と同等の要件）</a:t>
            </a:r>
            <a:endParaRPr kumimoji="1" lang="en-US" altLang="ja-JP" sz="1400" dirty="0">
              <a:latin typeface="+mn-ea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4681750"/>
              </p:ext>
            </p:extLst>
          </p:nvPr>
        </p:nvGraphicFramePr>
        <p:xfrm>
          <a:off x="3612403" y="6680363"/>
          <a:ext cx="3215443" cy="9683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3738">
                  <a:extLst>
                    <a:ext uri="{9D8B030D-6E8A-4147-A177-3AD203B41FA5}">
                      <a16:colId xmlns:a16="http://schemas.microsoft.com/office/drawing/2014/main" val="594830431"/>
                    </a:ext>
                  </a:extLst>
                </a:gridCol>
                <a:gridCol w="470700">
                  <a:extLst>
                    <a:ext uri="{9D8B030D-6E8A-4147-A177-3AD203B41FA5}">
                      <a16:colId xmlns:a16="http://schemas.microsoft.com/office/drawing/2014/main" val="3030229291"/>
                    </a:ext>
                  </a:extLst>
                </a:gridCol>
                <a:gridCol w="643738">
                  <a:extLst>
                    <a:ext uri="{9D8B030D-6E8A-4147-A177-3AD203B41FA5}">
                      <a16:colId xmlns:a16="http://schemas.microsoft.com/office/drawing/2014/main" val="1495101328"/>
                    </a:ext>
                  </a:extLst>
                </a:gridCol>
                <a:gridCol w="643738">
                  <a:extLst>
                    <a:ext uri="{9D8B030D-6E8A-4147-A177-3AD203B41FA5}">
                      <a16:colId xmlns:a16="http://schemas.microsoft.com/office/drawing/2014/main" val="602629097"/>
                    </a:ext>
                  </a:extLst>
                </a:gridCol>
                <a:gridCol w="813529">
                  <a:extLst>
                    <a:ext uri="{9D8B030D-6E8A-4147-A177-3AD203B41FA5}">
                      <a16:colId xmlns:a16="http://schemas.microsoft.com/office/drawing/2014/main" val="2062373453"/>
                    </a:ext>
                  </a:extLst>
                </a:gridCol>
              </a:tblGrid>
              <a:tr h="2629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利用料</a:t>
                      </a:r>
                    </a:p>
                  </a:txBody>
                  <a:tcPr marL="83744" marR="83744" marT="41872" marB="4187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利用</a:t>
                      </a:r>
                      <a:endParaRPr kumimoji="1" lang="en-US" altLang="ja-JP" sz="1000" b="0" i="0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日数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上限額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無償化</a:t>
                      </a:r>
                      <a:endParaRPr kumimoji="1" lang="en-US" altLang="ja-JP" sz="1000" b="0" i="0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対象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実質</a:t>
                      </a:r>
                      <a:endParaRPr kumimoji="1" lang="en-US" altLang="ja-JP" sz="1000" b="0" i="0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負担額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0508415"/>
                  </a:ext>
                </a:extLst>
              </a:tr>
              <a:tr h="28988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4,000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4,500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4,000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3956821"/>
                  </a:ext>
                </a:extLst>
              </a:tr>
              <a:tr h="28988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9,500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20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9,000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9,000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500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5362702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3522389" y="6348652"/>
            <a:ext cx="16977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+mn-ea"/>
              </a:rPr>
              <a:t>（算定のイメージ）</a:t>
            </a:r>
            <a:endParaRPr kumimoji="1" lang="en-US" altLang="ja-JP" sz="1000" dirty="0">
              <a:latin typeface="+mn-ea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418082" y="7706008"/>
            <a:ext cx="348489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latin typeface="+mn-ea"/>
              </a:rPr>
              <a:t>※</a:t>
            </a:r>
            <a:r>
              <a:rPr kumimoji="1" lang="ja-JP" altLang="en-US" sz="1000" dirty="0">
                <a:latin typeface="+mn-ea"/>
              </a:rPr>
              <a:t>　満３歳になった日から満３歳後最初の３月</a:t>
            </a:r>
            <a:r>
              <a:rPr kumimoji="1" lang="en-US" altLang="ja-JP" sz="1000" dirty="0">
                <a:latin typeface="+mn-ea"/>
              </a:rPr>
              <a:t>31</a:t>
            </a:r>
            <a:r>
              <a:rPr kumimoji="1" lang="ja-JP" altLang="en-US" sz="1000" dirty="0">
                <a:latin typeface="+mn-ea"/>
              </a:rPr>
              <a:t>日まで</a:t>
            </a:r>
            <a:endParaRPr kumimoji="1" lang="en-US" altLang="ja-JP" sz="1000" dirty="0">
              <a:latin typeface="+mn-ea"/>
            </a:endParaRPr>
          </a:p>
          <a:p>
            <a:r>
              <a:rPr kumimoji="1" lang="ja-JP" altLang="en-US" sz="1000" dirty="0">
                <a:latin typeface="+mn-ea"/>
              </a:rPr>
              <a:t>　の子供は、市町村民税非課税世帯のみが無償化の対象。</a:t>
            </a:r>
            <a:endParaRPr kumimoji="1" lang="en-US" altLang="ja-JP" sz="1000" dirty="0">
              <a:latin typeface="+mn-ea"/>
            </a:endParaRPr>
          </a:p>
          <a:p>
            <a:r>
              <a:rPr kumimoji="1" lang="ja-JP" altLang="en-US" sz="1000" dirty="0">
                <a:latin typeface="+mn-ea"/>
              </a:rPr>
              <a:t>　（月額</a:t>
            </a:r>
            <a:r>
              <a:rPr kumimoji="1" lang="en-US" altLang="ja-JP" sz="1000" dirty="0">
                <a:latin typeface="+mn-ea"/>
              </a:rPr>
              <a:t>1</a:t>
            </a:r>
            <a:r>
              <a:rPr kumimoji="1" lang="ja-JP" altLang="en-US" sz="1000" dirty="0">
                <a:latin typeface="+mn-ea"/>
              </a:rPr>
              <a:t>万</a:t>
            </a:r>
            <a:r>
              <a:rPr kumimoji="1" lang="en-US" altLang="ja-JP" sz="1000" dirty="0">
                <a:latin typeface="+mn-ea"/>
              </a:rPr>
              <a:t>6,300</a:t>
            </a:r>
            <a:r>
              <a:rPr kumimoji="1" lang="ja-JP" altLang="en-US" sz="1000" dirty="0">
                <a:latin typeface="+mn-ea"/>
              </a:rPr>
              <a:t>円が上限）</a:t>
            </a:r>
            <a:endParaRPr kumimoji="1" lang="en-US" altLang="ja-JP" sz="1000" dirty="0">
              <a:latin typeface="+mn-ea"/>
            </a:endParaRPr>
          </a:p>
          <a:p>
            <a:endParaRPr kumimoji="1" lang="en-US" altLang="ja-JP" sz="1000" dirty="0">
              <a:latin typeface="+mn-ea"/>
            </a:endParaRPr>
          </a:p>
          <a:p>
            <a:endParaRPr kumimoji="1" lang="ja-JP" altLang="en-US" sz="600" dirty="0">
              <a:latin typeface="+mn-ea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0" y="322946"/>
            <a:ext cx="6858000" cy="1810654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-10918" y="552024"/>
            <a:ext cx="6857999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5400" b="1" dirty="0">
                <a:latin typeface="+mn-ea"/>
              </a:rPr>
              <a:t>幼児教育の無償化</a:t>
            </a:r>
            <a:endParaRPr kumimoji="1" lang="en-US" altLang="ja-JP" sz="5400" b="1" dirty="0">
              <a:latin typeface="+mn-ea"/>
            </a:endParaRPr>
          </a:p>
          <a:p>
            <a:pPr algn="dist"/>
            <a:endParaRPr kumimoji="1" lang="en-US" altLang="ja-JP" sz="800" b="1" dirty="0">
              <a:latin typeface="+mn-ea"/>
            </a:endParaRPr>
          </a:p>
          <a:p>
            <a:pPr algn="dist"/>
            <a:r>
              <a:rPr kumimoji="1" lang="en-US" altLang="ja-JP" sz="4400" b="1" dirty="0">
                <a:latin typeface="+mn-ea"/>
              </a:rPr>
              <a:t>2019</a:t>
            </a:r>
            <a:r>
              <a:rPr kumimoji="1" lang="ja-JP" altLang="en-US" sz="4400" b="1" dirty="0">
                <a:latin typeface="+mn-ea"/>
              </a:rPr>
              <a:t>年</a:t>
            </a:r>
            <a:r>
              <a:rPr kumimoji="1" lang="en-US" altLang="ja-JP" sz="4400" b="1" dirty="0">
                <a:latin typeface="+mn-ea"/>
              </a:rPr>
              <a:t>10</a:t>
            </a:r>
            <a:r>
              <a:rPr kumimoji="1" lang="ja-JP" altLang="en-US" sz="4400" b="1" dirty="0">
                <a:latin typeface="+mn-ea"/>
              </a:rPr>
              <a:t>月からスタート</a:t>
            </a:r>
            <a:endParaRPr kumimoji="1" lang="en-US" altLang="ja-JP" sz="4400" b="1" dirty="0">
              <a:latin typeface="+mn-ea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219120" y="8470743"/>
            <a:ext cx="5485330" cy="1378107"/>
          </a:xfrm>
          <a:prstGeom prst="rect">
            <a:avLst/>
          </a:prstGeom>
          <a:solidFill>
            <a:srgbClr val="F79646">
              <a:lumMod val="20000"/>
              <a:lumOff val="80000"/>
            </a:srgbClr>
          </a:solidFill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問い合わせ先：</a:t>
            </a:r>
            <a:endParaRPr kumimoji="1" lang="en-US" altLang="ja-JP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【</a:t>
            </a: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保育の必要性の認定手続きに関すること</a:t>
            </a: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】</a:t>
            </a:r>
          </a:p>
          <a:p>
            <a:pPr lvl="0" defTabSz="914400">
              <a:defRPr/>
            </a:pPr>
            <a:r>
              <a:rPr kumimoji="1" lang="ja-JP" altLang="en-US" sz="11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幼保運営課　管理班 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☎ 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043‐245‐5726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又は</a:t>
            </a:r>
            <a:r>
              <a:rPr kumimoji="1" lang="ja-JP" altLang="en-US" sz="11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以下の各区こども家庭課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中　央 ☎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221-2172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花見川 ☎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275-6421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稲　毛 ☎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284-6137</a:t>
            </a: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若　葉 ☎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233-8150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緑　 ☎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292-8137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美　浜 ☎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270-3150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【</a:t>
            </a: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無償化の給付について</a:t>
            </a: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】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幼保運営課　助成第二班　☎ </a:t>
            </a: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043‐245‐5735</a:t>
            </a:r>
            <a:endParaRPr kumimoji="1" lang="ja-JP" alt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5333902" y="135752"/>
            <a:ext cx="1370547" cy="37438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資料４－３</a:t>
            </a:r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98298" y="2512746"/>
            <a:ext cx="1219120" cy="90012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kern="0" dirty="0">
                <a:latin typeface="Calibri"/>
                <a:ea typeface="ＭＳ Ｐゴシック"/>
              </a:rPr>
              <a:t>必要手続</a:t>
            </a:r>
            <a:endParaRPr kumimoji="1" lang="en-US" altLang="ja-JP" b="1" kern="0" dirty="0">
              <a:latin typeface="Calibri"/>
              <a:ea typeface="ＭＳ Ｐゴシック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ＭＳ Ｐゴシック"/>
              </a:rPr>
              <a:t>７月１２日まで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6812" y="48475"/>
            <a:ext cx="5170819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預かり保育の実施時間等が十分な（平日の預かり保育の提供時間数が８時間</a:t>
            </a:r>
            <a:r>
              <a:rPr kumimoji="1" lang="ja-JP" altLang="en-US" sz="1400" b="1" u="sng" dirty="0"/>
              <a:t>以上</a:t>
            </a:r>
            <a:r>
              <a:rPr kumimoji="1" lang="ja-JP" altLang="en-US" sz="1400" dirty="0"/>
              <a:t>、年間開所日数が</a:t>
            </a:r>
            <a:r>
              <a:rPr kumimoji="1" lang="en-US" altLang="ja-JP" sz="1400" b="1" u="sng" dirty="0"/>
              <a:t>200</a:t>
            </a:r>
            <a:r>
              <a:rPr kumimoji="1" lang="ja-JP" altLang="en-US" sz="1400" b="1" u="sng" dirty="0"/>
              <a:t>日以上</a:t>
            </a:r>
            <a:r>
              <a:rPr kumimoji="1" lang="ja-JP" altLang="en-US" sz="1400" dirty="0"/>
              <a:t>）場合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12616" y="4263589"/>
            <a:ext cx="2652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+mn-ea"/>
              </a:rPr>
              <a:t>【</a:t>
            </a:r>
            <a:r>
              <a:rPr kumimoji="1" lang="ja-JP" altLang="en-US" sz="1200" dirty="0">
                <a:latin typeface="+mn-ea"/>
              </a:rPr>
              <a:t>新たな手続は不要</a:t>
            </a:r>
            <a:r>
              <a:rPr kumimoji="1" lang="en-US" altLang="ja-JP" sz="1200" dirty="0">
                <a:latin typeface="+mn-ea"/>
              </a:rPr>
              <a:t>】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445092" y="4267903"/>
            <a:ext cx="35500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+mn-ea"/>
              </a:rPr>
              <a:t>【</a:t>
            </a:r>
            <a:r>
              <a:rPr kumimoji="1" lang="ja-JP" altLang="en-US" sz="1200" dirty="0">
                <a:latin typeface="+mn-ea"/>
              </a:rPr>
              <a:t>無償化の対象となるには上記手続が必要</a:t>
            </a:r>
            <a:r>
              <a:rPr kumimoji="1" lang="en-US" altLang="ja-JP" sz="1200" dirty="0">
                <a:latin typeface="+mn-ea"/>
              </a:rPr>
              <a:t>】</a:t>
            </a:r>
            <a:endParaRPr kumimoji="1" lang="ja-JP" altLang="en-US" sz="12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13260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406</TotalTime>
  <Words>249</Words>
  <Application>Microsoft Office PowerPoint</Application>
  <PresentationFormat>A4 210 x 297 mm</PresentationFormat>
  <Paragraphs>75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白壁　知義</dc:creator>
  <cp:lastModifiedBy>齋藤　匠磨</cp:lastModifiedBy>
  <cp:revision>17</cp:revision>
  <cp:lastPrinted>2019-07-13T00:42:24Z</cp:lastPrinted>
  <dcterms:created xsi:type="dcterms:W3CDTF">2019-04-19T09:08:03Z</dcterms:created>
  <dcterms:modified xsi:type="dcterms:W3CDTF">2019-07-13T00:44:29Z</dcterms:modified>
</cp:coreProperties>
</file>