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88" r:id="rId1"/>
  </p:sldMasterIdLst>
  <p:notesMasterIdLst>
    <p:notesMasterId r:id="rId8"/>
  </p:notesMasterIdLst>
  <p:sldIdLst>
    <p:sldId id="301" r:id="rId2"/>
    <p:sldId id="300" r:id="rId3"/>
    <p:sldId id="303" r:id="rId4"/>
    <p:sldId id="304" r:id="rId5"/>
    <p:sldId id="305" r:id="rId6"/>
    <p:sldId id="306" r:id="rId7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  <a:srgbClr val="FF65E9"/>
    <a:srgbClr val="FF53E6"/>
    <a:srgbClr val="FF0000"/>
    <a:srgbClr val="FF01DB"/>
    <a:srgbClr val="FF65B6"/>
    <a:srgbClr val="FF2DE1"/>
    <a:srgbClr val="C0E8B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9820" autoAdjust="0"/>
  </p:normalViewPr>
  <p:slideViewPr>
    <p:cSldViewPr>
      <p:cViewPr>
        <p:scale>
          <a:sx n="100" d="100"/>
          <a:sy n="100" d="100"/>
        </p:scale>
        <p:origin x="-132" y="72"/>
      </p:cViewPr>
      <p:guideLst>
        <p:guide orient="horz" pos="2160"/>
        <p:guide pos="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2949990" cy="497969"/>
          </a:xfrm>
          <a:prstGeom prst="rect">
            <a:avLst/>
          </a:prstGeom>
        </p:spPr>
        <p:txBody>
          <a:bodyPr vert="horz" lIns="92118" tIns="46056" rIns="92118" bIns="46056" rtlCol="0"/>
          <a:lstStyle>
            <a:lvl1pPr algn="l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689" y="7"/>
            <a:ext cx="2949990" cy="497969"/>
          </a:xfrm>
          <a:prstGeom prst="rect">
            <a:avLst/>
          </a:prstGeom>
        </p:spPr>
        <p:txBody>
          <a:bodyPr vert="horz" lIns="92118" tIns="46056" rIns="92118" bIns="46056" rtlCol="0"/>
          <a:lstStyle>
            <a:lvl1pPr algn="r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5592B45-4C38-437D-8886-4616652E06A9}" type="datetimeFigureOut">
              <a:rPr lang="ja-JP" altLang="en-US"/>
              <a:pPr>
                <a:defRPr/>
              </a:pPr>
              <a:t>2019/6/19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8" tIns="46056" rIns="92118" bIns="46056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23" y="4720692"/>
            <a:ext cx="5446369" cy="4474012"/>
          </a:xfrm>
          <a:prstGeom prst="rect">
            <a:avLst/>
          </a:prstGeom>
        </p:spPr>
        <p:txBody>
          <a:bodyPr vert="horz" lIns="92118" tIns="46056" rIns="92118" bIns="46056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9829"/>
            <a:ext cx="2949990" cy="497968"/>
          </a:xfrm>
          <a:prstGeom prst="rect">
            <a:avLst/>
          </a:prstGeom>
        </p:spPr>
        <p:txBody>
          <a:bodyPr vert="horz" lIns="92118" tIns="46056" rIns="92118" bIns="46056" rtlCol="0" anchor="b"/>
          <a:lstStyle>
            <a:lvl1pPr algn="l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689" y="9439829"/>
            <a:ext cx="2949990" cy="497968"/>
          </a:xfrm>
          <a:prstGeom prst="rect">
            <a:avLst/>
          </a:prstGeom>
        </p:spPr>
        <p:txBody>
          <a:bodyPr vert="horz" wrap="square" lIns="92118" tIns="46056" rIns="92118" bIns="460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F7F96D5-2ABE-4FDB-9F06-AB72933C2B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4725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501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3420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3420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3420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3420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ADE12-C836-48F9-8DF0-E4D97E1FEAF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72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AF927-FF20-4CE2-8B0F-90DCDBB36A8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15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19D2B-1EE1-4F8E-AD19-4154ED28E98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53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45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C051D-5FA3-4CF6-82B4-2CCC3C3B16F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247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7BCC-4250-44F7-8498-3CF23B03145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312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3A6C9-BAC3-42FF-A789-60CBCDE346E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180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3C82F-F16A-4C2B-83DA-715214A64AA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527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82751-1A50-4D0F-B557-BE9F7A5FEFD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825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F5C5F-B20C-41F1-8FF6-95D76005D7F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17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C7F29D-1E5D-49AC-A552-DABCE210D0F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076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C10710-27DA-40DE-A903-AE5782C82DE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017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4488" y="1196752"/>
            <a:ext cx="9289032" cy="3240360"/>
          </a:xfrm>
        </p:spPr>
        <p:txBody>
          <a:bodyPr>
            <a:normAutofit/>
          </a:bodyPr>
          <a:lstStyle/>
          <a:p>
            <a:r>
              <a:rPr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</a:t>
            </a: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伴って</a:t>
            </a:r>
            <a: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必要とされる事務</a:t>
            </a:r>
            <a: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届出・確認・支給認定・請求）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01272" y="409338"/>
            <a:ext cx="18722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b">
            <a:spAutoFit/>
          </a:bodyPr>
          <a:lstStyle/>
          <a:p>
            <a:pPr algn="ctr"/>
            <a:r>
              <a:rPr kumimoji="1"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資料３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25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に伴って必要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とされる事務①（届出事務）　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開始後</a:t>
            </a:r>
            <a:r>
              <a:rPr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か月以内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200472" y="923283"/>
            <a:ext cx="9539984" cy="993549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464" y="620687"/>
            <a:ext cx="117388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関係通知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29444" y="1013827"/>
            <a:ext cx="96375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○認可外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保育施設に対する指導監督の実施について（平成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年６月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 雇児発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○児童福祉法施行規則の一部を改正する省令の公布について（平成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zh-CN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子発</a:t>
            </a:r>
            <a:r>
              <a:rPr lang="en-US" altLang="zh-CN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0405 </a:t>
            </a:r>
            <a:r>
              <a:rPr lang="zh-CN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zh-CN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zh-CN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203654" y="2383660"/>
            <a:ext cx="9539984" cy="2197468"/>
          </a:xfrm>
          <a:prstGeom prst="roundRect">
            <a:avLst>
              <a:gd name="adj" fmla="val 1906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31646" y="2081064"/>
            <a:ext cx="117388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届出対象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62484" y="2458316"/>
            <a:ext cx="96375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○保育を必要とする乳児・幼児を日々保護者の下から通わせて保育を行うことを目的とする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○家庭的保育事業、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小規模保育</a:t>
            </a:r>
            <a:r>
              <a:rPr lang="zh-TW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居宅訪問型保育</a:t>
            </a:r>
            <a:r>
              <a:rPr lang="zh-TW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事業所内保育</a:t>
            </a:r>
            <a:r>
              <a:rPr lang="zh-TW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endParaRPr lang="en-US" altLang="zh-TW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届出対象外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雇用する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労働者の監護する乳幼児のみの保育を行う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施設（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日～届出対象）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親族間の預け合い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半年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を限度として臨時に設置される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　　など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下矢印 55"/>
          <p:cNvSpPr/>
          <p:nvPr/>
        </p:nvSpPr>
        <p:spPr>
          <a:xfrm>
            <a:off x="4145162" y="4610928"/>
            <a:ext cx="936104" cy="690280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135126" y="4725144"/>
            <a:ext cx="4608512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無償化の対象は届出を行った施設に限られる。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00472" y="5373217"/>
            <a:ext cx="9539984" cy="1080120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18586" y="5517232"/>
            <a:ext cx="80508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本市に届出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を行って頂くことが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ただし、既に届出を行っている場合は不要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8464" y="5066680"/>
            <a:ext cx="374441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無償化に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伴って必要とされる事務①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17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に伴って必要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とされる事務②（確認事務）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00472" y="923284"/>
            <a:ext cx="9539984" cy="1785636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464" y="620687"/>
            <a:ext cx="1296144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確認の趣旨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29444" y="1013827"/>
            <a:ext cx="96375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○市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は、幼児教育・保育の無償化（子育てのための施設等利用給付）を実施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あたり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各園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が給付対象となること、対象園に求める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を満たしている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を把握するとともに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に応じて調査を行う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○所在の市町村が「確認」することにより、他の市町村においても効力を有する。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市内の施設は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、千葉市で「確認」を受けることにより、他市の「確認」は不要。</a:t>
            </a:r>
          </a:p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83008" y="3144137"/>
            <a:ext cx="9557448" cy="675319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1000" y="2841541"/>
            <a:ext cx="3113808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対象園に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求める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基準について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1980" y="3234681"/>
            <a:ext cx="97815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○現在の指導監督基準と同様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○国の想定では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年間の猶予があるが、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本市においては条例を制定することで、短くなる可能性あり。</a:t>
            </a:r>
            <a:endParaRPr lang="ja-JP" altLang="en-US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91740" y="4235652"/>
            <a:ext cx="9557448" cy="685640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9732" y="3933056"/>
            <a:ext cx="1952948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手続きについて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20712" y="4293096"/>
            <a:ext cx="97815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○市は、無償化開始日（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日）までに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園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から確認申請をうけ、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園として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確認」したことを公表（公示）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必要がある。</a:t>
            </a: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4163660" y="4941168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153624" y="5034662"/>
            <a:ext cx="4608512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無償化の対象は確認を行った施設に限られる。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00472" y="5495746"/>
            <a:ext cx="9539984" cy="740405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6350" y="5661248"/>
            <a:ext cx="87631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本市に確認申請書を提出して頂くことが必要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464" y="5229200"/>
            <a:ext cx="374441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無償化に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伴って必要とされる事務②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464" y="6236151"/>
            <a:ext cx="3744416" cy="333661"/>
          </a:xfrm>
          <a:prstGeom prst="roundRect">
            <a:avLst>
              <a:gd name="adj" fmla="val 4186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書面をもって審査（確認後、公示）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2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に伴って必要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とされる事務③（支給認定事務）　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下旬頃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00472" y="923283"/>
            <a:ext cx="9539984" cy="1918257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464" y="620687"/>
            <a:ext cx="230425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支給認定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の概要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29444" y="1013827"/>
            <a:ext cx="9637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○認可外保育施設において利用者が無償化の対象となるためには、「保育の必要性の認定」を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受ける必要がある（施設が所在している区こども家庭課宛）。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「保育の必要性の認定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」には就労等の要件（認可保育所と同様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時間以上／月の就労等）を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満たす必要がある。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○認可保育所に申し込みをした方で、既に認定を受けている方については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改めての認定申請は不要</a:t>
            </a:r>
            <a:endParaRPr lang="ja-JP" altLang="en-US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83008" y="3443563"/>
            <a:ext cx="9557448" cy="777525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1980" y="3534107"/>
            <a:ext cx="97815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○施設側において、無償化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に伴って必要と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される事務①届出　②確認を行ったとしても、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各利用者が支給認定を行わない限り、無償化の対象とならない。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4163660" y="4250888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200472" y="4919682"/>
            <a:ext cx="9539984" cy="1461646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83008" y="5229200"/>
            <a:ext cx="9505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者に対し周知文（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７月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下旬頃に本市から正式送付）を配布し、支給認定申請を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者に行って頂くことが必要</a:t>
            </a:r>
            <a:endParaRPr lang="en-US" altLang="ja-JP" sz="2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464" y="4653136"/>
            <a:ext cx="374441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無償化に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伴って必要とされる事務③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4160912" y="2852936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51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に伴って必要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とされる事務④（請求事務）　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～１月上旬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00472" y="923283"/>
            <a:ext cx="9539984" cy="1929653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464" y="620687"/>
            <a:ext cx="230425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請求事務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の概要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29444" y="1013827"/>
            <a:ext cx="9637564" cy="2082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○無償化の対象は保育料。通園送迎費、食材料費、行事費などは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者負担となるので、領収証には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分けて記載いただくことになる。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○支払いは３か月毎に償還払いで行う（年４回の支払い）。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例）令和元年１０月～１２月分　→　１月に領収書等をとりまとめ　→　３月に支払い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○認可外保育施設において無償化の対象となる利用者が、実際に保育料を受け取るためには、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請求書（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者記載）のほか、「領収書」及び「提供証明書」が必要。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4163660" y="2882736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200472" y="3479522"/>
            <a:ext cx="9539984" cy="1317630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16496" y="3719934"/>
            <a:ext cx="9323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利用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者に対し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、「請求書」、「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領収書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提供証明書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」を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提供していただくことが必要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464" y="3212976"/>
            <a:ext cx="3744416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無償化に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伴って必要とされる事務④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4163660" y="4797152"/>
            <a:ext cx="936104" cy="546264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191740" y="5387779"/>
            <a:ext cx="9557448" cy="1353589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9732" y="5085184"/>
            <a:ext cx="1952948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皆様へのご依頼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20712" y="5478324"/>
            <a:ext cx="97815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○利用者が請求書・領収書・提供証明書を集めて市（区こども家庭課又は幼保運営課）に出して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頂くとなると、利用者にとって負担大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→　可能な限り、領収書等をまとめて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市（区こども家庭課又は幼保運営課）に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ご提出いただきたい。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事務の詳細は様式含め後日説明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152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00472" y="1049959"/>
            <a:ext cx="8961914" cy="5547393"/>
            <a:chOff x="467544" y="908720"/>
            <a:chExt cx="8272536" cy="4817843"/>
          </a:xfrm>
        </p:grpSpPr>
        <p:sp>
          <p:nvSpPr>
            <p:cNvPr id="5" name="サブタイトル 2"/>
            <p:cNvSpPr txBox="1">
              <a:spLocks/>
            </p:cNvSpPr>
            <p:nvPr/>
          </p:nvSpPr>
          <p:spPr>
            <a:xfrm>
              <a:off x="467544" y="908720"/>
              <a:ext cx="711696" cy="44767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eaVert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 smtClean="0"/>
                <a:t>利　用　者</a:t>
              </a:r>
              <a:endParaRPr lang="en-US" altLang="ja-JP" dirty="0" smtClean="0"/>
            </a:p>
          </p:txBody>
        </p:sp>
        <p:sp>
          <p:nvSpPr>
            <p:cNvPr id="6" name="サブタイトル 2"/>
            <p:cNvSpPr txBox="1">
              <a:spLocks/>
            </p:cNvSpPr>
            <p:nvPr/>
          </p:nvSpPr>
          <p:spPr>
            <a:xfrm>
              <a:off x="8028384" y="908720"/>
              <a:ext cx="711696" cy="44767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eaVert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 smtClean="0"/>
                <a:t>千　葉　市</a:t>
              </a:r>
              <a:endParaRPr lang="en-US" altLang="ja-JP" dirty="0" smtClean="0"/>
            </a:p>
          </p:txBody>
        </p:sp>
        <p:sp>
          <p:nvSpPr>
            <p:cNvPr id="7" name="サブタイトル 2"/>
            <p:cNvSpPr txBox="1">
              <a:spLocks/>
            </p:cNvSpPr>
            <p:nvPr/>
          </p:nvSpPr>
          <p:spPr>
            <a:xfrm>
              <a:off x="4247964" y="908720"/>
              <a:ext cx="711696" cy="44767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eaVert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 smtClean="0"/>
                <a:t>園</a:t>
              </a:r>
              <a:endParaRPr lang="en-US" altLang="ja-JP" dirty="0" smtClean="0"/>
            </a:p>
          </p:txBody>
        </p:sp>
        <p:cxnSp>
          <p:nvCxnSpPr>
            <p:cNvPr id="10" name="直線矢印コネクタ 9"/>
            <p:cNvCxnSpPr/>
            <p:nvPr/>
          </p:nvCxnSpPr>
          <p:spPr>
            <a:xfrm>
              <a:off x="4959660" y="973670"/>
              <a:ext cx="30687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flipH="1">
              <a:off x="1179240" y="4009947"/>
              <a:ext cx="30687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サブタイトル 2"/>
            <p:cNvSpPr txBox="1">
              <a:spLocks/>
            </p:cNvSpPr>
            <p:nvPr/>
          </p:nvSpPr>
          <p:spPr>
            <a:xfrm>
              <a:off x="5125313" y="1036207"/>
              <a:ext cx="2693607" cy="47847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①届出（</a:t>
              </a:r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事業開始後</a:t>
              </a:r>
              <a:r>
                <a:rPr lang="en-US" altLang="ja-JP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か月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以内）運営課宛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/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※</a:t>
              </a:r>
              <a:r>
                <a:rPr lang="ja-JP" altLang="en-US" sz="1100" b="1" u="sng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既に届出している</a:t>
              </a:r>
              <a:r>
                <a:rPr lang="ja-JP" altLang="en-US" sz="1100" b="1" u="sng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場合</a:t>
              </a:r>
              <a:r>
                <a:rPr lang="ja-JP" altLang="en-US" sz="1100" b="1" u="sng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は不要</a:t>
              </a:r>
              <a:endParaRPr lang="en-US" altLang="ja-JP" sz="11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" name="サブタイトル 2"/>
            <p:cNvSpPr txBox="1">
              <a:spLocks/>
            </p:cNvSpPr>
            <p:nvPr/>
          </p:nvSpPr>
          <p:spPr>
            <a:xfrm>
              <a:off x="1237739" y="4059864"/>
              <a:ext cx="2851559" cy="47847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⑦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保護者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に請求書、領収書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、提供証明書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を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/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提供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月）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" name="サブタイトル 2"/>
            <p:cNvSpPr txBox="1">
              <a:spLocks/>
            </p:cNvSpPr>
            <p:nvPr/>
          </p:nvSpPr>
          <p:spPr>
            <a:xfrm>
              <a:off x="1237740" y="3662807"/>
              <a:ext cx="2693607" cy="47847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⑥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保育料（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月～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12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月分）を納付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" name="右矢印 22"/>
            <p:cNvSpPr/>
            <p:nvPr/>
          </p:nvSpPr>
          <p:spPr>
            <a:xfrm>
              <a:off x="1195161" y="3241333"/>
              <a:ext cx="3068724" cy="4808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サブタイトル 2"/>
            <p:cNvSpPr txBox="1">
              <a:spLocks/>
            </p:cNvSpPr>
            <p:nvPr/>
          </p:nvSpPr>
          <p:spPr>
            <a:xfrm>
              <a:off x="1237740" y="4438843"/>
              <a:ext cx="2851559" cy="47847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⑧請求書、領収書、提供証明書を提出（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月）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25" name="直線矢印コネクタ 24"/>
            <p:cNvCxnSpPr/>
            <p:nvPr/>
          </p:nvCxnSpPr>
          <p:spPr>
            <a:xfrm>
              <a:off x="1208134" y="4431444"/>
              <a:ext cx="30687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サブタイトル 2"/>
            <p:cNvSpPr txBox="1">
              <a:spLocks/>
            </p:cNvSpPr>
            <p:nvPr/>
          </p:nvSpPr>
          <p:spPr>
            <a:xfrm>
              <a:off x="5093171" y="4413263"/>
              <a:ext cx="2903876" cy="50405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 fontScale="92500" lnSpcReduction="1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⑨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園で取りまとめて提出（～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月末）運営課宛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※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困難な場合は利用者から直接区こども家庭課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又</a:t>
              </a:r>
              <a:r>
                <a:rPr lang="ja-JP" altLang="en-US" sz="110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は運営課に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提出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27" name="直線矢印コネクタ 26"/>
            <p:cNvCxnSpPr/>
            <p:nvPr/>
          </p:nvCxnSpPr>
          <p:spPr>
            <a:xfrm>
              <a:off x="4967993" y="4415869"/>
              <a:ext cx="30687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右矢印 27"/>
            <p:cNvSpPr/>
            <p:nvPr/>
          </p:nvSpPr>
          <p:spPr>
            <a:xfrm rot="10800000">
              <a:off x="1153279" y="4865074"/>
              <a:ext cx="6849143" cy="4808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サブタイトル 2"/>
            <p:cNvSpPr txBox="1">
              <a:spLocks/>
            </p:cNvSpPr>
            <p:nvPr/>
          </p:nvSpPr>
          <p:spPr>
            <a:xfrm>
              <a:off x="5093171" y="5248087"/>
              <a:ext cx="2693607" cy="47847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 fontScale="925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⑩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利用者へ直接支給（～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月末）運営課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/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※1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月～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月分は請求に基づき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月末頃支給予定</a:t>
              </a:r>
              <a:endPara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事務フロー及びスケジュール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5084933" y="1844824"/>
            <a:ext cx="332445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サブタイトル 2"/>
          <p:cNvSpPr txBox="1">
            <a:spLocks/>
          </p:cNvSpPr>
          <p:nvPr/>
        </p:nvSpPr>
        <p:spPr>
          <a:xfrm>
            <a:off x="5241032" y="1916832"/>
            <a:ext cx="2918074" cy="5509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確認申請書の提出（～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月末）運営課宛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51585" y="1412776"/>
            <a:ext cx="353943" cy="7326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公示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 flipV="1">
            <a:off x="9162386" y="1819689"/>
            <a:ext cx="279648" cy="8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サブタイトル 2"/>
          <p:cNvSpPr txBox="1">
            <a:spLocks/>
          </p:cNvSpPr>
          <p:nvPr/>
        </p:nvSpPr>
        <p:spPr>
          <a:xfrm>
            <a:off x="920551" y="2276872"/>
            <a:ext cx="3600401" cy="5509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保育の必要性の認定申請書を提出（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月下旬頃～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区こども家庭課宛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保育の必要性：就労月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時間以上等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971476" y="2204864"/>
            <a:ext cx="741990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>
            <a:off x="992560" y="2882455"/>
            <a:ext cx="736487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サブタイトル 2"/>
          <p:cNvSpPr txBox="1">
            <a:spLocks/>
          </p:cNvSpPr>
          <p:nvPr/>
        </p:nvSpPr>
        <p:spPr>
          <a:xfrm>
            <a:off x="5084933" y="2950078"/>
            <a:ext cx="3069311" cy="5509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⑤保育の必要性の認定通知書を保護者へ発送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（～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月末）区こども家庭課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サブタイトル 2"/>
          <p:cNvSpPr txBox="1">
            <a:spLocks/>
          </p:cNvSpPr>
          <p:nvPr/>
        </p:nvSpPr>
        <p:spPr>
          <a:xfrm>
            <a:off x="1034851" y="599270"/>
            <a:ext cx="2208286" cy="497472"/>
          </a:xfrm>
          <a:prstGeom prst="rect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月末までの流れ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サブタイトル 2"/>
          <p:cNvSpPr txBox="1">
            <a:spLocks/>
          </p:cNvSpPr>
          <p:nvPr/>
        </p:nvSpPr>
        <p:spPr>
          <a:xfrm>
            <a:off x="1088530" y="3213980"/>
            <a:ext cx="2208286" cy="497472"/>
          </a:xfrm>
          <a:prstGeom prst="rect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月以降の流れ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 flipH="1">
            <a:off x="971476" y="1452442"/>
            <a:ext cx="332445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サブタイトル 2"/>
          <p:cNvSpPr txBox="1">
            <a:spLocks/>
          </p:cNvSpPr>
          <p:nvPr/>
        </p:nvSpPr>
        <p:spPr>
          <a:xfrm>
            <a:off x="1034850" y="1509918"/>
            <a:ext cx="3089189" cy="5509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②保護者に周知文を配布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（７月下旬頃）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</p:spPr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006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696</Words>
  <Application>Microsoft Office PowerPoint</Application>
  <PresentationFormat>A4 210 x 297 mm</PresentationFormat>
  <Paragraphs>108</Paragraphs>
  <Slides>6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無償化に伴って 必要とされる事務 （届出・確認・支給認定・請求）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幼児教育無償化に伴って必要と される事務について （届出・確認・支給認定・請求）</dc:title>
  <cp:lastModifiedBy>白壁　知義</cp:lastModifiedBy>
  <cp:revision>42</cp:revision>
  <cp:lastPrinted>2019-06-17T10:06:16Z</cp:lastPrinted>
  <dcterms:modified xsi:type="dcterms:W3CDTF">2019-06-19T05:03:48Z</dcterms:modified>
</cp:coreProperties>
</file>