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varScale="1">
        <p:scale>
          <a:sx n="55" d="100"/>
          <a:sy n="55" d="100"/>
        </p:scale>
        <p:origin x="2388" y="66"/>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2019/12/6</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2019/12/6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12947"/>
            <a:ext cx="6858000" cy="13207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5824" y="107504"/>
            <a:ext cx="6787552" cy="1200329"/>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千葉市民の方</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へ　</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875531"/>
            <a:ext cx="6713518" cy="7179445"/>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224" y="1352311"/>
            <a:ext cx="6787552"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市内の認可外保育施設を利用する保護者の皆様にお知らせします。他市にお住まいの方は、お住まいの自治体にお問合せください。</a:t>
            </a:r>
            <a:endParaRPr kumimoji="1" lang="ja-JP" altLang="en-US"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00518" y="1947134"/>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36408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13" name="正方形/長方形 12"/>
          <p:cNvSpPr/>
          <p:nvPr/>
        </p:nvSpPr>
        <p:spPr>
          <a:xfrm>
            <a:off x="199552" y="6821890"/>
            <a:ext cx="114121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提出先</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109321" y="2235800"/>
            <a:ext cx="6612900" cy="32624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やかに利用する施設にご提示ください。</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②保育料を支払った後、利用する施設から「領収証兼提供証明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書」が交付されますので、大切に保管ください（交付される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時期は各施設によって異なります。）。</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 「請求書」 及び「前３か月分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の領収証兼提供証明書」の原本を、請求していただく月の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２０日までに千葉市にご提出ください。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請求書の様式は利用する施設を通して後日配布いたします。</a:t>
            </a:r>
            <a:endParaRPr lang="en-US" altLang="ja-JP"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34171CC6-97C0-477F-BA57-26ECD0B129B3}"/>
              </a:ext>
            </a:extLst>
          </p:cNvPr>
          <p:cNvSpPr/>
          <p:nvPr/>
        </p:nvSpPr>
        <p:spPr>
          <a:xfrm>
            <a:off x="171967" y="7086003"/>
            <a:ext cx="6464294" cy="202250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ご持参される場合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施設が所在する区の保健福祉センターこども家庭課　又は　千葉市幼保運営課</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ご郵送される場合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a:t>
            </a:r>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00DF60E1-A4C6-4B94-ADAB-C05C876BE2F6}"/>
              </a:ext>
            </a:extLst>
          </p:cNvPr>
          <p:cNvPicPr>
            <a:picLocks noChangeAspect="1"/>
          </p:cNvPicPr>
          <p:nvPr/>
        </p:nvPicPr>
        <p:blipFill>
          <a:blip r:embed="rId3"/>
          <a:stretch>
            <a:fillRect/>
          </a:stretch>
        </p:blipFill>
        <p:spPr>
          <a:xfrm>
            <a:off x="181506" y="5652120"/>
            <a:ext cx="6487854" cy="1111809"/>
          </a:xfrm>
          <a:prstGeom prst="rect">
            <a:avLst/>
          </a:prstGeom>
        </p:spPr>
      </p:pic>
      <p:pic>
        <p:nvPicPr>
          <p:cNvPr id="10" name="図 9">
            <a:extLst>
              <a:ext uri="{FF2B5EF4-FFF2-40B4-BE49-F238E27FC236}">
                <a16:creationId xmlns:a16="http://schemas.microsoft.com/office/drawing/2014/main" id="{151E435C-84C1-4BA2-8BCF-98FB538BE390}"/>
              </a:ext>
            </a:extLst>
          </p:cNvPr>
          <p:cNvPicPr>
            <a:picLocks noChangeAspect="1"/>
          </p:cNvPicPr>
          <p:nvPr/>
        </p:nvPicPr>
        <p:blipFill>
          <a:blip r:embed="rId4"/>
          <a:stretch>
            <a:fillRect/>
          </a:stretch>
        </p:blipFill>
        <p:spPr>
          <a:xfrm>
            <a:off x="171967" y="8097253"/>
            <a:ext cx="6858000" cy="918520"/>
          </a:xfrm>
          <a:prstGeom prst="rect">
            <a:avLst/>
          </a:prstGeom>
        </p:spPr>
      </p:pic>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738594" y="1156570"/>
            <a:ext cx="2083424"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認可外保育施設 等</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528845"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311067"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無償化の対象は保育料です。通園送迎費、食材料費、行事費、入園料などは、これまでどおり保護者の負担になります。ご注意ください。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968556" y="3133581"/>
            <a:ext cx="3213748" cy="646331"/>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⑤</a:t>
            </a:r>
            <a:r>
              <a:rPr kumimoji="1" lang="ja-JP" altLang="en-US" b="1" dirty="0">
                <a:latin typeface="メイリオ" panose="020B0604030504040204" pitchFamily="50" charset="-128"/>
                <a:ea typeface="メイリオ" panose="020B0604030504040204" pitchFamily="50" charset="-128"/>
              </a:rPr>
              <a:t>施設等利用費の</a:t>
            </a:r>
            <a:r>
              <a:rPr lang="ja-JP" altLang="en-US" b="1" dirty="0">
                <a:latin typeface="メイリオ" panose="020B0604030504040204" pitchFamily="50" charset="-128"/>
                <a:ea typeface="メイリオ" panose="020B0604030504040204" pitchFamily="50" charset="-128"/>
              </a:rPr>
              <a:t>請求（今回のお知らせで主となる手続）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356654" y="3994528"/>
            <a:ext cx="4392488" cy="907941"/>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（月額上限</a:t>
            </a:r>
            <a:r>
              <a:rPr kumimoji="1" lang="en-US" altLang="ja-JP" sz="1600" dirty="0">
                <a:latin typeface="メイリオ" panose="020B0604030504040204" pitchFamily="50" charset="-128"/>
                <a:ea typeface="メイリオ" panose="020B0604030504040204" pitchFamily="50" charset="-128"/>
              </a:rPr>
              <a:t>3.7</a:t>
            </a:r>
            <a:r>
              <a:rPr kumimoji="1" lang="ja-JP" altLang="en-US" sz="1600" dirty="0">
                <a:latin typeface="メイリオ" panose="020B0604030504040204" pitchFamily="50" charset="-128"/>
                <a:ea typeface="メイリオ" panose="020B0604030504040204" pitchFamily="50" charset="-128"/>
              </a:rPr>
              <a:t>万円まで）</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日時点）は月額</a:t>
            </a:r>
            <a:r>
              <a:rPr lang="en-US" altLang="ja-JP" sz="1050" dirty="0">
                <a:latin typeface="メイリオ" panose="020B0604030504040204" pitchFamily="50" charset="-128"/>
                <a:ea typeface="メイリオ" panose="020B0604030504040204" pitchFamily="50" charset="-128"/>
              </a:rPr>
              <a:t>4.2</a:t>
            </a:r>
            <a:r>
              <a:rPr lang="ja-JP" altLang="en-US" sz="1050" dirty="0">
                <a:latin typeface="メイリオ" panose="020B0604030504040204" pitchFamily="50" charset="-128"/>
                <a:ea typeface="メイリオ" panose="020B0604030504040204" pitchFamily="50" charset="-128"/>
              </a:rPr>
              <a:t>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a:t>
            </a:r>
            <a:r>
              <a:rPr kumimoji="1" lang="ja-JP" altLang="en-US" sz="1600" dirty="0">
                <a:latin typeface="メイリオ" panose="020B0604030504040204" pitchFamily="50" charset="-128"/>
                <a:ea typeface="メイリオ" panose="020B0604030504040204" pitchFamily="50" charset="-128"/>
              </a:rPr>
              <a:t>利用料の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53200" y="2973084"/>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832446"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FA04AE7B-6B4D-45B7-98E5-EE91D0F54709}"/>
              </a:ext>
            </a:extLst>
          </p:cNvPr>
          <p:cNvPicPr>
            <a:picLocks noChangeAspect="1"/>
          </p:cNvPicPr>
          <p:nvPr/>
        </p:nvPicPr>
        <p:blipFill>
          <a:blip r:embed="rId2"/>
          <a:stretch>
            <a:fillRect/>
          </a:stretch>
        </p:blipFill>
        <p:spPr>
          <a:xfrm>
            <a:off x="437622" y="8486061"/>
            <a:ext cx="5736457" cy="584125"/>
          </a:xfrm>
          <a:prstGeom prst="rect">
            <a:avLst/>
          </a:prstGeom>
        </p:spPr>
      </p:pic>
      <p:sp>
        <p:nvSpPr>
          <p:cNvPr id="54" name="正方形/長方形 53">
            <a:extLst>
              <a:ext uri="{FF2B5EF4-FFF2-40B4-BE49-F238E27FC236}">
                <a16:creationId xmlns:a16="http://schemas.microsoft.com/office/drawing/2014/main" id="{60CAD2E5-476E-4A5F-9A9D-FE46980D8499}"/>
              </a:ext>
            </a:extLst>
          </p:cNvPr>
          <p:cNvSpPr/>
          <p:nvPr/>
        </p:nvSpPr>
        <p:spPr>
          <a:xfrm>
            <a:off x="207167" y="6608869"/>
            <a:ext cx="6562587" cy="193899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①利用する認可外保育施設が無償化の対象となるかを確認する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利用する施設へ提示する。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③請求書及び利用する施設から交付される領収証兼提供証明書（原本）を、</a:t>
            </a:r>
            <a:endParaRPr lang="en-US" altLang="ja-JP" sz="1400" dirty="0">
              <a:latin typeface="メイリオ" panose="020B0604030504040204" pitchFamily="50" charset="-128"/>
              <a:ea typeface="メイリオ" panose="020B0604030504040204" pitchFamily="50" charset="-128"/>
            </a:endParaRPr>
          </a:p>
          <a:p>
            <a:r>
              <a:rPr lang="ja-JP" altLang="en-US" sz="1400">
                <a:latin typeface="メイリオ" panose="020B0604030504040204" pitchFamily="50" charset="-128"/>
                <a:ea typeface="メイリオ" panose="020B0604030504040204" pitchFamily="50" charset="-128"/>
              </a:rPr>
              <a:t>　施設</a:t>
            </a:r>
            <a:r>
              <a:rPr lang="ja-JP" altLang="en-US" sz="1400" dirty="0">
                <a:latin typeface="メイリオ" panose="020B0604030504040204" pitchFamily="50" charset="-128"/>
                <a:ea typeface="メイリオ" panose="020B0604030504040204" pitchFamily="50" charset="-128"/>
              </a:rPr>
              <a:t>の所在する区のこども家庭課又は幼保運営課まで提出していただく。</a:t>
            </a:r>
            <a:endParaRPr lang="en-US" altLang="ja-JP" sz="14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a:t>
            </a:r>
            <a:r>
              <a:rPr lang="en-US" altLang="ja-JP" sz="1100" dirty="0">
                <a:latin typeface="メイリオ" panose="020B0604030504040204" pitchFamily="50" charset="-128"/>
                <a:ea typeface="メイリオ" panose="020B0604030504040204" pitchFamily="50" charset="-128"/>
              </a:rPr>
              <a:t>3.7</a:t>
            </a:r>
            <a:r>
              <a:rPr lang="ja-JP" altLang="en-US" sz="1100" dirty="0">
                <a:latin typeface="メイリオ" panose="020B0604030504040204" pitchFamily="50" charset="-128"/>
                <a:ea typeface="メイリオ" panose="020B0604030504040204" pitchFamily="50" charset="-128"/>
              </a:rPr>
              <a:t>万円まで（住民税非課税世帯の３歳未満児（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日時点）は月額</a:t>
            </a:r>
            <a:r>
              <a:rPr lang="en-US" altLang="ja-JP" sz="1100" dirty="0">
                <a:latin typeface="メイリオ" panose="020B0604030504040204" pitchFamily="50" charset="-128"/>
                <a:ea typeface="メイリオ" panose="020B0604030504040204" pitchFamily="50" charset="-128"/>
              </a:rPr>
              <a:t>4.2</a:t>
            </a:r>
            <a:r>
              <a:rPr lang="ja-JP" altLang="en-US" sz="1100" dirty="0">
                <a:latin typeface="メイリオ" panose="020B0604030504040204" pitchFamily="50" charset="-128"/>
                <a:ea typeface="メイリオ" panose="020B0604030504040204" pitchFamily="50" charset="-128"/>
              </a:rPr>
              <a:t>万円まで）</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以下の施設等を利用している場合は、認可外保育施設は無償化対象外</a:t>
            </a:r>
            <a:endParaRPr lang="en-US" altLang="ja-JP" sz="1100" dirty="0">
              <a:latin typeface="メイリオ" panose="020B0604030504040204" pitchFamily="50" charset="-128"/>
              <a:ea typeface="メイリオ" panose="020B0604030504040204" pitchFamily="50" charset="-128"/>
            </a:endParaRPr>
          </a:p>
        </p:txBody>
      </p:sp>
      <p:pic>
        <p:nvPicPr>
          <p:cNvPr id="45" name="図 44">
            <a:extLst>
              <a:ext uri="{FF2B5EF4-FFF2-40B4-BE49-F238E27FC236}">
                <a16:creationId xmlns:a16="http://schemas.microsoft.com/office/drawing/2014/main" id="{17CDBDCD-9044-4E98-A429-B49DF042D1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2289" y="6626014"/>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2539</TotalTime>
  <Words>275</Words>
  <Application>Microsoft Office PowerPoint</Application>
  <PresentationFormat>画面に合わせる (4:3)</PresentationFormat>
  <Paragraphs>60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80</cp:revision>
  <cp:lastPrinted>2019-11-19T11:20:48Z</cp:lastPrinted>
  <dcterms:created xsi:type="dcterms:W3CDTF">2018-11-02T04:10:29Z</dcterms:created>
  <dcterms:modified xsi:type="dcterms:W3CDTF">2019-12-05T23:31:37Z</dcterms:modified>
</cp:coreProperties>
</file>