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9"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42" userDrawn="1">
          <p15:clr>
            <a:srgbClr val="A4A3A4"/>
          </p15:clr>
        </p15:guide>
        <p15:guide id="2" pos="1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D9"/>
    <a:srgbClr val="FFFF93"/>
    <a:srgbClr val="FFFF4B"/>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8" autoAdjust="0"/>
    <p:restoredTop sz="94660"/>
  </p:normalViewPr>
  <p:slideViewPr>
    <p:cSldViewPr snapToGrid="0">
      <p:cViewPr>
        <p:scale>
          <a:sx n="150" d="100"/>
          <a:sy n="150" d="100"/>
        </p:scale>
        <p:origin x="546" y="-6264"/>
      </p:cViewPr>
      <p:guideLst>
        <p:guide orient="horz" pos="3642"/>
        <p:guide pos="1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95559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38808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99092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2897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57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199524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20EA12-D32A-4F5C-AE69-394F93CDD7E9}" type="datetimeFigureOut">
              <a:rPr kumimoji="1" lang="ja-JP" altLang="en-US" smtClean="0"/>
              <a:t>2019/8/5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89153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20EA12-D32A-4F5C-AE69-394F93CDD7E9}" type="datetimeFigureOut">
              <a:rPr kumimoji="1" lang="ja-JP" altLang="en-US" smtClean="0"/>
              <a:t>2019/8/5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366408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0EA12-D32A-4F5C-AE69-394F93CDD7E9}" type="datetimeFigureOut">
              <a:rPr kumimoji="1" lang="ja-JP" altLang="en-US" smtClean="0"/>
              <a:t>2019/8/5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826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2697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622531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D20EA12-D32A-4F5C-AE69-394F93CDD7E9}" type="datetimeFigureOut">
              <a:rPr kumimoji="1" lang="ja-JP" altLang="en-US" smtClean="0"/>
              <a:t>2019/8/5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6033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tel:277-8880" TargetMode="External"/><Relationship Id="rId2" Type="http://schemas.openxmlformats.org/officeDocument/2006/relationships/hyperlink" Target="tel:245-5227"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54366" y="4729132"/>
            <a:ext cx="6547295" cy="2542580"/>
          </a:xfrm>
          <a:prstGeom prst="roundRect">
            <a:avLst>
              <a:gd name="adj" fmla="val 8109"/>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325818" y="4573240"/>
            <a:ext cx="2007808"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383060" y="4594912"/>
            <a:ext cx="2190833" cy="338554"/>
          </a:xfrm>
          <a:prstGeom prst="rect">
            <a:avLst/>
          </a:prstGeom>
          <a:noFill/>
        </p:spPr>
        <p:txBody>
          <a:bodyPr wrap="square" rtlCol="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対象となる子ども</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54366" y="2809731"/>
            <a:ext cx="6547295" cy="1620000"/>
          </a:xfrm>
          <a:prstGeom prst="roundRect">
            <a:avLst>
              <a:gd name="adj" fmla="val 10461"/>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83824" y="4978412"/>
            <a:ext cx="6857998" cy="661720"/>
          </a:xfrm>
          <a:prstGeom prst="rect">
            <a:avLst/>
          </a:prstGeom>
          <a:noFill/>
        </p:spPr>
        <p:txBody>
          <a:bodyPr wrap="square" rtlCol="0">
            <a:spAutoFit/>
          </a:bodyPr>
          <a:lstStyle/>
          <a:p>
            <a:pPr marL="180975" indent="-180975"/>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対象となる期間は、</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en-US" altLang="ja-JP"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満</a:t>
            </a:r>
            <a:r>
              <a:rPr lang="en-US" altLang="ja-JP"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歳になって初めての４月１日から３年間</a:t>
            </a:r>
            <a:r>
              <a:rPr lang="en-US" altLang="ja-JP"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0" y="8774799"/>
            <a:ext cx="6857999" cy="1131201"/>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spcAft>
                <a:spcPts val="600"/>
              </a:spcAft>
            </a:pPr>
            <a:r>
              <a:rPr lang="ja-JP" altLang="en-US" sz="1700" dirty="0">
                <a:solidFill>
                  <a:schemeClr val="bg1"/>
                </a:solidFill>
                <a:latin typeface="+mn-ea"/>
              </a:rPr>
              <a:t> </a:t>
            </a:r>
            <a:r>
              <a:rPr lang="ja-JP" altLang="en-US" sz="2000" dirty="0">
                <a:solidFill>
                  <a:schemeClr val="bg1"/>
                </a:solidFill>
                <a:latin typeface="メイリオ" panose="020B0604030504040204" pitchFamily="50" charset="-128"/>
                <a:ea typeface="メイリオ" panose="020B0604030504040204" pitchFamily="50" charset="-128"/>
              </a:rPr>
              <a:t>問い合わせ先：</a:t>
            </a:r>
            <a:r>
              <a:rPr lang="ja-JP" altLang="en-US" sz="1600" dirty="0">
                <a:solidFill>
                  <a:schemeClr val="bg1"/>
                </a:solidFill>
                <a:latin typeface="メイリオ" panose="020B0604030504040204" pitchFamily="50" charset="-128"/>
                <a:ea typeface="メイリオ" panose="020B0604030504040204" pitchFamily="50" charset="-128"/>
              </a:rPr>
              <a:t>千葉市障害福祉サービス課</a:t>
            </a:r>
            <a:r>
              <a:rPr lang="ja-JP" altLang="en-US" sz="2000" dirty="0">
                <a:solidFill>
                  <a:schemeClr val="bg1"/>
                </a:solidFill>
                <a:latin typeface="メイリオ" panose="020B0604030504040204" pitchFamily="50" charset="-128"/>
                <a:ea typeface="メイリオ" panose="020B0604030504040204" pitchFamily="50" charset="-128"/>
              </a:rPr>
              <a:t>　</a:t>
            </a:r>
            <a:r>
              <a:rPr kumimoji="1" lang="en-US" altLang="ja-JP" sz="1400" u="sng" dirty="0">
                <a:solidFill>
                  <a:schemeClr val="bg1"/>
                </a:solidFill>
                <a:latin typeface="メイリオ" panose="020B0604030504040204" pitchFamily="50" charset="-128"/>
                <a:ea typeface="メイリオ" panose="020B0604030504040204" pitchFamily="50" charset="-128"/>
                <a:hlinkClick r:id="rId2"/>
              </a:rPr>
              <a:t>TEL:245-5227</a:t>
            </a:r>
            <a:endParaRPr kumimoji="1" lang="en-US" altLang="ja-JP" sz="1400" u="sng" dirty="0">
              <a:solidFill>
                <a:schemeClr val="bg1"/>
              </a:solidFill>
              <a:latin typeface="メイリオ" panose="020B0604030504040204" pitchFamily="50" charset="-128"/>
              <a:ea typeface="メイリオ" panose="020B0604030504040204" pitchFamily="50" charset="-128"/>
            </a:endParaRPr>
          </a:p>
          <a:p>
            <a:pPr marL="82550" indent="-82550">
              <a:spcAft>
                <a:spcPts val="600"/>
              </a:spcAft>
            </a:pPr>
            <a:r>
              <a:rPr lang="en-US" altLang="ja-JP" sz="1050" dirty="0">
                <a:solidFill>
                  <a:schemeClr val="bg1"/>
                </a:solidFill>
                <a:latin typeface="メイリオ" panose="020B0604030504040204" pitchFamily="50" charset="-128"/>
                <a:ea typeface="メイリオ" panose="020B0604030504040204" pitchFamily="50" charset="-128"/>
              </a:rPr>
              <a:t> </a:t>
            </a:r>
            <a:r>
              <a:rPr lang="ja-JP" altLang="en-US" sz="1100" dirty="0">
                <a:solidFill>
                  <a:schemeClr val="bg1"/>
                </a:solidFill>
                <a:latin typeface="メイリオ" panose="020B0604030504040204" pitchFamily="50" charset="-128"/>
                <a:ea typeface="メイリオ" panose="020B0604030504040204" pitchFamily="50" charset="-128"/>
              </a:rPr>
              <a:t>各区高齢障害支援課（中）</a:t>
            </a:r>
            <a:r>
              <a:rPr lang="en-US" altLang="ja-JP" sz="1100" dirty="0">
                <a:solidFill>
                  <a:schemeClr val="bg1"/>
                </a:solidFill>
                <a:latin typeface="メイリオ" panose="020B0604030504040204" pitchFamily="50" charset="-128"/>
                <a:ea typeface="メイリオ" panose="020B0604030504040204" pitchFamily="50" charset="-128"/>
              </a:rPr>
              <a:t>221-2152</a:t>
            </a:r>
            <a:r>
              <a:rPr lang="ja-JP" altLang="en-US" sz="1100" dirty="0">
                <a:solidFill>
                  <a:schemeClr val="bg1"/>
                </a:solidFill>
                <a:latin typeface="メイリオ" panose="020B0604030504040204" pitchFamily="50" charset="-128"/>
                <a:ea typeface="メイリオ" panose="020B0604030504040204" pitchFamily="50" charset="-128"/>
              </a:rPr>
              <a:t>（花）</a:t>
            </a:r>
            <a:r>
              <a:rPr lang="en-US" altLang="ja-JP" sz="1100" dirty="0">
                <a:solidFill>
                  <a:schemeClr val="bg1"/>
                </a:solidFill>
                <a:latin typeface="メイリオ" panose="020B0604030504040204" pitchFamily="50" charset="-128"/>
                <a:ea typeface="メイリオ" panose="020B0604030504040204" pitchFamily="50" charset="-128"/>
              </a:rPr>
              <a:t>275-6462</a:t>
            </a:r>
            <a:r>
              <a:rPr lang="ja-JP" altLang="en-US" sz="1100" dirty="0">
                <a:solidFill>
                  <a:schemeClr val="bg1"/>
                </a:solidFill>
                <a:latin typeface="メイリオ" panose="020B0604030504040204" pitchFamily="50" charset="-128"/>
                <a:ea typeface="メイリオ" panose="020B0604030504040204" pitchFamily="50" charset="-128"/>
              </a:rPr>
              <a:t>（稲）</a:t>
            </a:r>
            <a:r>
              <a:rPr lang="en-US" altLang="ja-JP" sz="1100" dirty="0">
                <a:solidFill>
                  <a:schemeClr val="bg1"/>
                </a:solidFill>
                <a:latin typeface="メイリオ" panose="020B0604030504040204" pitchFamily="50" charset="-128"/>
                <a:ea typeface="メイリオ" panose="020B0604030504040204" pitchFamily="50" charset="-128"/>
              </a:rPr>
              <a:t>284-6140</a:t>
            </a:r>
          </a:p>
          <a:p>
            <a:pPr marL="82550" indent="-82550">
              <a:spcAft>
                <a:spcPts val="600"/>
              </a:spcAft>
            </a:pPr>
            <a:r>
              <a:rPr lang="en-US" altLang="ja-JP" sz="1100" dirty="0">
                <a:solidFill>
                  <a:schemeClr val="bg1"/>
                </a:solidFill>
                <a:latin typeface="メイリオ" panose="020B0604030504040204" pitchFamily="50" charset="-128"/>
                <a:ea typeface="メイリオ" panose="020B0604030504040204" pitchFamily="50" charset="-128"/>
              </a:rPr>
              <a:t>                           </a:t>
            </a:r>
            <a:r>
              <a:rPr lang="ja-JP" altLang="en-US" sz="1100" dirty="0">
                <a:solidFill>
                  <a:schemeClr val="bg1"/>
                </a:solidFill>
                <a:latin typeface="メイリオ" panose="020B0604030504040204" pitchFamily="50" charset="-128"/>
                <a:ea typeface="メイリオ" panose="020B0604030504040204" pitchFamily="50" charset="-128"/>
              </a:rPr>
              <a:t>（若）</a:t>
            </a:r>
            <a:r>
              <a:rPr lang="en-US" altLang="ja-JP" sz="1100" dirty="0">
                <a:solidFill>
                  <a:schemeClr val="bg1"/>
                </a:solidFill>
                <a:latin typeface="メイリオ" panose="020B0604030504040204" pitchFamily="50" charset="-128"/>
                <a:ea typeface="メイリオ" panose="020B0604030504040204" pitchFamily="50" charset="-128"/>
              </a:rPr>
              <a:t>233-8154</a:t>
            </a:r>
            <a:r>
              <a:rPr lang="ja-JP" altLang="en-US" sz="1100" dirty="0">
                <a:solidFill>
                  <a:schemeClr val="bg1"/>
                </a:solidFill>
                <a:latin typeface="メイリオ" panose="020B0604030504040204" pitchFamily="50" charset="-128"/>
                <a:ea typeface="メイリオ" panose="020B0604030504040204" pitchFamily="50" charset="-128"/>
              </a:rPr>
              <a:t>（緑）</a:t>
            </a:r>
            <a:r>
              <a:rPr lang="en-US" altLang="ja-JP" sz="1100" dirty="0">
                <a:solidFill>
                  <a:schemeClr val="bg1"/>
                </a:solidFill>
                <a:latin typeface="メイリオ" panose="020B0604030504040204" pitchFamily="50" charset="-128"/>
                <a:ea typeface="メイリオ" panose="020B0604030504040204" pitchFamily="50" charset="-128"/>
              </a:rPr>
              <a:t>292-8150</a:t>
            </a:r>
            <a:r>
              <a:rPr lang="ja-JP" altLang="en-US" sz="1100" dirty="0">
                <a:solidFill>
                  <a:schemeClr val="bg1"/>
                </a:solidFill>
                <a:latin typeface="メイリオ" panose="020B0604030504040204" pitchFamily="50" charset="-128"/>
                <a:ea typeface="メイリオ" panose="020B0604030504040204" pitchFamily="50" charset="-128"/>
              </a:rPr>
              <a:t>（美）</a:t>
            </a:r>
            <a:r>
              <a:rPr lang="en-US" altLang="ja-JP" sz="1100" dirty="0">
                <a:solidFill>
                  <a:schemeClr val="bg1"/>
                </a:solidFill>
                <a:latin typeface="メイリオ" panose="020B0604030504040204" pitchFamily="50" charset="-128"/>
                <a:ea typeface="メイリオ" panose="020B0604030504040204" pitchFamily="50" charset="-128"/>
              </a:rPr>
              <a:t>270-3154</a:t>
            </a:r>
          </a:p>
          <a:p>
            <a:pPr marL="82550" indent="-82550">
              <a:spcAft>
                <a:spcPts val="600"/>
              </a:spcAft>
            </a:pPr>
            <a:r>
              <a:rPr kumimoji="1" lang="ja-JP" altLang="en-US" sz="1400" dirty="0">
                <a:solidFill>
                  <a:schemeClr val="bg1"/>
                </a:solidFill>
                <a:latin typeface="メイリオ" panose="020B0604030504040204" pitchFamily="50" charset="-128"/>
                <a:ea typeface="メイリオ" panose="020B0604030504040204" pitchFamily="50" charset="-128"/>
              </a:rPr>
              <a:t> </a:t>
            </a:r>
            <a:r>
              <a:rPr kumimoji="1" lang="ja-JP" altLang="en-US" sz="1100" dirty="0">
                <a:solidFill>
                  <a:schemeClr val="bg1"/>
                </a:solidFill>
                <a:latin typeface="メイリオ" panose="020B0604030504040204" pitchFamily="50" charset="-128"/>
                <a:ea typeface="メイリオ" panose="020B0604030504040204" pitchFamily="50" charset="-128"/>
              </a:rPr>
              <a:t>児童相談所　　　　</a:t>
            </a:r>
            <a:r>
              <a:rPr lang="en-US" altLang="ja-JP" sz="1100" dirty="0">
                <a:solidFill>
                  <a:schemeClr val="bg1"/>
                </a:solidFill>
                <a:latin typeface="メイリオ" panose="020B0604030504040204" pitchFamily="50" charset="-128"/>
                <a:ea typeface="メイリオ" panose="020B0604030504040204" pitchFamily="50" charset="-128"/>
              </a:rPr>
              <a:t> </a:t>
            </a:r>
            <a:r>
              <a:rPr lang="en-US" altLang="ja-JP" sz="1100" dirty="0">
                <a:solidFill>
                  <a:schemeClr val="bg1"/>
                </a:solidFill>
                <a:latin typeface="メイリオ" panose="020B0604030504040204" pitchFamily="50" charset="-128"/>
                <a:ea typeface="メイリオ" panose="020B0604030504040204" pitchFamily="50" charset="-128"/>
                <a:hlinkClick r:id="rId3"/>
              </a:rPr>
              <a:t>TEL:277-8880 </a:t>
            </a:r>
            <a:r>
              <a:rPr kumimoji="1" lang="ja-JP" altLang="en-US" sz="1400" dirty="0">
                <a:solidFill>
                  <a:schemeClr val="bg1"/>
                </a:solidFill>
                <a:latin typeface="メイリオ" panose="020B0604030504040204" pitchFamily="50" charset="-128"/>
                <a:ea typeface="メイリオ" panose="020B0604030504040204" pitchFamily="50" charset="-128"/>
              </a:rPr>
              <a:t>　　</a:t>
            </a:r>
          </a:p>
        </p:txBody>
      </p:sp>
      <p:graphicFrame>
        <p:nvGraphicFramePr>
          <p:cNvPr id="7" name="表 6"/>
          <p:cNvGraphicFramePr>
            <a:graphicFrameLocks noGrp="1"/>
          </p:cNvGraphicFramePr>
          <p:nvPr>
            <p:extLst>
              <p:ext uri="{D42A27DB-BD31-4B8C-83A1-F6EECF244321}">
                <p14:modId xmlns:p14="http://schemas.microsoft.com/office/powerpoint/2010/main" val="941339875"/>
              </p:ext>
            </p:extLst>
          </p:nvPr>
        </p:nvGraphicFramePr>
        <p:xfrm>
          <a:off x="324642" y="5794573"/>
          <a:ext cx="6225875" cy="1314600"/>
        </p:xfrm>
        <a:graphic>
          <a:graphicData uri="http://schemas.openxmlformats.org/drawingml/2006/table">
            <a:tbl>
              <a:tblPr/>
              <a:tblGrid>
                <a:gridCol w="1666131">
                  <a:extLst>
                    <a:ext uri="{9D8B030D-6E8A-4147-A177-3AD203B41FA5}">
                      <a16:colId xmlns:a16="http://schemas.microsoft.com/office/drawing/2014/main" val="2921428443"/>
                    </a:ext>
                  </a:extLst>
                </a:gridCol>
                <a:gridCol w="4559744">
                  <a:extLst>
                    <a:ext uri="{9D8B030D-6E8A-4147-A177-3AD203B41FA5}">
                      <a16:colId xmlns:a16="http://schemas.microsoft.com/office/drawing/2014/main" val="2308584858"/>
                    </a:ext>
                  </a:extLst>
                </a:gridCol>
              </a:tblGrid>
              <a:tr h="0">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時　　　期</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対　　象　　者</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232111247"/>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2019</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誕生日が</a:t>
                      </a:r>
                      <a:endParaRPr lang="en-US" altLang="ja-JP"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2013</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2016</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日までの障害のある子ども</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47308121"/>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年４月１日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誕生日が</a:t>
                      </a:r>
                      <a:endParaRPr lang="en-US" altLang="ja-JP"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2017</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日までの障害のある子ども</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20330649"/>
                  </a:ext>
                </a:extLst>
              </a:tr>
            </a:tbl>
          </a:graphicData>
        </a:graphic>
      </p:graphicFrame>
      <p:sp>
        <p:nvSpPr>
          <p:cNvPr id="9" name="テキスト ボックス 8"/>
          <p:cNvSpPr txBox="1"/>
          <p:nvPr/>
        </p:nvSpPr>
        <p:spPr>
          <a:xfrm>
            <a:off x="154366" y="2011281"/>
            <a:ext cx="6702646" cy="584775"/>
          </a:xfrm>
          <a:prstGeom prst="rect">
            <a:avLst/>
          </a:prstGeom>
          <a:noFill/>
        </p:spPr>
        <p:txBody>
          <a:bodyPr wrap="square" rtlCol="0">
            <a:spAutoFit/>
          </a:bodyPr>
          <a:lstStyle/>
          <a:p>
            <a:pPr marL="180975" indent="-180975"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就学前の障害児を支援するため、下記のサービスについては、</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対象者の利用者負担を無料とします。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191561" y="5579595"/>
            <a:ext cx="2532665" cy="261610"/>
          </a:xfrm>
          <a:prstGeom prst="rect">
            <a:avLst/>
          </a:prstGeom>
          <a:noFill/>
        </p:spPr>
        <p:txBody>
          <a:bodyPr wrap="square" rtlCol="0">
            <a:spAutoFit/>
          </a:bodyPr>
          <a:lstStyle/>
          <a:p>
            <a:pPr marL="180975" indent="-180975"/>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（具体的な対象者の例）</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0" y="7315822"/>
            <a:ext cx="6857012" cy="1446550"/>
          </a:xfrm>
          <a:prstGeom prst="rect">
            <a:avLst/>
          </a:prstGeom>
          <a:noFill/>
        </p:spPr>
        <p:txBody>
          <a:bodyPr wrap="square" rtlCol="0">
            <a:spAutoFit/>
          </a:bodyPr>
          <a:lstStyle/>
          <a:p>
            <a:pPr marL="396000" indent="-216000"/>
            <a:r>
              <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利用者負担以外の費用</a:t>
            </a:r>
            <a:r>
              <a:rPr lang="ja-JP" altLang="en-US" sz="11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（医療費や、食費等の現在実費で負担しているもの）</a:t>
            </a:r>
            <a:r>
              <a:rPr lang="ja-JP" altLang="en-US" sz="1200" u="sng"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は引き続きお支払いいただくことになります。</a:t>
            </a:r>
          </a:p>
          <a:p>
            <a:pPr marL="396000" indent="-216000"/>
            <a:r>
              <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幼稚園、保育所、認定こども園等と、上記サービスの両方を利用する場合は、両方とも無償化の対象となります。</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2000" b="1" dirty="0">
                <a:solidFill>
                  <a:schemeClr val="accent5">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無償化にあたり、新たな手続きは必要ありません。</a:t>
            </a:r>
            <a:endParaRPr lang="en-US" altLang="ja-JP" sz="20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spc="-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ご利用の障害児サービス事業所との間で、年齢を伝えるなどして無償化対象であることを事前にご確認ください。</a:t>
            </a:r>
            <a:endParaRPr lang="en-US" altLang="ja-JP" sz="1100" spc="-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325817" y="3072847"/>
            <a:ext cx="6325127" cy="1311128"/>
          </a:xfrm>
          <a:prstGeom prst="rect">
            <a:avLst/>
          </a:prstGeom>
          <a:noFill/>
        </p:spPr>
        <p:txBody>
          <a:bodyPr wrap="square" rtlCol="0">
            <a:spAutoFit/>
          </a:bodyPr>
          <a:lstStyle/>
          <a:p>
            <a:pPr marL="180975" indent="-180975">
              <a:lnSpc>
                <a:spcPct val="110000"/>
              </a:lnSpc>
            </a:pP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・児童発達支援　　　　　　・福祉型障害児入所施設</a:t>
            </a:r>
          </a:p>
          <a:p>
            <a:pPr marL="361950" indent="-361950">
              <a:lnSpc>
                <a:spcPct val="110000"/>
              </a:lnSpc>
            </a:pP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・医療型児童発達支援　　　・医療型障害児入所施設</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・居宅訪問型児童発達支援　　　　　　　　　　　</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・保育所等訪問支援</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25817" y="2657196"/>
            <a:ext cx="2223362"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16623" y="2679093"/>
            <a:ext cx="2307603" cy="338554"/>
          </a:xfrm>
          <a:prstGeom prst="rect">
            <a:avLst/>
          </a:prstGeom>
          <a:noFill/>
        </p:spPr>
        <p:txBody>
          <a:bodyPr wrap="square" rtlCol="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無料となるサービス</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31" name="正方形/長方形 30"/>
          <p:cNvSpPr/>
          <p:nvPr/>
        </p:nvSpPr>
        <p:spPr>
          <a:xfrm>
            <a:off x="-1" y="-24714"/>
            <a:ext cx="6858000" cy="1891056"/>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600"/>
              </a:spcAft>
            </a:pP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2" name="ブローチ 31"/>
          <p:cNvSpPr/>
          <p:nvPr/>
        </p:nvSpPr>
        <p:spPr>
          <a:xfrm>
            <a:off x="216000" y="262216"/>
            <a:ext cx="6408000" cy="1368000"/>
          </a:xfrm>
          <a:prstGeom prst="plaque">
            <a:avLst>
              <a:gd name="adj" fmla="val 8499"/>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54366" y="669005"/>
            <a:ext cx="6547294" cy="9342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800"/>
              </a:spcAft>
            </a:pPr>
            <a:r>
              <a:rPr lang="ja-JP" altLang="en-US" b="1" dirty="0">
                <a:solidFill>
                  <a:schemeClr val="bg1"/>
                </a:solidFill>
                <a:latin typeface="メイリオ" panose="020B0604030504040204" pitchFamily="50" charset="-128"/>
                <a:ea typeface="メイリオ" panose="020B0604030504040204" pitchFamily="50" charset="-128"/>
              </a:rPr>
              <a:t>３歳から５歳までの障害のある子どもたちのための</a:t>
            </a:r>
            <a:endParaRPr lang="en-US" altLang="ja-JP" b="1" dirty="0">
              <a:solidFill>
                <a:schemeClr val="bg1"/>
              </a:solidFill>
              <a:latin typeface="メイリオ" panose="020B0604030504040204" pitchFamily="50" charset="-128"/>
              <a:ea typeface="メイリオ" panose="020B0604030504040204" pitchFamily="50" charset="-128"/>
            </a:endParaRPr>
          </a:p>
          <a:p>
            <a:pPr marL="82550" indent="-82550" algn="ctr">
              <a:spcAft>
                <a:spcPts val="800"/>
              </a:spcAft>
            </a:pPr>
            <a:r>
              <a:rPr lang="ja-JP" altLang="en-US" sz="3000" b="1" dirty="0">
                <a:solidFill>
                  <a:schemeClr val="bg1"/>
                </a:solidFill>
                <a:latin typeface="メイリオ" panose="020B0604030504040204" pitchFamily="50" charset="-128"/>
                <a:ea typeface="メイリオ" panose="020B0604030504040204" pitchFamily="50" charset="-128"/>
              </a:rPr>
              <a:t>児童発達支援</a:t>
            </a:r>
            <a:r>
              <a:rPr lang="ja-JP" altLang="en-US" sz="1700" b="1" dirty="0">
                <a:solidFill>
                  <a:schemeClr val="bg1"/>
                </a:solidFill>
                <a:latin typeface="メイリオ" panose="020B0604030504040204" pitchFamily="50" charset="-128"/>
                <a:ea typeface="メイリオ" panose="020B0604030504040204" pitchFamily="50" charset="-128"/>
              </a:rPr>
              <a:t>等の利用者負担が</a:t>
            </a:r>
            <a:r>
              <a:rPr lang="ja-JP" altLang="en-US" sz="3000" b="1" dirty="0">
                <a:solidFill>
                  <a:schemeClr val="bg1"/>
                </a:solidFill>
                <a:latin typeface="メイリオ" panose="020B0604030504040204" pitchFamily="50" charset="-128"/>
                <a:ea typeface="メイリオ" panose="020B0604030504040204" pitchFamily="50" charset="-128"/>
              </a:rPr>
              <a:t>無償化</a:t>
            </a:r>
            <a:r>
              <a:rPr lang="ja-JP" altLang="en-US" sz="1700" b="1" dirty="0">
                <a:solidFill>
                  <a:schemeClr val="bg1"/>
                </a:solidFill>
                <a:latin typeface="メイリオ" panose="020B0604030504040204" pitchFamily="50" charset="-128"/>
                <a:ea typeface="メイリオ" panose="020B0604030504040204" pitchFamily="50" charset="-128"/>
              </a:rPr>
              <a:t>されます</a:t>
            </a:r>
            <a:r>
              <a:rPr lang="ja-JP" altLang="en-US" dirty="0">
                <a:solidFill>
                  <a:schemeClr val="bg1"/>
                </a:solidFill>
                <a:latin typeface="メイリオ" panose="020B0604030504040204" pitchFamily="50" charset="-128"/>
                <a:ea typeface="メイリオ" panose="020B0604030504040204" pitchFamily="50" charset="-128"/>
              </a:rPr>
              <a:t>　</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4" name="正方形/長方形 33"/>
          <p:cNvSpPr/>
          <p:nvPr/>
        </p:nvSpPr>
        <p:spPr>
          <a:xfrm>
            <a:off x="1881187" y="90000"/>
            <a:ext cx="3109913" cy="4559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0" rtlCol="0" anchor="ctr"/>
          <a:lstStyle/>
          <a:p>
            <a:pPr marL="82550" indent="-82550" algn="ctr">
              <a:spcAft>
                <a:spcPts val="600"/>
              </a:spcAft>
            </a:pPr>
            <a:r>
              <a:rPr lang="en-US" altLang="ja-JP" sz="2400" b="1" dirty="0">
                <a:solidFill>
                  <a:schemeClr val="bg1"/>
                </a:solidFill>
                <a:latin typeface="メイリオ" panose="020B0604030504040204" pitchFamily="50" charset="-128"/>
                <a:ea typeface="メイリオ" panose="020B0604030504040204" pitchFamily="50" charset="-128"/>
              </a:rPr>
              <a:t>2019</a:t>
            </a:r>
            <a:r>
              <a:rPr lang="ja-JP" altLang="en-US" sz="2400" b="1" dirty="0">
                <a:solidFill>
                  <a:schemeClr val="bg1"/>
                </a:solidFill>
                <a:latin typeface="メイリオ" panose="020B0604030504040204" pitchFamily="50" charset="-128"/>
                <a:ea typeface="メイリオ" panose="020B0604030504040204" pitchFamily="50" charset="-128"/>
              </a:rPr>
              <a:t>年</a:t>
            </a:r>
            <a:r>
              <a:rPr lang="en-US" altLang="ja-JP" sz="2400" b="1" dirty="0">
                <a:solidFill>
                  <a:schemeClr val="bg1"/>
                </a:solidFill>
                <a:latin typeface="メイリオ" panose="020B0604030504040204" pitchFamily="50" charset="-128"/>
                <a:ea typeface="メイリオ" panose="020B0604030504040204" pitchFamily="50" charset="-128"/>
              </a:rPr>
              <a:t>10</a:t>
            </a:r>
            <a:r>
              <a:rPr lang="ja-JP" altLang="en-US" sz="2400" b="1" dirty="0">
                <a:solidFill>
                  <a:schemeClr val="bg1"/>
                </a:solidFill>
                <a:latin typeface="メイリオ" panose="020B0604030504040204" pitchFamily="50" charset="-128"/>
                <a:ea typeface="メイリオ" panose="020B0604030504040204" pitchFamily="50" charset="-128"/>
              </a:rPr>
              <a:t>月１日</a:t>
            </a:r>
            <a:r>
              <a:rPr lang="ja-JP" altLang="en-US" sz="2000" b="1" dirty="0">
                <a:solidFill>
                  <a:schemeClr val="bg1"/>
                </a:solidFill>
                <a:latin typeface="メイリオ" panose="020B0604030504040204" pitchFamily="50" charset="-128"/>
                <a:ea typeface="メイリオ" panose="020B0604030504040204" pitchFamily="50" charset="-128"/>
              </a:rPr>
              <a:t>から</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76048374"/>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212</Words>
  <Application>Microsoft Office PowerPoint</Application>
  <PresentationFormat>A4 210 x 297 mm</PresentationFormat>
  <Paragraphs>31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2018-09-26T06:07:55Z</dcterms:created>
  <dcterms:modified xsi:type="dcterms:W3CDTF">2019-08-05T00:33:55Z</dcterms:modified>
</cp:coreProperties>
</file>