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3"/>
  </p:notesMasterIdLst>
  <p:sldIdLst>
    <p:sldId id="370" r:id="rId6"/>
    <p:sldId id="361" r:id="rId7"/>
    <p:sldId id="348" r:id="rId8"/>
    <p:sldId id="363" r:id="rId9"/>
    <p:sldId id="362" r:id="rId10"/>
    <p:sldId id="349" r:id="rId11"/>
    <p:sldId id="364" r:id="rId12"/>
    <p:sldId id="366" r:id="rId13"/>
    <p:sldId id="371" r:id="rId14"/>
    <p:sldId id="365" r:id="rId15"/>
    <p:sldId id="350" r:id="rId16"/>
    <p:sldId id="367" r:id="rId17"/>
    <p:sldId id="352" r:id="rId18"/>
    <p:sldId id="353" r:id="rId19"/>
    <p:sldId id="368" r:id="rId20"/>
    <p:sldId id="354" r:id="rId21"/>
    <p:sldId id="359" r:id="rId22"/>
  </p:sldIdLst>
  <p:sldSz cx="6732588" cy="9906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ECFF"/>
    <a:srgbClr val="000000"/>
    <a:srgbClr val="000099"/>
    <a:srgbClr val="4BACC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31" autoAdjust="0"/>
  </p:normalViewPr>
  <p:slideViewPr>
    <p:cSldViewPr>
      <p:cViewPr>
        <p:scale>
          <a:sx n="70" d="100"/>
          <a:sy n="70" d="100"/>
        </p:scale>
        <p:origin x="-2424" y="72"/>
      </p:cViewPr>
      <p:guideLst>
        <p:guide orient="horz" pos="3121"/>
        <p:guide pos="3292"/>
      </p:guideLst>
    </p:cSldViewPr>
  </p:slideViewPr>
  <p:outlineViewPr>
    <p:cViewPr>
      <p:scale>
        <a:sx n="33" d="100"/>
        <a:sy n="33" d="100"/>
      </p:scale>
      <p:origin x="0" y="72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9" y="1"/>
            <a:ext cx="2949575" cy="496888"/>
          </a:xfrm>
          <a:prstGeom prst="rect">
            <a:avLst/>
          </a:prstGeom>
        </p:spPr>
        <p:txBody>
          <a:bodyPr vert="horz" lIns="91421" tIns="45711" rIns="91421" bIns="45711" rtlCol="0"/>
          <a:lstStyle>
            <a:lvl1pPr algn="l">
              <a:defRPr sz="1200"/>
            </a:lvl1pPr>
          </a:lstStyle>
          <a:p>
            <a:endParaRPr kumimoji="1" lang="ja-JP" altLang="en-US"/>
          </a:p>
        </p:txBody>
      </p:sp>
      <p:sp>
        <p:nvSpPr>
          <p:cNvPr id="3" name="日付プレースホルダ 2"/>
          <p:cNvSpPr>
            <a:spLocks noGrp="1"/>
          </p:cNvSpPr>
          <p:nvPr>
            <p:ph type="dt" idx="1"/>
          </p:nvPr>
        </p:nvSpPr>
        <p:spPr>
          <a:xfrm>
            <a:off x="3856046" y="1"/>
            <a:ext cx="2949575" cy="496888"/>
          </a:xfrm>
          <a:prstGeom prst="rect">
            <a:avLst/>
          </a:prstGeom>
        </p:spPr>
        <p:txBody>
          <a:bodyPr vert="horz" lIns="91421" tIns="45711" rIns="91421" bIns="45711" rtlCol="0"/>
          <a:lstStyle>
            <a:lvl1pPr algn="r">
              <a:defRPr sz="1200"/>
            </a:lvl1pPr>
          </a:lstStyle>
          <a:p>
            <a:fld id="{A106ED65-A703-4677-B233-1451A5538299}" type="datetimeFigureOut">
              <a:rPr kumimoji="1" lang="ja-JP" altLang="en-US" smtClean="0"/>
              <a:pPr/>
              <a:t>2018/6/29</a:t>
            </a:fld>
            <a:endParaRPr kumimoji="1" lang="ja-JP" altLang="en-US"/>
          </a:p>
        </p:txBody>
      </p:sp>
      <p:sp>
        <p:nvSpPr>
          <p:cNvPr id="4" name="スライド イメージ プレースホルダ 3"/>
          <p:cNvSpPr>
            <a:spLocks noGrp="1" noRot="1" noChangeAspect="1"/>
          </p:cNvSpPr>
          <p:nvPr>
            <p:ph type="sldImg" idx="2"/>
          </p:nvPr>
        </p:nvSpPr>
        <p:spPr>
          <a:xfrm>
            <a:off x="2136775" y="746125"/>
            <a:ext cx="2533650" cy="3725863"/>
          </a:xfrm>
          <a:prstGeom prst="rect">
            <a:avLst/>
          </a:prstGeom>
          <a:noFill/>
          <a:ln w="12700">
            <a:solidFill>
              <a:prstClr val="black"/>
            </a:solidFill>
          </a:ln>
        </p:spPr>
        <p:txBody>
          <a:bodyPr vert="horz" lIns="91421" tIns="45711" rIns="91421" bIns="45711" rtlCol="0" anchor="ctr"/>
          <a:lstStyle/>
          <a:p>
            <a:endParaRPr lang="ja-JP" altLang="en-US"/>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21" tIns="45711" rIns="91421" bIns="4571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9" y="9440878"/>
            <a:ext cx="2949575" cy="496887"/>
          </a:xfrm>
          <a:prstGeom prst="rect">
            <a:avLst/>
          </a:prstGeom>
        </p:spPr>
        <p:txBody>
          <a:bodyPr vert="horz" lIns="91421" tIns="45711" rIns="91421" bIns="4571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46" y="9440878"/>
            <a:ext cx="2949575" cy="496887"/>
          </a:xfrm>
          <a:prstGeom prst="rect">
            <a:avLst/>
          </a:prstGeom>
        </p:spPr>
        <p:txBody>
          <a:bodyPr vert="horz" lIns="91421" tIns="45711" rIns="91421" bIns="45711" rtlCol="0" anchor="b"/>
          <a:lstStyle>
            <a:lvl1pPr algn="r">
              <a:defRPr sz="1200"/>
            </a:lvl1pPr>
          </a:lstStyle>
          <a:p>
            <a:fld id="{219625C8-9568-43CF-9705-21A9ED4BBEFF}" type="slidenum">
              <a:rPr kumimoji="1" lang="ja-JP" altLang="en-US" smtClean="0"/>
              <a:pPr/>
              <a:t>‹#›</a:t>
            </a:fld>
            <a:endParaRPr kumimoji="1" lang="ja-JP" altLang="en-US"/>
          </a:p>
        </p:txBody>
      </p:sp>
    </p:spTree>
    <p:extLst>
      <p:ext uri="{BB962C8B-B14F-4D97-AF65-F5344CB8AC3E}">
        <p14:creationId xmlns:p14="http://schemas.microsoft.com/office/powerpoint/2010/main" val="3092290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9625C8-9568-43CF-9705-21A9ED4BBEFF}" type="slidenum">
              <a:rPr kumimoji="1" lang="ja-JP" altLang="en-US" smtClean="0"/>
              <a:pPr/>
              <a:t>1</a:t>
            </a:fld>
            <a:endParaRPr kumimoji="1" lang="ja-JP" altLang="en-US"/>
          </a:p>
        </p:txBody>
      </p:sp>
    </p:spTree>
    <p:extLst>
      <p:ext uri="{BB962C8B-B14F-4D97-AF65-F5344CB8AC3E}">
        <p14:creationId xmlns:p14="http://schemas.microsoft.com/office/powerpoint/2010/main" val="68661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11</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12</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13</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16</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17</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6775" y="746125"/>
            <a:ext cx="25336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2ECAB4-6C1E-4D3D-99C4-577B5A11F292}"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2372616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04944" y="3077289"/>
            <a:ext cx="57227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09888" y="5613400"/>
            <a:ext cx="4712812"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1126" y="396701"/>
            <a:ext cx="1514832" cy="8452201"/>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36631" y="396701"/>
            <a:ext cx="4432287" cy="8452201"/>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04857" y="3077284"/>
            <a:ext cx="5722875"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09713" y="5613400"/>
            <a:ext cx="4713162" cy="253153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9F3C11E5-AFF3-4904-8567-14393F252F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46413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7F87BC8F-FC67-4940-9BEE-2318DB26E17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23322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1736" y="6365524"/>
            <a:ext cx="5722874" cy="1967442"/>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1736" y="4198589"/>
            <a:ext cx="5722874"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680FC4E9-83A8-4C48-ABC8-52D9C9B576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84439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36573" y="2311402"/>
            <a:ext cx="2973043"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21806" y="2311402"/>
            <a:ext cx="2974212"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9DB4E274-EF1B-44D6-B467-0AEA94F6412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75902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36571" y="2217385"/>
            <a:ext cx="297421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36571" y="3141486"/>
            <a:ext cx="297421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20639" y="2217385"/>
            <a:ext cx="297538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20639" y="3141486"/>
            <a:ext cx="297538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B0BB8C78-EF5F-4040-AA15-26751EF5257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83312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C3D901D1-9C35-41B3-96B8-C71FCC5C0C2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2037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EF84E5EE-2922-4F17-9A62-A4B3CA4162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29997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36572" y="394405"/>
            <a:ext cx="2214590"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31799" y="394409"/>
            <a:ext cx="3764219"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36572" y="2072924"/>
            <a:ext cx="2214590"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06BDC783-B0B0-4938-8E08-12DF2CAFCAF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9488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19405" y="6934200"/>
            <a:ext cx="404002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19405" y="885119"/>
            <a:ext cx="404002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19405" y="7752822"/>
            <a:ext cx="404002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1D61E15E-BA63-4CCC-B939-2D20E52C36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414551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5C45CC22-9CF0-4207-9131-6065D88B61B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78940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1449" y="396703"/>
            <a:ext cx="1514569"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36573" y="396703"/>
            <a:ext cx="4432687"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9887A3FF-A64B-4B6B-84EA-4EB0E20F18B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244768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36571" y="396703"/>
            <a:ext cx="6059446" cy="845220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60A69BAD-41E8-4623-945A-C63C133FD3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47806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36571" y="396699"/>
            <a:ext cx="6059446" cy="1651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36573" y="2311402"/>
            <a:ext cx="2973043"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3421806" y="2311400"/>
            <a:ext cx="2974212" cy="315753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3421806" y="5689075"/>
            <a:ext cx="2974212" cy="315983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1"/>
          </p:nvPr>
        </p:nvSpPr>
        <p:spPr>
          <a:ln/>
        </p:spPr>
        <p:txBody>
          <a:bodyPr/>
          <a:lstStyle>
            <a:lvl1pPr>
              <a:defRPr/>
            </a:lvl1pPr>
          </a:lstStyle>
          <a:p>
            <a:pPr>
              <a:defRPr/>
            </a:pPr>
            <a:fld id="{B8DBC04F-3E71-49CF-B697-5D9D1C5F67F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524824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336632" y="396699"/>
            <a:ext cx="6059329" cy="1651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336632" y="2311402"/>
            <a:ext cx="6059329" cy="6537502"/>
          </a:xfrm>
        </p:spPr>
        <p:txBody>
          <a:bodyPr/>
          <a:lstStyle/>
          <a:p>
            <a:pPr lvl="0"/>
            <a:endParaRPr lang="ja-JP" altLang="en-US" noProof="0"/>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srgbClr val="000000"/>
              </a:solidFill>
            </a:endParaRPr>
          </a:p>
        </p:txBody>
      </p:sp>
      <p:sp>
        <p:nvSpPr>
          <p:cNvPr id="5" name="フッター プレースホルダ 4"/>
          <p:cNvSpPr>
            <a:spLocks noGrp="1"/>
          </p:cNvSpPr>
          <p:nvPr>
            <p:ph type="ftr" sz="quarter" idx="11"/>
          </p:nvPr>
        </p:nvSpPr>
        <p:spPr>
          <a:xfrm>
            <a:off x="2299902" y="9020880"/>
            <a:ext cx="2132785" cy="687917"/>
          </a:xfrm>
          <a:prstGeom prst="rect">
            <a:avLst/>
          </a:prstGeom>
        </p:spPr>
        <p:txBody>
          <a:bodyPr/>
          <a:lstStyle>
            <a:lvl1pPr>
              <a:defRPr>
                <a:latin typeface="Arial" pitchFamily="34" charset="0"/>
                <a:ea typeface="ＭＳ Ｐゴシック" pitchFamily="50" charset="-128"/>
              </a:defRPr>
            </a:lvl1pPr>
          </a:lstStyle>
          <a:p>
            <a:pPr algn="ctr" fontAlgn="base">
              <a:spcBef>
                <a:spcPct val="0"/>
              </a:spcBef>
              <a:spcAft>
                <a:spcPct val="0"/>
              </a:spcAft>
              <a:defRPr/>
            </a:pPr>
            <a:endParaRPr lang="en-US" altLang="ja-JP">
              <a:solidFill>
                <a:srgbClr val="000000"/>
              </a:solidFill>
            </a:endParaRPr>
          </a:p>
        </p:txBody>
      </p:sp>
      <p:sp>
        <p:nvSpPr>
          <p:cNvPr id="6" name="スライド番号プレースホルダ 5"/>
          <p:cNvSpPr>
            <a:spLocks noGrp="1"/>
          </p:cNvSpPr>
          <p:nvPr>
            <p:ph type="sldNum" sz="quarter" idx="12"/>
          </p:nvPr>
        </p:nvSpPr>
        <p:spPr>
          <a:xfrm>
            <a:off x="4825354" y="9020880"/>
            <a:ext cx="1570664" cy="687917"/>
          </a:xfrm>
        </p:spPr>
        <p:txBody>
          <a:bodyPr/>
          <a:lstStyle>
            <a:lvl1pPr>
              <a:defRPr/>
            </a:lvl1pPr>
          </a:lstStyle>
          <a:p>
            <a:pPr>
              <a:defRPr/>
            </a:pPr>
            <a:fld id="{AE508138-368F-491C-9931-C596340EB35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53173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1828" y="6365531"/>
            <a:ext cx="57227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31828" y="4198590"/>
            <a:ext cx="57227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36629" y="2311408"/>
            <a:ext cx="297356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22399" y="2311408"/>
            <a:ext cx="297356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36629" y="2217388"/>
            <a:ext cx="2974729"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36629" y="3141488"/>
            <a:ext cx="2974729"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20062" y="2217388"/>
            <a:ext cx="2975898"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20062" y="3141488"/>
            <a:ext cx="2975898"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36632" y="394407"/>
            <a:ext cx="221497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32257" y="394412"/>
            <a:ext cx="3763704"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36632" y="2072927"/>
            <a:ext cx="221497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19636" y="6934201"/>
            <a:ext cx="4039553"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19636" y="885119"/>
            <a:ext cx="4039553"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19636" y="7752822"/>
            <a:ext cx="4039553"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927FFD-3D24-4EC2-AEC8-E83A8D96C0A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36632" y="396699"/>
            <a:ext cx="6059329"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36632" y="2311408"/>
            <a:ext cx="6059329"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36630" y="9181402"/>
            <a:ext cx="1570937" cy="527403"/>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2300302" y="9181402"/>
            <a:ext cx="2131986"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825023" y="9181402"/>
            <a:ext cx="1570937"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32927FFD-3D24-4EC2-AEC8-E83A8D96C0A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36571" y="396699"/>
            <a:ext cx="6059446"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336571" y="2311402"/>
            <a:ext cx="6059446" cy="6537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36571" y="9020880"/>
            <a:ext cx="1570664"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344752" y="9529939"/>
            <a:ext cx="6387836" cy="37606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2585237-E764-4452-81A5-48401954F32E}"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498748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p:cNvCxnSpPr/>
          <p:nvPr/>
        </p:nvCxnSpPr>
        <p:spPr bwMode="auto">
          <a:xfrm>
            <a:off x="4014366" y="1187679"/>
            <a:ext cx="2741410" cy="9956"/>
          </a:xfrm>
          <a:prstGeom prst="line">
            <a:avLst/>
          </a:prstGeom>
          <a:ln>
            <a:solidFill>
              <a:schemeClr val="tx1"/>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sp>
        <p:nvSpPr>
          <p:cNvPr id="11" name="テキスト ボックス 10"/>
          <p:cNvSpPr txBox="1"/>
          <p:nvPr/>
        </p:nvSpPr>
        <p:spPr>
          <a:xfrm>
            <a:off x="4371392" y="479793"/>
            <a:ext cx="2027357" cy="707886"/>
          </a:xfrm>
          <a:prstGeom prst="rect">
            <a:avLst/>
          </a:prstGeom>
          <a:noFill/>
        </p:spPr>
        <p:txBody>
          <a:bodyPr wrap="square">
            <a:spAutoFit/>
          </a:bodyPr>
          <a:lstStyle/>
          <a:p>
            <a:pPr fontAlgn="base">
              <a:spcBef>
                <a:spcPct val="0"/>
              </a:spcBef>
              <a:spcAft>
                <a:spcPct val="0"/>
              </a:spcAft>
              <a:defRPr/>
            </a:pPr>
            <a:r>
              <a:rPr lang="ja-JP" altLang="en-US" sz="4000" dirty="0" smtClean="0">
                <a:latin typeface="HGP創英角ｺﾞｼｯｸUB" pitchFamily="50" charset="-128"/>
                <a:ea typeface="HGP創英角ｺﾞｼｯｸUB" pitchFamily="50" charset="-128"/>
              </a:rPr>
              <a:t>ＳＴＥＰ２</a:t>
            </a:r>
            <a:endParaRPr lang="ja-JP" altLang="en-US" sz="4000" dirty="0">
              <a:latin typeface="HGP創英角ｺﾞｼｯｸUB" pitchFamily="50" charset="-128"/>
              <a:ea typeface="HGP創英角ｺﾞｼｯｸUB" pitchFamily="50" charset="-128"/>
            </a:endParaRPr>
          </a:p>
        </p:txBody>
      </p:sp>
      <p:sp>
        <p:nvSpPr>
          <p:cNvPr id="6" name="テキスト ボックス 5"/>
          <p:cNvSpPr txBox="1"/>
          <p:nvPr/>
        </p:nvSpPr>
        <p:spPr>
          <a:xfrm>
            <a:off x="557982" y="2649538"/>
            <a:ext cx="5694188" cy="584775"/>
          </a:xfrm>
          <a:prstGeom prst="rect">
            <a:avLst/>
          </a:prstGeom>
          <a:noFill/>
        </p:spPr>
        <p:txBody>
          <a:bodyPr wrap="none">
            <a:spAutoFit/>
          </a:bodyPr>
          <a:lstStyle/>
          <a:p>
            <a:pPr algn="ctr" fontAlgn="base">
              <a:spcBef>
                <a:spcPct val="0"/>
              </a:spcBef>
              <a:spcAft>
                <a:spcPct val="0"/>
              </a:spcAft>
              <a:defRPr/>
            </a:pPr>
            <a:r>
              <a:rPr lang="ja-JP" altLang="en-US" sz="3200" b="1" dirty="0" smtClean="0">
                <a:latin typeface="+mn-ea"/>
              </a:rPr>
              <a:t>障害特性に応じた対応について</a:t>
            </a:r>
            <a:endParaRPr lang="en-US" altLang="ja-JP" sz="3200" b="1" dirty="0">
              <a:latin typeface="+mn-ea"/>
            </a:endParaRPr>
          </a:p>
        </p:txBody>
      </p:sp>
      <p:sp>
        <p:nvSpPr>
          <p:cNvPr id="7" name="角丸四角形 6"/>
          <p:cNvSpPr/>
          <p:nvPr/>
        </p:nvSpPr>
        <p:spPr>
          <a:xfrm>
            <a:off x="557982" y="3944888"/>
            <a:ext cx="5694188" cy="2376264"/>
          </a:xfrm>
          <a:prstGeom prst="roundRect">
            <a:avLst>
              <a:gd name="adj" fmla="val 5094"/>
            </a:avLst>
          </a:prstGeom>
          <a:solidFill>
            <a:schemeClr val="accent5">
              <a:lumMod val="20000"/>
              <a:lumOff val="80000"/>
            </a:schemeClr>
          </a:solidFill>
          <a:ln w="12700">
            <a:solidFill>
              <a:schemeClr val="tx1"/>
            </a:solid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・この資料では、代表的</a:t>
            </a:r>
            <a:r>
              <a:rPr lang="ja-JP" altLang="en-US" sz="12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な障害</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特性を説明するとともに、その障害特性に応じた配慮</a:t>
            </a:r>
            <a:r>
              <a:rPr lang="ja-JP" altLang="en-US" sz="12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すべき事項に</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ついて、簡単</a:t>
            </a:r>
            <a:r>
              <a:rPr lang="ja-JP" altLang="en-US" sz="12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まとめています。</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・それぞれの障害特性に応じた対応が求められていますが、障害者が必要とする支援は個々に異なります。そのため、障害のある方のニーズを十分に聞いてから、合理的配慮を提供してください。</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1400"/>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1050"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050"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この資料は、厚生労働省が策定した「</a:t>
            </a:r>
            <a:r>
              <a:rPr kumimoji="0" lang="ja-JP" altLang="en-US" sz="105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障害者差別解消法福祉事業者向け</a:t>
            </a:r>
            <a:r>
              <a:rPr kumimoji="0" lang="ja-JP" altLang="en-US" sz="1050"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ガイドライ</a:t>
            </a:r>
            <a:endParaRPr kumimoji="0" lang="en-US" altLang="ja-JP" sz="1050"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1400"/>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05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050" kern="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ン」第３（３）を参考に作成した資料です。</a:t>
            </a:r>
            <a:endParaRPr kumimoji="0" lang="en-US" altLang="ja-JP" sz="105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279564" y="7689304"/>
            <a:ext cx="4251024" cy="656590"/>
          </a:xfrm>
          <a:prstGeom prst="rect">
            <a:avLst/>
          </a:prstGeom>
          <a:noFill/>
          <a:ln>
            <a:noFill/>
          </a:ln>
        </p:spPr>
        <p:txBody>
          <a:bodyPr wrap="square" rtlCol="0">
            <a:spAutoFit/>
          </a:bodyPr>
          <a:lstStyle/>
          <a:p>
            <a:pPr algn="ctr">
              <a:lnSpc>
                <a:spcPts val="2200"/>
              </a:lnSpc>
            </a:pPr>
            <a:r>
              <a:rPr lang="zh-TW" altLang="en-US" sz="1400" dirty="0" smtClean="0">
                <a:latin typeface="ＭＳ ゴシック" panose="020B0609070205080204" pitchFamily="49" charset="-128"/>
                <a:ea typeface="ＭＳ ゴシック" panose="020B0609070205080204" pitchFamily="49" charset="-128"/>
              </a:rPr>
              <a:t>九</a:t>
            </a:r>
            <a:r>
              <a:rPr lang="zh-TW" altLang="en-US" sz="1400" dirty="0">
                <a:latin typeface="ＭＳ ゴシック" panose="020B0609070205080204" pitchFamily="49" charset="-128"/>
                <a:ea typeface="ＭＳ ゴシック" panose="020B0609070205080204" pitchFamily="49" charset="-128"/>
              </a:rPr>
              <a:t>都県市首脳会議首都圏連合協</a:t>
            </a:r>
            <a:r>
              <a:rPr lang="zh-TW" altLang="en-US" sz="1400" dirty="0" smtClean="0">
                <a:latin typeface="ＭＳ ゴシック" panose="020B0609070205080204" pitchFamily="49" charset="-128"/>
                <a:ea typeface="ＭＳ ゴシック" panose="020B0609070205080204" pitchFamily="49" charset="-128"/>
              </a:rPr>
              <a:t>議会</a:t>
            </a:r>
            <a:endParaRPr lang="en-US" altLang="zh-TW" sz="1400" dirty="0" smtClean="0">
              <a:latin typeface="ＭＳ ゴシック" panose="020B0609070205080204" pitchFamily="49" charset="-128"/>
              <a:ea typeface="ＭＳ ゴシック" panose="020B0609070205080204" pitchFamily="49" charset="-128"/>
            </a:endParaRPr>
          </a:p>
          <a:p>
            <a:pPr algn="ctr">
              <a:lnSpc>
                <a:spcPts val="2200"/>
              </a:lnSpc>
            </a:pPr>
            <a:r>
              <a:rPr lang="ja-JP" altLang="en-US" sz="1400" dirty="0">
                <a:latin typeface="ＭＳ ゴシック" panose="020B0609070205080204" pitchFamily="49" charset="-128"/>
                <a:ea typeface="ＭＳ ゴシック" panose="020B0609070205080204" pitchFamily="49" charset="-128"/>
              </a:rPr>
              <a:t>障害者への合理的配慮を示すマークの</a:t>
            </a:r>
            <a:r>
              <a:rPr lang="ja-JP" altLang="en-US" sz="1400" dirty="0" smtClean="0">
                <a:latin typeface="ＭＳ ゴシック" panose="020B0609070205080204" pitchFamily="49" charset="-128"/>
                <a:ea typeface="ＭＳ ゴシック" panose="020B0609070205080204" pitchFamily="49" charset="-128"/>
              </a:rPr>
              <a:t>検討会</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8" name="スライド番号プレースホルダー 1"/>
          <p:cNvSpPr>
            <a:spLocks noGrp="1"/>
          </p:cNvSpPr>
          <p:nvPr>
            <p:ph type="sldNum" sz="quarter" idx="4294967295"/>
          </p:nvPr>
        </p:nvSpPr>
        <p:spPr>
          <a:xfrm>
            <a:off x="0" y="9436637"/>
            <a:ext cx="6732588" cy="363317"/>
          </a:xfrm>
          <a:prstGeom prst="rect">
            <a:avLst/>
          </a:prstGeom>
        </p:spPr>
        <p:txBody>
          <a:bodyPr/>
          <a:lstStyle/>
          <a:p>
            <a:pPr algn="ctr"/>
            <a:fld id="{32927FFD-3D24-4EC2-AEC8-E83A8D96C0AC}" type="slidenum">
              <a:rPr kumimoji="1" lang="ja-JP" altLang="en-US" sz="1200" smtClean="0">
                <a:solidFill>
                  <a:schemeClr val="tx1"/>
                </a:solidFill>
                <a:latin typeface="ＭＳ ゴシック" panose="020B0609070205080204" pitchFamily="49" charset="-128"/>
                <a:ea typeface="ＭＳ ゴシック" panose="020B0609070205080204" pitchFamily="49" charset="-128"/>
              </a:rPr>
              <a:pPr algn="ctr"/>
              <a:t>1</a:t>
            </a:fld>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11073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4454" y="1625080"/>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知的障害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8" name="角丸四角形 7"/>
          <p:cNvSpPr/>
          <p:nvPr/>
        </p:nvSpPr>
        <p:spPr>
          <a:xfrm>
            <a:off x="-5212" y="2360712"/>
            <a:ext cx="6627666" cy="6264696"/>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・概ね</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18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歳頃までの心身の発達期に現れた知的機能の障害により、生活上の適応</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に困難が</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生じる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・「考えたり、理解したり、読んだり、書いたり、計算したり、話したり」する等</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の知的な</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機能</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に発達の遅れが生じる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・金銭管理、会話、買い物、家事などの社会生活への適応に状態に応じた援助が必要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・主な原因として、ダウン症候群などの染色体異常、または先天性代謝異常による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脳症</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や外傷性脳損傷などの脳の疾患があるが、原因が特定できない場合も</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・てんかんを合併する場合もある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・ダウン症候群の場合の特性として、筋肉の低緊張、多くの場合、知的な発達の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遅れが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み</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ら</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れる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こと、また、心臓に疾患を伴う場合が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・言葉による説明などを理解しにくいため、ゆっくり、ていねいに、わかりやすく話すこと</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が必要</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・文書は、漢字を少なくしてルビを振る、文書をわかりやすい表現に直すなどの配慮で理解</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しやすくなる場合があるが、一人ひとりの障害の特性により異なる</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・写真、絵、ピクトグラムなどわかりやすい情報提供を工夫する</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・説明が分からないときに提示するカードを用意したり、本人をよく知る支援者が同席する</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など理解しやすくなる環境を工夫をする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59722" y="128464"/>
            <a:ext cx="6627666" cy="1496616"/>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人工呼吸器などを装着して専用の車椅子で移動する人もいるため</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、電車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やバスの乗降</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時</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等</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において、周囲の人が手伝って車椅子を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持ち上げる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などの配慮が必要</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・体温調整がうまくできないことも多いので、急な温度変化を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避ける配慮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10</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4017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9833" y="683272"/>
            <a:ext cx="6636017" cy="8662216"/>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○自閉症、アスペルガー症候群を含む広汎性発達障害（自閉症スペクトラム）</a:t>
            </a:r>
          </a:p>
          <a:p>
            <a:pPr marL="279400" indent="-279400">
              <a:lnSpc>
                <a:spcPts val="2500"/>
              </a:lnSpc>
              <a:spcAft>
                <a:spcPts val="0"/>
              </a:spcAft>
            </a:pP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主な特性</a:t>
            </a: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p>
          <a:p>
            <a:pPr marL="279400" indent="-279400">
              <a:lnSpc>
                <a:spcPts val="2500"/>
              </a:lnSpc>
              <a:spcAft>
                <a:spcPts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・相手の表情や態度などよりも、文字や図形、物の方に関心が強い</a:t>
            </a:r>
          </a:p>
          <a:p>
            <a:pPr marL="279400" indent="-279400">
              <a:lnSpc>
                <a:spcPts val="2500"/>
              </a:lnSpc>
              <a:spcAft>
                <a:spcPts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・見通しの立たない状況では不安が強いが、見通しが立つ時はきっちりしている</a:t>
            </a:r>
          </a:p>
          <a:p>
            <a:pPr marL="279400" indent="-279400">
              <a:lnSpc>
                <a:spcPts val="2500"/>
              </a:lnSpc>
              <a:spcAft>
                <a:spcPts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・大勢の人がいる所や気温の変化などの感覚刺激への敏感さで苦労しているが、それが芸術</a:t>
            </a:r>
            <a:endParaRPr lang="en-US" altLang="ja-JP" sz="1200" kern="100" dirty="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　的な才能につながることもある。</a:t>
            </a:r>
          </a:p>
          <a:p>
            <a:pPr marL="279400" indent="-279400">
              <a:lnSpc>
                <a:spcPts val="2500"/>
              </a:lnSpc>
              <a:spcAft>
                <a:spcPts val="0"/>
              </a:spcAft>
            </a:pPr>
            <a:endPar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en-US" altLang="ja-JP" sz="1200" b="1"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主な対応</a:t>
            </a: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p>
          <a:p>
            <a:pPr marL="279400" indent="-279400">
              <a:lnSpc>
                <a:spcPts val="2500"/>
              </a:lnSpc>
              <a:spcAft>
                <a:spcPts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・本人をよく知る専</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本人をよく知る専門家や家族にサポートのコツを</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聞く</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肯定的、具体的、視覚的な伝え方の工夫（「○○をしましょう</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いった</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シンプルな</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伝</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え</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方</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、その人の興味関心に沿った内容</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図・イ</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ラスト</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などを使って説明するなど</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100" dirty="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スモールステップによる支援（手順を示す、モデルを見せる</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体験</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練習</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をする、新しく</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挑</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kern="100" dirty="0" err="1" smtClean="0">
                <a:latin typeface="メイリオ" panose="020B0604030504040204" pitchFamily="50" charset="-128"/>
                <a:ea typeface="メイリオ" panose="020B0604030504040204" pitchFamily="50" charset="-128"/>
                <a:cs typeface="メイリオ" panose="020B0604030504040204" pitchFamily="50" charset="-128"/>
              </a:rPr>
              <a:t>戦</a:t>
            </a:r>
            <a:r>
              <a:rPr lang="ja-JP" altLang="ja-JP" sz="1200" kern="100" dirty="0" err="1">
                <a:latin typeface="メイリオ" panose="020B0604030504040204" pitchFamily="50" charset="-128"/>
                <a:ea typeface="メイリオ" panose="020B0604030504040204" pitchFamily="50" charset="-128"/>
                <a:cs typeface="メイリオ" panose="020B0604030504040204" pitchFamily="50" charset="-128"/>
              </a:rPr>
              <a:t>する</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部分は少しずつにするなど</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感覚過敏がある場合は、音や肌触り、室温など感覚面の調整を</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う</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イヤーマフを</a:t>
            </a:r>
            <a:r>
              <a:rPr lang="ja-JP" altLang="ja-JP" sz="1200" dirty="0" err="1">
                <a:latin typeface="メイリオ" panose="020B0604030504040204" pitchFamily="50" charset="-128"/>
                <a:ea typeface="メイリオ" panose="020B0604030504040204" pitchFamily="50" charset="-128"/>
                <a:cs typeface="メイリオ" panose="020B0604030504040204" pitchFamily="50" charset="-128"/>
              </a:rPr>
              <a:t>活用</a:t>
            </a:r>
            <a:r>
              <a:rPr lang="ja-JP" altLang="ja-JP" sz="1200" dirty="0" err="1" smtClean="0">
                <a:latin typeface="メイリオ" panose="020B0604030504040204" pitchFamily="50" charset="-128"/>
                <a:ea typeface="メイリオ" panose="020B0604030504040204" pitchFamily="50" charset="-128"/>
                <a:cs typeface="メイリオ" panose="020B0604030504040204" pitchFamily="50" charset="-128"/>
              </a:rPr>
              <a:t>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る</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、大声で説明せずホワイトボードで</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容を</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伝える</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、人とぶつからないように居場所を</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衝</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立</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などで区切る</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クー</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ラー</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等の設備のある部屋を利用できるように配慮するなど</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nSpc>
                <a:spcPts val="2500"/>
              </a:lnSpc>
              <a:spcAft>
                <a:spcPts val="0"/>
              </a:spcAft>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○学習障害（限局性学習障害）</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主な特性</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・「話す」「理解」は普通にできるのに、「読む」「書く」「計算する」ことが、努力し</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いるのに極端に苦手</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主な対応</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本人をよく知る専門家や家族にサポートのコツを聞く</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・得意な部分を積極的に使って情報を理解し、表現できるようにす</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る（ＩＣＴ</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を活用する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際は、文字を大きくしたり行間を空けるなど、</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読</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みやすくなるように工夫する）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・苦手な部分について、課題の量・質を適切に加減する、柔軟な評</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価</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をする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lang="en-US" altLang="ja-JP"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gn="just">
              <a:lnSpc>
                <a:spcPts val="2500"/>
              </a:lnSpc>
              <a:spcAft>
                <a:spcPts val="0"/>
              </a:spcAft>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28184" y="128464"/>
            <a:ext cx="6627666" cy="2520280"/>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2" y="1065880"/>
            <a:ext cx="6636017" cy="2157615"/>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279400" indent="-279400" algn="just">
              <a:lnSpc>
                <a:spcPts val="2500"/>
              </a:lnSpc>
              <a:spcAft>
                <a:spcPts val="0"/>
              </a:spcAft>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19833" y="128464"/>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発達障害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9"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11</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30548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51024" y="200472"/>
            <a:ext cx="6555630" cy="6696744"/>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400" b="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注意欠陥多動</a:t>
            </a: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性障害（注意欠如・多動性障害）</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主な特性</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・次々と周囲のものに関心を持ち、周囲のペースよりもエネルギッシュ</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に様々な</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ことに</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り</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組む</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ことが多い</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主な対応</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・本人をよく知る専門家や家族にサポートのコツを聞く</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・短く、はっきりとした言い方で伝える</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・気の散りにくい座席の位置の工夫、分かりやすいルール提示などの配慮</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・ストレスケア（傷つき体験への寄り添い、適応行動が出来たことへの</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こまめな</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評価）</a:t>
            </a:r>
          </a:p>
          <a:p>
            <a:pPr marL="279400" indent="-279400">
              <a:lnSpc>
                <a:spcPts val="2500"/>
              </a:lnSpc>
              <a:spcAft>
                <a:spcPts val="0"/>
              </a:spcAft>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その他の発達障害</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主な特性</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・体の動かし方の不器用さ、我慢していても声が出たり体が動いてしまったりする</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チック、</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一般的</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に吃音と言われるような話し方なども、発達障害に含まれる</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主な対応</a:t>
            </a:r>
            <a:r>
              <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本人をよく知る専門家や家族にサポートのコツを聞く</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・叱ったり拒否的な態度を取ったり、笑ったり、ひやかしたりしない</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・日常的な行動の一つとして受け止め、時間をかけて待つ、苦手な</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に無理に</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取組まず</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出来ること</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で活躍する環境を作るなど、楽に</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過ごせる</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方法を一緒に考える</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79400" indent="-279400" algn="just">
              <a:lnSpc>
                <a:spcPts val="2500"/>
              </a:lnSpc>
              <a:spcAft>
                <a:spcPts val="0"/>
              </a:spcAft>
            </a:pP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12</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51510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8890" y="127670"/>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精神障害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7" name="角丸四角形 6"/>
          <p:cNvSpPr/>
          <p:nvPr/>
        </p:nvSpPr>
        <p:spPr>
          <a:xfrm>
            <a:off x="0" y="742992"/>
            <a:ext cx="6627666" cy="9322888"/>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・精神障害の原因となる精神疾患は様々であり、原因となる精神疾患によって、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その障害</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特性</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や制限の度合いは異なる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・精神疾患の中には、長期にわたり、日常生活又は社会生活に相当な制限を受ける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状態が</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続く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ものがある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・代表的な精神疾患として、統合失調症や気分障害等がある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・障害の特性もさまざまであるため、積極的に医療機関と連携を図ったり、専門家</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の意見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聴くなど、関係機関と協力しながら対応</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○統合失調症</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・発症の原因はよく分かっていないが、１００人に１人弱かかる、比較的一般的な</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病気で</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・「幻覚」や「妄想」が特徴的な症状だが、その他にも様々な生活のしづらさが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障害とし</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て</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表れることが知られている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・陽性症状</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幻覚</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：実態がなく他人には認識できないが、本人には感じ取れる感覚のこと</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なかでも</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、自分の悪口やうわさ、指図する声等が聞こえる幻聴が多い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妄想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：明らかに誤った内容を信じてしまい、周りが訂正しようとしても</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受け入れられ</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ない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考えのこと。誰かにいやがらせをされているという被害妄想、</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周囲</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何でも自分に関係しているように思える関係妄想などがある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・陰性症状</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意欲</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が低下し、以前からの趣味や楽しみにしていたことに興味を示さなくなる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疲れやすく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集中力が保てず、人づきあいを避け引きこもりがちになる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入浴</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や着替えなど清潔を保つことが苦手となる など</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・認知や行動の障害：</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考え</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がまとまりにくく何が言いたいのかわからなくなる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相手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の話の内容がつかめず、周囲にうまく合わせることができない など</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13</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10753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 y="128464"/>
            <a:ext cx="6732585" cy="9577064"/>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・統合失調症は脳の病気であることを理解し、病気について正しい知識を学ぶ必要がある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・薬物療法が主な治療となるため、内服を続けるために配慮する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・社会との接点を保つことも治療となるため、本人が病気と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付き合いながら</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、他人と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交流し</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たり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、仕事に就くことを見守る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・一方で、ストレスや環境の変化に弱いことを理解し、配慮した</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対応を</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心掛ける</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・一度に多くの情報が入ると混乱するので、伝える情報は紙に書く</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して整理して</a:t>
            </a:r>
            <a:r>
              <a:rPr lang="ja-JP" altLang="en-US" sz="12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ゆっく</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り</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具体的に伝えることを心掛ける</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・症状が強い時には無理をさせず、しっかりと休養をとったり、</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速やか</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に主治医を受診</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こと</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などを促す</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zh-TW"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zh-TW"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気分障害</a:t>
            </a:r>
            <a:endParaRPr kumimoji="0" lang="en-US" altLang="ja-JP"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・気分の波が主な症状としてあらわれる病気。うつ状態のみを認める時はうつ病</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と呼び、</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う</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つ</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状態と躁状態を繰り返す場合には、双極性障害（躁うつ病）と呼ぶ</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・うつ状態では気持ちが強く落ち込み、何事にもやる気が出ない、疲れやすい、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考えが働か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、自分が価値のない人間のように思える、死ぬことばかり考えて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しまい実行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移そう</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するなどの症状がでる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・躁状態では気持ちが過剰に高揚し、普段ならあり得ないような浪費をしたり、</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ほとんど眠</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ら</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ずに</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働き続けたりする。その一方で、ちょっとした事にも敏感に反応し</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、他人</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対して</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怒りっぽく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なったり、自分は何でも出来ると思い込んで人の話を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聞かなくなったりする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・専門家</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の診察の上</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で、家族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本人、周囲</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の人が病気について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理解する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・薬物療法が主な治療となるため、内服を続けるために配慮する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・うつ状態の時は無理を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させず、しっかり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と休養をとれるよう配慮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・躁状態の時は、金銭の管理、安全の管理などに気を付け、対応が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難しい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時には専門家</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に相</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談</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自分を傷つけてしまったり、自殺に至ることもあるため、自殺</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などを</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疑わせるような</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言動</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あった場合には、本人の安全に配慮した</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上で</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、速やかに専門家に相談するよう本人や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家</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等に</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促す</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14</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65979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0" y="128464"/>
            <a:ext cx="6617119" cy="9073008"/>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○依存症（アルコール）</a:t>
            </a:r>
            <a:endParaRPr kumimoji="0" lang="en-US" altLang="ja-JP" sz="1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・飲酒したいという強い欲求がコントロールができず、過剰に飲酒したり、昼夜</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問わず飲</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酒</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したり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することで身体的、社会生活上の様々な問題が生じる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・体がアルコールに慣れることで、アルコールが体から抜けると、発汗、頻脈、手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の震え、</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不安</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、イライラなどの離脱症状が出る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・一念発起して断酒しようとしても、離脱症状の不快感や、日常生活での不安感</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から逃れ</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ために、また飲んでしまう</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本人に病識がなく（場合によっては家族も）、アルコール依存症</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は治療</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を必要とする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病</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気</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であるということを、本人・家族・周囲が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理解する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・周囲の対応が結果的に本人の飲酒につながってしまう可能性が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あるため</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、家族も同伴</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で、アルコール依存症の専門家に相談する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一度断酒しても、再度飲酒してしまうことが多いため、根気強く</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本人</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を見守る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○てんかん</a:t>
            </a:r>
            <a:endParaRPr kumimoji="0" lang="ja-JP" altLang="en-US" sz="1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・何らかの原因で、一時的に脳の一部が過剰に興奮することにより、発作がおきる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・発作には、けいれんを伴うもの、突然意識を失うもの、意識はあるが認知の変化</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を伴う</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など、様々なタイプのものがある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誰もがかかる可能性がある病気であり、専門家の指導の下に内服</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治療</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を行うことで、</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多</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くの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者が一般的な生活が送れることを理解する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・発作が起こっていないほとんどの時間は普通の生活が可能なので</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、発作</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コントロール</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されて</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いる場合は、過剰に活動を制限しない</a:t>
            </a: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・内服を適切に続けることが重要である。また、発作が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起こってしまった</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場合には、</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本人</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安全を確保した上で</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専門機関</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に相談する</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15</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87379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39251" y="0"/>
            <a:ext cx="6567404" cy="7761312"/>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zh-TW"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認知症</a:t>
            </a:r>
            <a:endParaRPr kumimoji="0" lang="en-US" altLang="ja-JP"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・認知症とは、単一の病名ではなく、種々の原因となる疾患により記憶障害など</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認知機能</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低下し、生活に支障が出ている状態である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・原因となる主な疾患として、 アルツハイマー型認知症、血管性認知症、レビー</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小体型認</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知症</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、前頭側頭型認知症（ピック病など）がある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・認知機能の障害の他に、行動・心理症状（</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BPSD</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）と呼ばれる症状（徘徊、不穏</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、興奮、</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幻覚</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、妄想など）がある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・高齢化</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社会を迎え、誰もが認知症とともに生きることになる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可能性が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あり、また、誰</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介護者等として認知症に関わる可能性が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あるなど</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、認知症は皆にとって身近な病気</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ことを理解する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・各々の価値観や個性、想い、人生の歴史等を持つ主体として尊重し</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、できない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ことで</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、できることに目を向けて、本人が有する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力を</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最大限に活かしながら、地域社会</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で本人のなじみの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暮らし方や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なじみの関係が継続できるよう、支援していく</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・早期に気付いて適切に対応していくことができるよう、小さな</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異常を</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感じたときに速</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かに</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適切な機関に相談できるようにする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BPSD</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ついては、</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BPSD</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には 、何らかの意味があり、</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その人からのメッセージ</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して聴くことが重要であり、</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BPSD</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の要因</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として、さまざま</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な身体症状、孤立・不安</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不適切</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な環境・ケア、</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睡眠</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生活</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リズムの乱れなどにも目を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向ける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※BPSD</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とは、行動・心理症状と呼ばれる症状で、徘徊、不穏、興奮、幻覚、妄想</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などの症状がある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・症状が変化した等の場合には、速やかに主治医を受診し、必要に</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応じて</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専門機関に</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相談</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ことなどを促す</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16</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73584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034" y="76076"/>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400" dirty="0" smtClean="0">
                <a:solidFill>
                  <a:sysClr val="windowText" lastClr="000000"/>
                </a:solidFill>
                <a:latin typeface="ＤＨＰ特太ゴシック体" panose="020B0500000000000000" pitchFamily="50" charset="-128"/>
                <a:ea typeface="ＤＨＰ特太ゴシック体" panose="020B0500000000000000" pitchFamily="50" charset="-128"/>
              </a:rPr>
              <a:t>難病</a:t>
            </a:r>
            <a:endParaRPr lang="ja-JP" altLang="en-US" sz="24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7" name="角丸四角形 6"/>
          <p:cNvSpPr/>
          <p:nvPr/>
        </p:nvSpPr>
        <p:spPr>
          <a:xfrm>
            <a:off x="45034" y="776536"/>
            <a:ext cx="6660294" cy="3600400"/>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・神経筋疾病、骨関節疾病、感覚器疾病など様々な疾病により多彩な障害を生じる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・常に医療的対応を必要とすることが多い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・病態や障害が進行する場合が多い</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a:t>
            </a:r>
            <a:r>
              <a:rPr kumimoji="0" lang="ja-JP" altLang="en-US"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な対応</a:t>
            </a: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専門の医師に相談する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・それぞれの難病の特性が異なり、その特性に合わせた対応が必要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・進行する場合、病態・障害の変化に対応が必要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・排泄の問題、疲れやすさ、状態の変動などに留意が必要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・体調がすぐれない時に休憩できる場所を確保する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17</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45086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39666" y="776536"/>
            <a:ext cx="6588000" cy="8568952"/>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・先天性で受障される方のほか、最近は糖尿病性網膜症などで</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受障される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人も多く</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、高齢</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者</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では、緑内障や黄斑部変性症が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多い</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視力障害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：視覚的な情報を全く得られない又はほとんど</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得られない人</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と、文字の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拡大や　</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視覚</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補助具等を使用し保有する視力を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活用できる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人に大きく</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分けられる（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全盲、弱視</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いわれる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こともある）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視力をほとんど活用できない人の場合、音声、触覚、嗅覚</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など</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、視覚以外の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情報を</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手がかり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に周囲の状況を把握して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いる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文字の読みとりは、点字に加えて最近では画面上の文字</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情報を</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読み上げる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ソフトを</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用いて</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パソコンで行うこともある（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点字の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読み書きができる人ばかりではない）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視力をある程度活用できる人の場合は、補助具を使用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したり文字</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を拡大したり</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近</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づ</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いて</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見るなどの様々な工夫をして情報</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を得ている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視野障害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：目を動かさないで見ることのできる範囲が狭くなる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求心性視野狭窄」見える部分が中心だけになって段々と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周囲が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見えなくなる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遠く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は見えるが足元が見えず、</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つまづきやすく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中心暗転</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周囲</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はぼんやり見えるが真ん中が見えない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文字</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等、見ようとする部分が見えなくなる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・視力障害、視野障害の状況によって、明るさの変化への対応が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困難</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なため、移動など</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困難さ</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を生じる場合も</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多い</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・音声や点字表示など、視覚情報を代替する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配慮</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中途受障の人では白杖を用いた歩行や点字の触読が困難な人も</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多い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ため留意が必要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・声をかける時には、前から近づき「○○さん、こんにちは。△</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△です</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。」など自ら</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名乗</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1"/>
          <p:cNvSpPr txBox="1">
            <a:spLocks/>
          </p:cNvSpPr>
          <p:nvPr/>
        </p:nvSpPr>
        <p:spPr>
          <a:xfrm>
            <a:off x="39666" y="178571"/>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視覚障害（視力障害・視野障害）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5"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2</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8817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51000" y="3212906"/>
            <a:ext cx="6628608" cy="5868712"/>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・聴覚障害は外見上わかりにくい障害であり、その人が抱えて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いる困難</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も他の人</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からは気</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づ</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かれにくい側面がある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・聴覚障害者は補聴器や人工内耳を装用するほか、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コミュニケーション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方法には手話</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、筆</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談</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、口話など様々な方法があるが、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どれか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一つで十分ということではなく、</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多くの聴覚</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障害者</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は話す</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相手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場面によって複数の手段を組み合わせるなど</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使い分けている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・補聴器や人工内耳を装用している場合、スピーカーを通じる等</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、残響</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や反響の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聞き取り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にあまり効果が得られにくい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・聴覚の活用による言葉の習得に課題があることにより、聴覚</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障害者</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の国語力は</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様々で</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ため、筆談の場合は、相手の状況に</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あわせる</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・手話や文字表示、手話通訳や要約筆記者の配置など、目で見て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わかる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情報を提示</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したり</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コミュニケーション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をとる配慮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・補聴器や人工内耳を装用し、残響や反響のある音を聞き取る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困難な場合には、</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代</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替</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する対応への配慮（磁気誘導ループの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利用</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など）</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・音声だけで話すことは極力避け、視覚的な具体的な情報も併用</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・スマートフォンなどのアプリに音声を文字に変換できるものが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、これらを使用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筆談を補うことができる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3</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94372" y="272480"/>
            <a:ext cx="6553364" cy="2011186"/>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説明する時には「それ」「あれ」「こっち」「このくらいの」などと指差し表現や指示</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代名詞</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で表現せず、「あなたの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正面「○○くらい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の大きさ」などと具体的に説明</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・普段から通路（点字ブロックの上等）に通行の妨げになるもの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を置かない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日頃、視覚障</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害者</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が使用しているものの位置を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変えないなど周囲</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の協力が不可欠</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・主に弱視の場合、室内における照明の状況に応じて、窓を背に</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して座って</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もらうなどの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配</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1"/>
          <p:cNvSpPr txBox="1">
            <a:spLocks/>
          </p:cNvSpPr>
          <p:nvPr/>
        </p:nvSpPr>
        <p:spPr>
          <a:xfrm>
            <a:off x="71304" y="2659762"/>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聴覚障害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4277052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55101" y="128464"/>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盲</a:t>
            </a:r>
            <a:r>
              <a:rPr lang="ja-JP" altLang="en-US" sz="2000" dirty="0" err="1" smtClean="0">
                <a:solidFill>
                  <a:sysClr val="windowText" lastClr="000000"/>
                </a:solidFill>
                <a:latin typeface="ＤＨＰ特太ゴシック体" panose="020B0500000000000000" pitchFamily="50" charset="-128"/>
                <a:ea typeface="ＤＨＰ特太ゴシック体" panose="020B0500000000000000" pitchFamily="50" charset="-128"/>
              </a:rPr>
              <a:t>ろう</a:t>
            </a: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（視覚と聴覚の重複障害）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10" name="角丸四角形 9"/>
          <p:cNvSpPr/>
          <p:nvPr/>
        </p:nvSpPr>
        <p:spPr>
          <a:xfrm>
            <a:off x="90256" y="668464"/>
            <a:ext cx="6552845" cy="8677024"/>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視覚と聴覚の重複障害の人を「盲</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」と呼んでいるが、障害</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の状態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や程度に</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よって</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様々</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なタイプに分けられる（視覚障害、</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聴覚障害の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項も参照のこと）</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＜見え方</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と聴こえ方の組み合わせによる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もの＞</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①</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全く見えず聴こえない状態の「全盲</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②</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見えにくく聴こえない状態の「弱視</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③</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全く見えず聴こえにくい状態の「盲難聴」</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④</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見えにくく聴こえにくい状態の「弱視難聴」</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各障害の発症経緯によるもの＞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①</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盲（視覚障害）から聴覚障害を伴った「盲ベース盲</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②</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ろう（聴覚障害）から視覚障害を伴った「</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ベース盲</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③</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先天的、あるいは乳幼児期に視覚と聴覚の障害を発症</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する「先天性</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盲</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④</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成人期以後に視覚と聴覚の障害が発症する「成人期盲</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盲</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者がそれぞれ使用するコミュニケーション手段は、障害の状態や程度、盲</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ろうに</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までの経緯、あるいは生育歴、他の障害との重複の仕方によって異なり</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、介助方法</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異なる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・テレビやラジオを楽しんだり本や雑誌を読むことなどもできず、家族といても</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ほとんど</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会話</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がないため、孤独な生活を強いられることが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多い</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盲</a:t>
            </a:r>
            <a:r>
              <a:rPr kumimoji="0" lang="ja-JP" altLang="en-US" sz="1200" kern="0" dirty="0" err="1">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ろう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者関係機関に相談し、対応に関する助言を受ける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・障害の状態や程度に応じ視覚障害や聴覚障害の人と同じ対応が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可能な</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場合があるが、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同</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様</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な対応が困難な場合が多く、手書き文字や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触手話</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、指点字などの代替する対応や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移動</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際にも配慮する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・言葉の通訳に加え、視覚的・聴覚的情報についても意識的に伝える　</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（例）状況説明として、人に関する情報（人数、性別等）や環境</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に関する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情報（部屋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大きさ</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や机の配置、その場の雰囲気）など</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4</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9824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9666" y="58876"/>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肢体不自由</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7" name="角丸四角形 6"/>
          <p:cNvSpPr/>
          <p:nvPr/>
        </p:nvSpPr>
        <p:spPr>
          <a:xfrm>
            <a:off x="15184" y="704529"/>
            <a:ext cx="6649620" cy="9201471"/>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○車椅子を使用されている場合</a:t>
            </a:r>
            <a:endParaRPr kumimoji="0" lang="en-US" altLang="ja-JP"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・脊髄損傷（対麻痺又は四肢麻痺、排泄障害、知覚障害、体温調節障害など）</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・脳性麻痺（不随意運動、手足の緊張、言語障害、知的障害重複の場合もある）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・脳血管障害（片麻痺、運動失調）</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・病気等による筋力低下や関節損傷などで歩行が困難な場合もある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・ベッドへの移乗、着替え、洗面、トイレ、入浴など、日常の様々な場面で援助が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必要</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割合が高い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・車椅子使用者にとっては、段差や坂道が移動の大きな妨げになる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・手動車椅子の使用が困難な場合は、電動車椅子を使用する場合もある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・障害が重複する場合には、呼吸器を使用する場合もある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段差をなくす、車椅子移動時の幅・走行面の斜度、車椅子用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トイレ、施設</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のドアを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引き戸</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自動ドアにするなどの配慮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机アプローチ時に車椅子が入れる高さや作業を容易にする手の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届く範囲</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の考慮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・ドア、エレベータの中のスイッチなどの機器操作のための配慮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・目線をあわせて会話する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・脊髄損傷者は体温調整障害を伴うことがあるため、部屋の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温度管理に配慮</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lvl="0"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○杖などを</a:t>
            </a:r>
            <a:r>
              <a:rPr kumimoji="0" lang="ja-JP" altLang="en-US" sz="1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使用されている</a:t>
            </a:r>
            <a:r>
              <a:rPr kumimoji="0" lang="ja-JP" altLang="en-US" sz="14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場合</a:t>
            </a:r>
            <a:endParaRPr kumimoji="0" lang="en-US" altLang="ja-JP" sz="14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・脳血管障害（歩行可能な片麻痺、運動失調）</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・麻痺の程度が軽いため、杖や装具歩行が可能な場合や、切断者などで義足を使用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して歩行</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可能</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な場合は、日常生活動作は自立している人が多い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・失語症や高次脳機能障害がある場合もある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・長距離の歩行が困難であったり、階段、段差、エスカレーターや人ごみでの移動</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が困難な</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場合</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もあり、配慮が必要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1"/>
          <p:cNvSpPr txBox="1">
            <a:spLocks/>
          </p:cNvSpPr>
          <p:nvPr/>
        </p:nvSpPr>
        <p:spPr>
          <a:xfrm>
            <a:off x="0" y="9436637"/>
            <a:ext cx="6732588" cy="363317"/>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32927FFD-3D24-4EC2-AEC8-E83A8D96C0AC}" type="slidenum">
              <a:rPr lang="ja-JP" altLang="en-US" smtClean="0">
                <a:solidFill>
                  <a:schemeClr val="tx1"/>
                </a:solidFill>
                <a:latin typeface="ＭＳ ゴシック" panose="020B0609070205080204" pitchFamily="49" charset="-128"/>
                <a:ea typeface="ＭＳ ゴシック" panose="020B0609070205080204" pitchFamily="49" charset="-128"/>
              </a:rPr>
              <a:pPr algn="ctr"/>
              <a:t>5</a:t>
            </a:fld>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30781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9736" y="2162720"/>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構音障害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7" name="角丸四角形 6"/>
          <p:cNvSpPr/>
          <p:nvPr/>
        </p:nvSpPr>
        <p:spPr>
          <a:xfrm>
            <a:off x="77054" y="5868396"/>
            <a:ext cx="6627666" cy="3492448"/>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・聞くことの障害</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は聞こえるが「ことば」の理解に障害があり「話」の内容が分からない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単語</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や簡単な文なら分かる人でも早口や長い話になると分からなくなる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・話すことの障害</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伝えたい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ことをうまく言葉や文章にできない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発話</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がぎこちない、いいよどみが多くなったり、誤った言葉で話したりする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・読むことの障害</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文字</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を読んでも理解が難しい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・書くことの障害</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書き</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間違いが多い、また「てにをは」などをうまく使えない、文を書くことが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難しい</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94372" y="5780"/>
            <a:ext cx="6553364" cy="2011186"/>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・上下階に移動するときのエレベータ－設置・手すりの設置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・滑りやすい床など転びやすいので、雨天時などの対応</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・トイレでの杖おきの設置や靴の履き替えが必要な場合に椅子を用意</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するなどの配慮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・上肢の障害があれば、片手や筋力低下した状態で作業ができる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配慮</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7054" y="2702720"/>
            <a:ext cx="6553364" cy="2304256"/>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・話す言葉自体を聞き取ることが困難な状態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・話す運動機能の障害、聴覚障害、咽頭摘出などの原因がある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a:t>
            </a:r>
            <a:r>
              <a:rPr kumimoji="0" lang="ja-JP" altLang="en-US"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な対応</a:t>
            </a: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しっかりと話を聞く</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・会話補助装置などを使ってコミュニケーションをとることも考慮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kumimoji="0" lang="ja-JP" altLang="en-US" sz="16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77054" y="5264646"/>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失語症</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9" name="スライド番号プレースホルダー 1"/>
          <p:cNvSpPr txBox="1">
            <a:spLocks/>
          </p:cNvSpPr>
          <p:nvPr/>
        </p:nvSpPr>
        <p:spPr>
          <a:xfrm>
            <a:off x="0" y="9436637"/>
            <a:ext cx="6732588" cy="363317"/>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32927FFD-3D24-4EC2-AEC8-E83A8D96C0AC}" type="slidenum">
              <a:rPr lang="ja-JP" altLang="en-US" smtClean="0">
                <a:solidFill>
                  <a:schemeClr val="tx1"/>
                </a:solidFill>
                <a:latin typeface="ＭＳ ゴシック" panose="020B0609070205080204" pitchFamily="49" charset="-128"/>
                <a:ea typeface="ＭＳ ゴシック" panose="020B0609070205080204" pitchFamily="49" charset="-128"/>
              </a:rPr>
              <a:pPr algn="ctr"/>
              <a:t>6</a:t>
            </a:fld>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29896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1614" y="3002790"/>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高次脳機能障害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7" name="角丸四角形 6"/>
          <p:cNvSpPr/>
          <p:nvPr/>
        </p:nvSpPr>
        <p:spPr>
          <a:xfrm>
            <a:off x="0" y="3584848"/>
            <a:ext cx="6732588" cy="6096599"/>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交通</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事故や脳血管障害などの病気により、脳にダメージを受けることで生じる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認知や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行動に生じる障害。身体的には障害が残らないことも多く、外見ではわかりにくい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ため</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「見えない障害」とも言われている。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・以下の症状が現れる場合がある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記憶</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障害：すぐに忘れてしまったり、新しい出来事を覚えることが苦手なため、</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何度</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同</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じ</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ことを繰り返したり質問したりする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注意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障害：集中力が続かなかったり、ぼんやりしていてしまい、何かをすると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ミスが多く</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見られる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二つ</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のことを同時にしようとすると混乱する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主</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に左側で、食べ物を残したり、障害物に気が付かないことがある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遂行</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機能障害：自分で計画を立てて物事を実行したり、効率よく順序立てられない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社会的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行動障害：ささいなことでイライラしてしまい、興奮しやすい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こだわり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が強く表れたり、欲しいものを我慢できない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思い通り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にならないと大声を出したり、時に暴力をふるったりする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病</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識欠如：上記のような症状があることに気づかず、できるつもりで行動して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トラブルに</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なる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89612" y="128464"/>
            <a:ext cx="6553364" cy="2592288"/>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a:t>
            </a:r>
            <a:r>
              <a:rPr kumimoji="0" lang="ja-JP" altLang="en-US"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な対応</a:t>
            </a: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表情がわかるよう、顔を見ながら、ゆっくりと短いことばや文章で</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、わかりやすく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話し</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か</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ける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・一度でうまく伝わらない時は、繰り返して言ったり、別のことば</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に言い換えたり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、漢字</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絵</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で書いたり、写真・実物・ジェスチャー</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で示したり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すると理解しやすい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・「はい」「いいえ」で答えられるよう問いかけると理解しやすい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・話し言葉以外の手段（カレンダー、地図、時計など、身近にある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もの</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）を用いると、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コ</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ミュニケーション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の助けと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1"/>
          <p:cNvSpPr txBox="1">
            <a:spLocks/>
          </p:cNvSpPr>
          <p:nvPr/>
        </p:nvSpPr>
        <p:spPr>
          <a:xfrm>
            <a:off x="0" y="9436637"/>
            <a:ext cx="6732588" cy="363317"/>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32927FFD-3D24-4EC2-AEC8-E83A8D96C0AC}" type="slidenum">
              <a:rPr lang="ja-JP" altLang="en-US" smtClean="0">
                <a:solidFill>
                  <a:schemeClr val="tx1"/>
                </a:solidFill>
                <a:latin typeface="ＭＳ ゴシック" panose="020B0609070205080204" pitchFamily="49" charset="-128"/>
                <a:ea typeface="ＭＳ ゴシック" panose="020B0609070205080204" pitchFamily="49" charset="-128"/>
              </a:rPr>
              <a:pPr algn="ctr"/>
              <a:t>7</a:t>
            </a:fld>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53108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83884" y="7185248"/>
            <a:ext cx="6660294" cy="2088232"/>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0" y="200472"/>
            <a:ext cx="6553364" cy="7560840"/>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・失語症（失語症の項を参照）を伴う場合がある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・片麻痺や運動失調等の運動障害や眼や耳の損傷による感覚障害を持つ場合がある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・本障害に詳しいリハビリテーション専門医やリハ専門職、高次脳機能障害支援</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普及拠点</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機関</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、家族会等に相談する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u="sng"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記憶</a:t>
            </a:r>
            <a:r>
              <a:rPr kumimoji="0" lang="ja-JP" altLang="en-US" sz="1200"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手がかり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があると思い出せるので、手帳やメモ、アラームを</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利用したり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ルートマッ</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プ</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を持ち歩いてもらうなどする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自分</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でメモを取ってもらい、双方で確認する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残存</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する受傷前の知識や経験を活用する（例えば、過去に記憶</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して</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いる自宅周囲で</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迷わず</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行動できるなど）</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u="sng"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注意</a:t>
            </a:r>
            <a:r>
              <a:rPr kumimoji="0" lang="ja-JP" altLang="en-US" sz="1200"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障害</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短時間</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なら集中できる場合もあるので、こまめに休憩を取る</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などする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ひとつ</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ずつ順番にやる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左側</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に危険なものを置かない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u="sng"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遂行機能障害</a:t>
            </a:r>
            <a:endParaRPr kumimoji="0" lang="en-US" altLang="ja-JP" sz="1200" u="sng"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手順書</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を利用する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段取り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を決めて目につくところに掲示する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スケジュール表</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を見ながら行動したり、チェックリストで確</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認する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u="sng"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社会的</a:t>
            </a:r>
            <a:r>
              <a:rPr kumimoji="0" lang="ja-JP" altLang="en-US" sz="1200"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行動障害</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感情</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をコントロールできない状態にあるときは、上手に話題や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場所</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を変えて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クールダ</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ウン</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を図る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予め</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行動のルールを決めて</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おく</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8</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48016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59262" y="776536"/>
            <a:ext cx="6660294" cy="4376936"/>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・心臓機能、呼吸器機能、腎臓機能、膀胱・直腸機能、小腸機能、肝機能、</a:t>
            </a:r>
            <a:r>
              <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HIV </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による免疫</a:t>
            </a:r>
            <a:endParaRPr kumimoji="0"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機能のいずれかの障害により日常生活に支障がある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・疲れやすく長時間の立位や作業が困難な場合がある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・常に医療的対応を必要とすることが多い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主な対応</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・ペースメーカー</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は外部からの電気や磁力に影響をうけることが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あるので</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注意すべき機器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や</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場所</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などの知識をもつ</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・排泄に関し、人工肛門の場合、パウチ洗浄等特殊な設備が必要と</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なる</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ことへの配慮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・人工透析が必要な人については、通院の配慮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・呼吸器機能障害のある方は、慢性的な呼吸困難、息切れ、咳等の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症状</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があることを理解し</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息苦しく</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ならないよう、楽な姿勢で</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ゆっくり</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話をしてもらうよう配慮</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・常時酸素吸入が必要な方は、携帯用酸素ボンベが必要な場合が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あることを理解</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endParaRPr kumimoji="0" lang="en-US" altLang="ja-JP" sz="2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66566" y="5555386"/>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重症心身障害・その他医療的ケアが必要な者</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8" name="角丸四角形 7"/>
          <p:cNvSpPr/>
          <p:nvPr/>
        </p:nvSpPr>
        <p:spPr>
          <a:xfrm>
            <a:off x="59262" y="6173688"/>
            <a:ext cx="6627666" cy="2944114"/>
          </a:xfrm>
          <a:prstGeom prst="roundRect">
            <a:avLst>
              <a:gd name="adj" fmla="val 5094"/>
            </a:avLst>
          </a:prstGeom>
          <a:noFill/>
          <a:ln w="12700">
            <a:noFill/>
            <a:prstDash val="sysDash"/>
          </a:ln>
        </p:spPr>
        <p:style>
          <a:lnRef idx="2">
            <a:schemeClr val="accent5"/>
          </a:lnRef>
          <a:fillRef idx="1">
            <a:schemeClr val="lt1"/>
          </a:fillRef>
          <a:effectRef idx="0">
            <a:schemeClr val="accent5"/>
          </a:effectRef>
          <a:fontRef idx="minor">
            <a:schemeClr val="dk1"/>
          </a:fontRef>
        </p:style>
        <p:txBody>
          <a:bodyPr lIns="91404" tIns="45701" rIns="91404" bIns="45701" rtlCol="0" anchor="t" anchorCtr="0"/>
          <a:lstStyle/>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主な特性</a:t>
            </a:r>
            <a:r>
              <a:rPr kumimoji="0" lang="en-US" altLang="ja-JP" sz="12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・自分で体を動かすことができない重度の肢体不自由と、年齢に相応した知的発達</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が見ら</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err="1"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れ</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ない</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重度の知的障害が重複している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・殆ど寝たままで自力では起き上がれない状態が多い</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・移動、食事、着替え、洗面、トイレ、入浴などが自力ではできないため、日常の</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様々な</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場面</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で介助者による援助が必要</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・常に医学的管理下でなければ、呼吸することも栄養を摂ることも困難な人もいる</a:t>
            </a: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・重度の肢体不自由や重度の知的障害はないが、人工呼吸器を装着するなど医療的</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ケアが</a:t>
            </a:r>
            <a:endParaRPr kumimoji="0" lang="en-US" altLang="ja-JP"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588" fontAlgn="base">
              <a:lnSpc>
                <a:spcPts val="22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defRPr/>
            </a:pP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必要</a:t>
            </a:r>
            <a:r>
              <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な人も</a:t>
            </a:r>
            <a:r>
              <a:rPr kumimoji="0" lang="ja-JP" altLang="en-US" sz="1200"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いる</a:t>
            </a:r>
            <a:endParaRPr kumimoji="0"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1"/>
          <p:cNvSpPr txBox="1">
            <a:spLocks/>
          </p:cNvSpPr>
          <p:nvPr/>
        </p:nvSpPr>
        <p:spPr>
          <a:xfrm>
            <a:off x="79095" y="187322"/>
            <a:ext cx="6588000" cy="5400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square" lIns="91448" tIns="45724" rIns="91448" bIns="45724"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Bef>
                <a:spcPct val="0"/>
              </a:spcBef>
              <a:defRPr/>
            </a:pPr>
            <a:r>
              <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rPr>
              <a:t>内部</a:t>
            </a:r>
            <a:r>
              <a:rPr lang="ja-JP" altLang="en-US" sz="2000" dirty="0" smtClean="0">
                <a:solidFill>
                  <a:sysClr val="windowText" lastClr="000000"/>
                </a:solidFill>
                <a:latin typeface="ＤＨＰ特太ゴシック体" panose="020B0500000000000000" pitchFamily="50" charset="-128"/>
                <a:ea typeface="ＤＨＰ特太ゴシック体" panose="020B0500000000000000" pitchFamily="50" charset="-128"/>
              </a:rPr>
              <a:t>障害</a:t>
            </a:r>
            <a:endParaRPr lang="ja-JP" altLang="en-US" sz="2000" dirty="0">
              <a:solidFill>
                <a:sysClr val="windowText" lastClr="000000"/>
              </a:solidFill>
              <a:latin typeface="ＤＨＰ特太ゴシック体" panose="020B0500000000000000" pitchFamily="50" charset="-128"/>
              <a:ea typeface="ＤＨＰ特太ゴシック体" panose="020B0500000000000000" pitchFamily="50" charset="-128"/>
            </a:endParaRPr>
          </a:p>
        </p:txBody>
      </p:sp>
      <p:sp>
        <p:nvSpPr>
          <p:cNvPr id="10" name="スライド番号プレースホルダー 1"/>
          <p:cNvSpPr>
            <a:spLocks noGrp="1"/>
          </p:cNvSpPr>
          <p:nvPr>
            <p:ph type="sldNum" sz="quarter" idx="12"/>
          </p:nvPr>
        </p:nvSpPr>
        <p:spPr>
          <a:xfrm>
            <a:off x="0" y="9436637"/>
            <a:ext cx="6732588" cy="363317"/>
          </a:xfrm>
        </p:spPr>
        <p:txBody>
          <a:bodyPr/>
          <a:lstStyle/>
          <a:p>
            <a:pPr algn="ctr"/>
            <a:fld id="{32927FFD-3D24-4EC2-AEC8-E83A8D96C0AC}" type="slidenum">
              <a:rPr kumimoji="1" lang="ja-JP" altLang="en-US" smtClean="0">
                <a:solidFill>
                  <a:schemeClr val="tx1"/>
                </a:solidFill>
                <a:latin typeface="ＭＳ ゴシック" panose="020B0609070205080204" pitchFamily="49" charset="-128"/>
                <a:ea typeface="ＭＳ ゴシック" panose="020B0609070205080204" pitchFamily="49" charset="-128"/>
              </a:rPr>
              <a:pPr algn="ctr"/>
              <a:t>9</a:t>
            </a:fld>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42716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DEB008D4F00BE4F8CE0E476F4F8A392" ma:contentTypeVersion="2" ma:contentTypeDescription="" ma:contentTypeScope="" ma:versionID="06b2f7d153d559d04e2f43274fe2ca74">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A91B3676-0636-4A0A-9F6D-09254DBFFB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55D7DC0-6B8F-45AD-A30F-A6C6450E66A8}">
  <ds:schemaRefs>
    <ds:schemaRef ds:uri="http://schemas.microsoft.com/sharepoint/v3/contenttype/forms"/>
  </ds:schemaRefs>
</ds:datastoreItem>
</file>

<file path=customXml/itemProps3.xml><?xml version="1.0" encoding="utf-8"?>
<ds:datastoreItem xmlns:ds="http://schemas.openxmlformats.org/officeDocument/2006/customXml" ds:itemID="{204EAA67-2454-4969-BBF1-0D4E3C11D9F5}">
  <ds:schemaRefs>
    <ds:schemaRef ds:uri="http://schemas.microsoft.com/office/2006/metadata/properties"/>
    <ds:schemaRef ds:uri="8B97BE19-CDDD-400E-817A-CFDD13F7EC12"/>
    <ds:schemaRef ds:uri="http://www.w3.org/XML/1998/namespace"/>
    <ds:schemaRef ds:uri="http://purl.org/dc/terms/"/>
    <ds:schemaRef ds:uri="http://purl.org/dc/elements/1.1/"/>
    <ds:schemaRef ds:uri="http://schemas.openxmlformats.org/package/2006/metadata/core-properties"/>
    <ds:schemaRef ds:uri="http://schemas.microsoft.com/office/2006/documentManagement/typ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Angles</Template>
  <TotalTime>8096</TotalTime>
  <Words>1142</Words>
  <Application>Microsoft Office PowerPoint</Application>
  <PresentationFormat>ユーザー設定</PresentationFormat>
  <Paragraphs>469</Paragraphs>
  <Slides>17</Slides>
  <Notes>17</Notes>
  <HiddenSlides>0</HiddenSlides>
  <MMClips>0</MMClips>
  <ScaleCrop>false</ScaleCrop>
  <HeadingPairs>
    <vt:vector size="4" baseType="variant">
      <vt:variant>
        <vt:lpstr>テーマ</vt:lpstr>
      </vt:variant>
      <vt:variant>
        <vt:i4>2</vt:i4>
      </vt:variant>
      <vt:variant>
        <vt:lpstr>スライド タイトル</vt:lpstr>
      </vt:variant>
      <vt:variant>
        <vt:i4>17</vt:i4>
      </vt:variant>
    </vt:vector>
  </HeadingPairs>
  <TitlesOfParts>
    <vt:vector size="19" baseType="lpstr">
      <vt:lpstr>blank</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前回の改正労働基準法案の制定経緯</dc:title>
  <dc:creator>厚生労働省ネットワークシステム</dc:creator>
  <cp:lastModifiedBy>柏原　郁夫</cp:lastModifiedBy>
  <cp:revision>786</cp:revision>
  <cp:lastPrinted>2018-05-07T07:59:26Z</cp:lastPrinted>
  <dcterms:created xsi:type="dcterms:W3CDTF">2012-11-19T01:13:19Z</dcterms:created>
  <dcterms:modified xsi:type="dcterms:W3CDTF">2018-06-29T06:19:28Z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0x0101002DA299AC048A4B8EA9C1D19079C1A32200DDEB008D4F00BE4F8CE0E476F4F8A392</vt:lpwstr>
  </property>
</Properties>
</file>