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3"/>
  </p:notesMasterIdLst>
  <p:handoutMasterIdLst>
    <p:handoutMasterId r:id="rId44"/>
  </p:handoutMasterIdLst>
  <p:sldIdLst>
    <p:sldId id="287" r:id="rId2"/>
    <p:sldId id="304" r:id="rId3"/>
    <p:sldId id="288" r:id="rId4"/>
    <p:sldId id="325" r:id="rId5"/>
    <p:sldId id="302" r:id="rId6"/>
    <p:sldId id="293" r:id="rId7"/>
    <p:sldId id="294" r:id="rId8"/>
    <p:sldId id="295" r:id="rId9"/>
    <p:sldId id="259" r:id="rId10"/>
    <p:sldId id="261" r:id="rId11"/>
    <p:sldId id="307" r:id="rId12"/>
    <p:sldId id="268" r:id="rId13"/>
    <p:sldId id="300" r:id="rId14"/>
    <p:sldId id="341" r:id="rId15"/>
    <p:sldId id="273" r:id="rId16"/>
    <p:sldId id="274" r:id="rId17"/>
    <p:sldId id="275" r:id="rId18"/>
    <p:sldId id="296" r:id="rId19"/>
    <p:sldId id="342" r:id="rId20"/>
    <p:sldId id="267" r:id="rId21"/>
    <p:sldId id="315" r:id="rId22"/>
    <p:sldId id="279" r:id="rId23"/>
    <p:sldId id="336" r:id="rId24"/>
    <p:sldId id="343" r:id="rId25"/>
    <p:sldId id="332" r:id="rId26"/>
    <p:sldId id="276" r:id="rId27"/>
    <p:sldId id="281" r:id="rId28"/>
    <p:sldId id="282" r:id="rId29"/>
    <p:sldId id="297" r:id="rId30"/>
    <p:sldId id="344" r:id="rId31"/>
    <p:sldId id="299" r:id="rId32"/>
    <p:sldId id="340" r:id="rId33"/>
    <p:sldId id="331" r:id="rId34"/>
    <p:sldId id="330" r:id="rId35"/>
    <p:sldId id="265" r:id="rId36"/>
    <p:sldId id="286" r:id="rId37"/>
    <p:sldId id="289" r:id="rId38"/>
    <p:sldId id="345" r:id="rId39"/>
    <p:sldId id="333" r:id="rId40"/>
    <p:sldId id="335" r:id="rId41"/>
    <p:sldId id="334" r:id="rId42"/>
  </p:sldIdLst>
  <p:sldSz cx="9144000" cy="5143500" type="screen16x9"/>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車塚祐太" initials="" lastIdx="3" clrIdx="0"/>
  <p:cmAuthor id="1" name="中田健太" initials="" lastIdx="3" clrIdx="1"/>
  <p:cmAuthor id="2" name="佳子 庄司" initials="佳庄" lastIdx="38" clrIdx="2">
    <p:extLst>
      <p:ext uri="{19B8F6BF-5375-455C-9EA6-DF929625EA0E}">
        <p15:presenceInfo xmlns:p15="http://schemas.microsoft.com/office/powerpoint/2012/main" userId="811d61e5d137dbb4" providerId="Windows Live"/>
      </p:ext>
    </p:extLst>
  </p:cmAuthor>
  <p:cmAuthor id="3" name="髙比良　瞳" initials="髙比良　瞳" lastIdx="67" clrIdx="3">
    <p:extLst>
      <p:ext uri="{19B8F6BF-5375-455C-9EA6-DF929625EA0E}">
        <p15:presenceInfo xmlns:p15="http://schemas.microsoft.com/office/powerpoint/2012/main" userId="S-1-5-21-787101530-2975022503-341640924-36447" providerId="AD"/>
      </p:ext>
    </p:extLst>
  </p:cmAuthor>
  <p:cmAuthor id="4" name="小川　さやか" initials="小川　さやか" lastIdx="2" clrIdx="4">
    <p:extLst>
      <p:ext uri="{19B8F6BF-5375-455C-9EA6-DF929625EA0E}">
        <p15:presenceInfo xmlns:p15="http://schemas.microsoft.com/office/powerpoint/2012/main" userId="S-1-5-21-787101530-2975022503-341640924-15162" providerId="AD"/>
      </p:ext>
    </p:extLst>
  </p:cmAuthor>
  <p:cmAuthor id="5" name="吉若　公介" initials="吉若　公介" lastIdx="11" clrIdx="5">
    <p:extLst>
      <p:ext uri="{19B8F6BF-5375-455C-9EA6-DF929625EA0E}">
        <p15:presenceInfo xmlns:p15="http://schemas.microsoft.com/office/powerpoint/2012/main" userId="S-1-5-21-787101530-2975022503-341640924-16732" providerId="AD"/>
      </p:ext>
    </p:extLst>
  </p:cmAuthor>
  <p:cmAuthor id="6" name="相川　緑" initials="相川　緑" lastIdx="2" clrIdx="6">
    <p:extLst>
      <p:ext uri="{19B8F6BF-5375-455C-9EA6-DF929625EA0E}">
        <p15:presenceInfo xmlns:p15="http://schemas.microsoft.com/office/powerpoint/2012/main" userId="S-1-5-21-787101530-2975022503-341640924-21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65"/>
    <a:srgbClr val="FFFF00"/>
    <a:srgbClr val="FFFF19"/>
    <a:srgbClr val="FFF8EF"/>
    <a:srgbClr val="C9CACA"/>
    <a:srgbClr val="C6C4C0"/>
    <a:srgbClr val="CDCDCD"/>
    <a:srgbClr val="C7C7C7"/>
    <a:srgbClr val="FF2D2D"/>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05932E-9520-4C41-A075-A4B9AEF80502}">
  <a:tblStyle styleId="{5A05932E-9520-4C41-A075-A4B9AEF805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4" autoAdjust="0"/>
    <p:restoredTop sz="84502" autoAdjust="0"/>
  </p:normalViewPr>
  <p:slideViewPr>
    <p:cSldViewPr snapToGrid="0">
      <p:cViewPr varScale="1">
        <p:scale>
          <a:sx n="81" d="100"/>
          <a:sy n="81" d="100"/>
        </p:scale>
        <p:origin x="1050" y="78"/>
      </p:cViewPr>
      <p:guideLst>
        <p:guide orient="horz" pos="1620"/>
        <p:guide pos="2880"/>
      </p:guideLst>
    </p:cSldViewPr>
  </p:slideViewPr>
  <p:notesTextViewPr>
    <p:cViewPr>
      <p:scale>
        <a:sx n="1" d="1"/>
        <a:sy n="1" d="1"/>
      </p:scale>
      <p:origin x="0" y="0"/>
    </p:cViewPr>
  </p:notesTextViewPr>
  <p:sorterViewPr>
    <p:cViewPr>
      <p:scale>
        <a:sx n="200" d="100"/>
        <a:sy n="200" d="100"/>
      </p:scale>
      <p:origin x="0" y="-750"/>
    </p:cViewPr>
  </p:sorterViewPr>
  <p:notesViewPr>
    <p:cSldViewPr snapToGrid="0">
      <p:cViewPr varScale="1">
        <p:scale>
          <a:sx n="51" d="100"/>
          <a:sy n="51" d="100"/>
        </p:scale>
        <p:origin x="29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FF0000"/>
            </a:solidFill>
          </c:spPr>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E35A-4793-B0D5-9E882970E7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5A-4793-B0D5-9E882970E709}"/>
              </c:ext>
            </c:extLst>
          </c:dPt>
          <c:dLbls>
            <c:delete val="1"/>
          </c:dLbls>
          <c:val>
            <c:numRef>
              <c:f>Sheet1!$E$5:$E$6</c:f>
              <c:numCache>
                <c:formatCode>General</c:formatCode>
                <c:ptCount val="2"/>
                <c:pt idx="0">
                  <c:v>2636</c:v>
                </c:pt>
                <c:pt idx="1">
                  <c:v>15000</c:v>
                </c:pt>
              </c:numCache>
            </c:numRef>
          </c:val>
          <c:extLst>
            <c:ext xmlns:c16="http://schemas.microsoft.com/office/drawing/2014/chart" uri="{C3380CC4-5D6E-409C-BE32-E72D297353CC}">
              <c16:uniqueId val="{00000004-E35A-4793-B0D5-9E882970E709}"/>
            </c:ext>
          </c:extLst>
        </c:ser>
        <c:dLbls>
          <c:dLblPos val="inEnd"/>
          <c:showLegendKey val="0"/>
          <c:showVal val="0"/>
          <c:showCatName val="0"/>
          <c:showSerName val="0"/>
          <c:showPercent val="1"/>
          <c:showBubbleSize val="0"/>
          <c:showLeaderLines val="1"/>
        </c:dLbls>
        <c:firstSliceAng val="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0.53467</cdr:x>
      <cdr:y>0.14139</cdr:y>
    </cdr:from>
    <cdr:to>
      <cdr:x>0.72628</cdr:x>
      <cdr:y>0.26992</cdr:y>
    </cdr:to>
    <cdr:sp macro="" textlink="">
      <cdr:nvSpPr>
        <cdr:cNvPr id="3" name="テキスト ボックス 2">
          <a:extLst xmlns:a="http://schemas.openxmlformats.org/drawingml/2006/main">
            <a:ext uri="{FF2B5EF4-FFF2-40B4-BE49-F238E27FC236}">
              <a16:creationId xmlns:a16="http://schemas.microsoft.com/office/drawing/2014/main" id="{04298C69-A935-45BB-A767-BEED53BF6A0B}"/>
            </a:ext>
          </a:extLst>
        </cdr:cNvPr>
        <cdr:cNvSpPr txBox="1"/>
      </cdr:nvSpPr>
      <cdr:spPr>
        <a:xfrm xmlns:a="http://schemas.openxmlformats.org/drawingml/2006/main">
          <a:off x="4121834" y="773723"/>
          <a:ext cx="1477108" cy="703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0D3BDC4-0CB0-4055-8E67-62E5FC4EFFF0}"/>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EC743D2-DE3B-4A0A-B81E-E829BC53C0A9}"/>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8D1AEBDA-A0E8-4C23-95F4-0A02579E2507}" type="datetimeFigureOut">
              <a:rPr kumimoji="1" lang="ja-JP" altLang="en-US" smtClean="0"/>
              <a:t>2024/3/21</a:t>
            </a:fld>
            <a:endParaRPr kumimoji="1" lang="ja-JP" altLang="en-US"/>
          </a:p>
        </p:txBody>
      </p:sp>
      <p:sp>
        <p:nvSpPr>
          <p:cNvPr id="4" name="フッター プレースホルダー 3">
            <a:extLst>
              <a:ext uri="{FF2B5EF4-FFF2-40B4-BE49-F238E27FC236}">
                <a16:creationId xmlns:a16="http://schemas.microsoft.com/office/drawing/2014/main" id="{25A5054A-3B82-4F31-B9DD-2F867280C5A8}"/>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4157A74-ED96-4F89-95DD-45C5C13B7E53}"/>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654D6333-3E23-4F9F-932F-F88A740A79EC}" type="slidenum">
              <a:rPr kumimoji="1" lang="ja-JP" altLang="en-US" smtClean="0"/>
              <a:t>‹#›</a:t>
            </a:fld>
            <a:endParaRPr kumimoji="1" lang="ja-JP" altLang="en-US"/>
          </a:p>
        </p:txBody>
      </p:sp>
    </p:spTree>
    <p:extLst>
      <p:ext uri="{BB962C8B-B14F-4D97-AF65-F5344CB8AC3E}">
        <p14:creationId xmlns:p14="http://schemas.microsoft.com/office/powerpoint/2010/main" val="25980424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y3FWBMTumi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158750" indent="0">
              <a:buNone/>
            </a:pPr>
            <a:r>
              <a:rPr lang="ja-JP" altLang="ja-JP" sz="1100" b="0" i="0" u="none" strike="noStrike" cap="none" dirty="0">
                <a:solidFill>
                  <a:srgbClr val="000000"/>
                </a:solidFill>
                <a:effectLst/>
                <a:latin typeface="Arial"/>
                <a:ea typeface="Arial"/>
                <a:cs typeface="Arial"/>
                <a:sym typeface="Arial"/>
              </a:rPr>
              <a:t>本日のめあては 、「たばこから自分やみんなの健康を守るアドバイザーになろう」です。アドバイザーとは、助言をする人です。本時の学びを生かして、アドバイスができるようになるよう、学んでいきましょう。</a:t>
            </a:r>
            <a:endParaRPr sz="8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9d45195aa1_0_2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9d45195aa1_0_24: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720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3cb0d995c_1_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3cb0d995c_1_1: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t>「血管を収縮させる」とは、血管が縮まる、ということです。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t>「発がん性物質」とは、がんの原因になる、ということです。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「酸素の運搬</a:t>
            </a:r>
            <a:r>
              <a:rPr lang="ja-JP" altLang="en-US" dirty="0"/>
              <a:t>能力を低下させる」とは、体が酸素不足になるということです。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ja-JP" sz="1100" b="0" i="0" u="none" strike="noStrike" cap="none" dirty="0">
                <a:solidFill>
                  <a:srgbClr val="000000"/>
                </a:solidFill>
                <a:effectLst/>
                <a:latin typeface="Arial"/>
                <a:ea typeface="Arial"/>
                <a:cs typeface="Arial"/>
                <a:sym typeface="Arial"/>
              </a:rPr>
              <a:t>血管の収縮や酸素</a:t>
            </a:r>
            <a:r>
              <a:rPr lang="ja-JP" altLang="en-US" sz="1100" b="0" i="0" u="none" strike="noStrike" cap="none" dirty="0">
                <a:solidFill>
                  <a:srgbClr val="000000"/>
                </a:solidFill>
                <a:effectLst/>
                <a:latin typeface="Arial"/>
                <a:ea typeface="Arial"/>
                <a:cs typeface="Arial"/>
                <a:sym typeface="Arial"/>
              </a:rPr>
              <a:t>の</a:t>
            </a:r>
            <a:r>
              <a:rPr lang="ja-JP" altLang="ja-JP" sz="1100" b="0" i="0" u="none" strike="noStrike" cap="none" dirty="0">
                <a:solidFill>
                  <a:srgbClr val="000000"/>
                </a:solidFill>
                <a:effectLst/>
                <a:latin typeface="Arial"/>
                <a:ea typeface="Arial"/>
                <a:cs typeface="Arial"/>
                <a:sym typeface="Arial"/>
              </a:rPr>
              <a:t>運搬能力の低下など、喫煙してすぐ現れる影響は急性影響といいます</a:t>
            </a:r>
            <a:endParaRPr dirty="0"/>
          </a:p>
        </p:txBody>
      </p:sp>
    </p:spTree>
    <p:extLst>
      <p:ext uri="{BB962C8B-B14F-4D97-AF65-F5344CB8AC3E}">
        <p14:creationId xmlns:p14="http://schemas.microsoft.com/office/powerpoint/2010/main" val="3424633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3d0af6dfa_0_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53d0af6dfa_0_0: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たばこを吸うことで現れる症状は、こんなにあります。たばこに含まれる有害物質（ニコチン・タール・一酸化炭素等）が、血管や心臓に影響して現れる症状です。</a:t>
            </a:r>
            <a:endParaRPr lang="en-US" altLang="ja-JP" dirty="0"/>
          </a:p>
          <a:p>
            <a:pPr marL="0" lvl="0" indent="0" algn="l" rtl="0">
              <a:spcBef>
                <a:spcPts val="0"/>
              </a:spcBef>
              <a:spcAft>
                <a:spcPts val="0"/>
              </a:spcAft>
              <a:buNone/>
            </a:pPr>
            <a:r>
              <a:rPr lang="ja-JP" altLang="en-US" dirty="0"/>
              <a:t>思考能力の低下、運動能力の低下等皆さんの学校生活に大きく影響するものもあります。</a:t>
            </a:r>
            <a:endParaRPr lang="en-US" altLang="j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indent="0">
              <a:buNone/>
            </a:pPr>
            <a:r>
              <a:rPr lang="ja-JP" altLang="ja-JP" sz="1100" b="0" i="0" u="none" strike="noStrike" cap="none" dirty="0">
                <a:solidFill>
                  <a:srgbClr val="000000"/>
                </a:solidFill>
                <a:effectLst/>
                <a:latin typeface="Arial"/>
                <a:ea typeface="Arial"/>
                <a:cs typeface="Arial"/>
                <a:sym typeface="Arial"/>
              </a:rPr>
              <a:t>喫煙をやめられず長期間続けると、様々な部位のがんをはじめ、慢性閉塞性肺疾患（</a:t>
            </a:r>
            <a:r>
              <a:rPr lang="en-US" altLang="ja-JP" sz="1100" b="0" i="0" u="none" strike="noStrike" cap="none" dirty="0">
                <a:solidFill>
                  <a:srgbClr val="000000"/>
                </a:solidFill>
                <a:effectLst/>
                <a:latin typeface="Arial"/>
                <a:ea typeface="Arial"/>
                <a:cs typeface="Arial"/>
                <a:sym typeface="Arial"/>
              </a:rPr>
              <a:t>COPD</a:t>
            </a:r>
            <a:r>
              <a:rPr lang="ja-JP" altLang="ja-JP" sz="1100" b="0" i="0" u="none" strike="noStrike" cap="none" dirty="0">
                <a:solidFill>
                  <a:srgbClr val="000000"/>
                </a:solidFill>
                <a:effectLst/>
                <a:latin typeface="Arial"/>
                <a:ea typeface="Arial"/>
                <a:cs typeface="Arial"/>
                <a:sym typeface="Arial"/>
              </a:rPr>
              <a:t>）、心臓病、脳卒中などの病気にかかりやすくなり、これを慢性影響といいます</a:t>
            </a:r>
            <a:r>
              <a:rPr lang="ja-JP" altLang="en-US" sz="1100" b="0" i="0" u="none" strike="noStrike" cap="none" dirty="0">
                <a:solidFill>
                  <a:srgbClr val="000000"/>
                </a:solidFill>
                <a:effectLst/>
                <a:latin typeface="Arial"/>
                <a:ea typeface="Arial"/>
                <a:cs typeface="Arial"/>
                <a:sym typeface="Arial"/>
              </a:rPr>
              <a:t>。</a:t>
            </a:r>
            <a:r>
              <a:rPr kumimoji="1" lang="ja-JP" altLang="en-US" dirty="0"/>
              <a:t>がんや脳卒中など、どれも命に係わる病気です。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dirty="0"/>
              <a:t>妊娠・出産に影響がある、とはどのような事でしょうか？それは、たばこの有害物質が血流にのっておなかにいる子に伝わり、早くに生まれたり、小さく生まれてしまうことがある、ということです。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dirty="0"/>
              <a:t>さっき動画で体験した</a:t>
            </a:r>
            <a:r>
              <a:rPr kumimoji="1" lang="en-US" altLang="ja-JP" dirty="0"/>
              <a:t>COPD</a:t>
            </a:r>
            <a:r>
              <a:rPr kumimoji="1" lang="ja-JP" altLang="en-US" dirty="0"/>
              <a:t>も出てきましたね</a:t>
            </a:r>
            <a:endParaRPr kumimoji="1" lang="en-US" altLang="ja-JP" dirty="0"/>
          </a:p>
          <a:p>
            <a:endParaRPr kumimoji="1" lang="ja-JP" altLang="en-US" dirty="0"/>
          </a:p>
        </p:txBody>
      </p:sp>
    </p:spTree>
    <p:extLst>
      <p:ext uri="{BB962C8B-B14F-4D97-AF65-F5344CB8AC3E}">
        <p14:creationId xmlns:p14="http://schemas.microsoft.com/office/powerpoint/2010/main" val="2215585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indent="0">
              <a:buNone/>
            </a:pPr>
            <a:endParaRPr kumimoji="1" lang="ja-JP" altLang="en-US" dirty="0"/>
          </a:p>
        </p:txBody>
      </p:sp>
    </p:spTree>
    <p:extLst>
      <p:ext uri="{BB962C8B-B14F-4D97-AF65-F5344CB8AC3E}">
        <p14:creationId xmlns:p14="http://schemas.microsoft.com/office/powerpoint/2010/main" val="153395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53d0af6dfa_0_1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53d0af6dfa_0_14: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これは、喫煙開始年齢と死亡率の関係を示しています。喫煙開始年齢が早く、若いほど心身の発育や発達に影響するとともに依存度も高くなり、結果、喫煙する期間も長くなります。１５歳から１９歳の間にたばこを吸い始めると、吸わない人と比べて死亡率が５．５倍高まります。</a:t>
            </a:r>
          </a:p>
        </p:txBody>
      </p:sp>
    </p:spTree>
    <p:extLst>
      <p:ext uri="{BB962C8B-B14F-4D97-AF65-F5344CB8AC3E}">
        <p14:creationId xmlns:p14="http://schemas.microsoft.com/office/powerpoint/2010/main" val="1219710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1fa2b36b1_0_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61fa2b36b1_0_0: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たばこは、２０歳未満の人への影響が大きいことがわかりました。国や地方公共団体は、２０歳未満の人が喫煙しないためにどのような対策をしているでしょうか。</a:t>
            </a:r>
          </a:p>
        </p:txBody>
      </p:sp>
    </p:spTree>
    <p:extLst>
      <p:ext uri="{BB962C8B-B14F-4D97-AF65-F5344CB8AC3E}">
        <p14:creationId xmlns:p14="http://schemas.microsoft.com/office/powerpoint/2010/main" val="2882564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9d44080cb9_0_4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9d44080cb9_0_43: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t>20</a:t>
            </a:r>
            <a:r>
              <a:rPr lang="ja-JP" altLang="en-US" dirty="0"/>
              <a:t>歳未満の者の喫煙の禁止に関する法律があります。</a:t>
            </a:r>
            <a:endParaRPr dirty="0"/>
          </a:p>
        </p:txBody>
      </p:sp>
    </p:spTree>
    <p:extLst>
      <p:ext uri="{BB962C8B-B14F-4D97-AF65-F5344CB8AC3E}">
        <p14:creationId xmlns:p14="http://schemas.microsoft.com/office/powerpoint/2010/main" val="186368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indent="0">
              <a:buNone/>
            </a:pPr>
            <a:endParaRPr kumimoji="1" lang="en-US" altLang="ja-JP" dirty="0"/>
          </a:p>
        </p:txBody>
      </p:sp>
    </p:spTree>
    <p:extLst>
      <p:ext uri="{BB962C8B-B14F-4D97-AF65-F5344CB8AC3E}">
        <p14:creationId xmlns:p14="http://schemas.microsoft.com/office/powerpoint/2010/main" val="1995763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indent="0">
              <a:buNone/>
            </a:pPr>
            <a:endParaRPr kumimoji="1" lang="ja-JP" altLang="en-US" dirty="0"/>
          </a:p>
        </p:txBody>
      </p:sp>
    </p:spTree>
    <p:extLst>
      <p:ext uri="{BB962C8B-B14F-4D97-AF65-F5344CB8AC3E}">
        <p14:creationId xmlns:p14="http://schemas.microsoft.com/office/powerpoint/2010/main" val="147799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indent="0">
              <a:buNone/>
            </a:pPr>
            <a:r>
              <a:rPr kumimoji="1" lang="ja-JP" altLang="en-US" dirty="0"/>
              <a:t>今日の学びは全部で５つです。</a:t>
            </a:r>
          </a:p>
          <a:p>
            <a:pPr marL="158750" indent="0">
              <a:buNone/>
            </a:pPr>
            <a:endParaRPr kumimoji="1" lang="ja-JP" altLang="en-US" dirty="0"/>
          </a:p>
        </p:txBody>
      </p:sp>
    </p:spTree>
    <p:extLst>
      <p:ext uri="{BB962C8B-B14F-4D97-AF65-F5344CB8AC3E}">
        <p14:creationId xmlns:p14="http://schemas.microsoft.com/office/powerpoint/2010/main" val="3549587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9d44080cb9_0_6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9d44080cb9_0_64: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受動喫煙とは、この言葉の通り、喫煙する人のたばこの煙を、喫煙者以外の周りの人が吸いこんでしまうことを言います。</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3cb0d995c_1_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3cb0d995c_1_1: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64286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53d0af6dfa_0_3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53d0af6dfa_0_37: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t>受動喫煙による死亡者数は年間１ </a:t>
            </a:r>
            <a:r>
              <a:rPr lang="en-US" altLang="ja-JP" dirty="0"/>
              <a:t>.</a:t>
            </a:r>
            <a:r>
              <a:rPr lang="ja-JP" altLang="en-US" dirty="0"/>
              <a:t>５ 万人存在し、交通事故の６倍とも言われています。</a:t>
            </a:r>
          </a:p>
          <a:p>
            <a:pPr marL="0" lvl="0" indent="0" algn="l" rtl="0">
              <a:spcBef>
                <a:spcPts val="0"/>
              </a:spcBef>
              <a:spcAft>
                <a:spcPts val="0"/>
              </a:spcAft>
              <a:buNone/>
            </a:pPr>
            <a:endParaRPr lang="ja-JP" altLang="en-US" dirty="0"/>
          </a:p>
        </p:txBody>
      </p:sp>
    </p:spTree>
    <p:extLst>
      <p:ext uri="{BB962C8B-B14F-4D97-AF65-F5344CB8AC3E}">
        <p14:creationId xmlns:p14="http://schemas.microsoft.com/office/powerpoint/2010/main" val="3284601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53d0af6dfa_0_2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53d0af6dfa_0_26: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たばこ</a:t>
            </a:r>
            <a:r>
              <a:rPr lang="ja" dirty="0"/>
              <a:t>の煙に含まれる化学物質はなん</a:t>
            </a:r>
            <a:r>
              <a:rPr lang="ja-JP" altLang="en-US" dirty="0"/>
              <a:t>と</a:t>
            </a:r>
            <a:r>
              <a:rPr lang="ja" altLang="en-US" dirty="0"/>
              <a:t>５ </a:t>
            </a:r>
            <a:r>
              <a:rPr lang="en-US" altLang="ja" dirty="0"/>
              <a:t>,</a:t>
            </a:r>
            <a:r>
              <a:rPr lang="ja" altLang="en-US" dirty="0"/>
              <a:t>３ </a:t>
            </a:r>
            <a:r>
              <a:rPr lang="ja" dirty="0"/>
              <a:t>００種類とも言われ、</a:t>
            </a:r>
            <a:endParaRPr dirty="0"/>
          </a:p>
          <a:p>
            <a:pPr marL="0" lvl="0" indent="0" algn="l" rtl="0">
              <a:spcBef>
                <a:spcPts val="0"/>
              </a:spcBef>
              <a:spcAft>
                <a:spcPts val="0"/>
              </a:spcAft>
              <a:buNone/>
            </a:pPr>
            <a:r>
              <a:rPr lang="ja" dirty="0"/>
              <a:t>その煙は無風状態でも７メートル、風があると</a:t>
            </a:r>
            <a:r>
              <a:rPr lang="ja" altLang="en-US" dirty="0"/>
              <a:t>２ ５ </a:t>
            </a:r>
            <a:r>
              <a:rPr lang="ja" dirty="0"/>
              <a:t>メートル</a:t>
            </a:r>
            <a:r>
              <a:rPr lang="ja-JP" altLang="en-US" dirty="0"/>
              <a:t>先</a:t>
            </a:r>
            <a:r>
              <a:rPr lang="ja" dirty="0"/>
              <a:t>まで届くと言われていますし、</a:t>
            </a:r>
            <a:endParaRPr dirty="0"/>
          </a:p>
          <a:p>
            <a:pPr marL="0" lvl="0" indent="0" algn="l" rtl="0">
              <a:spcBef>
                <a:spcPts val="0"/>
              </a:spcBef>
              <a:spcAft>
                <a:spcPts val="0"/>
              </a:spcAft>
              <a:buNone/>
            </a:pPr>
            <a:r>
              <a:rPr lang="ja" altLang="en-US" dirty="0"/>
              <a:t>３ </a:t>
            </a:r>
            <a:r>
              <a:rPr lang="ja" dirty="0"/>
              <a:t>次喫煙と呼ばれていますが、喫煙後の呼気、喫煙中に座っていたソファ</a:t>
            </a:r>
            <a:r>
              <a:rPr lang="ja-JP" altLang="en-US" dirty="0"/>
              <a:t>・</a:t>
            </a:r>
            <a:r>
              <a:rPr lang="ja" dirty="0"/>
              <a:t>カーテンにも付着し再拡散されます。</a:t>
            </a:r>
            <a:endParaRPr dirty="0"/>
          </a:p>
        </p:txBody>
      </p:sp>
    </p:spTree>
    <p:extLst>
      <p:ext uri="{BB962C8B-B14F-4D97-AF65-F5344CB8AC3E}">
        <p14:creationId xmlns:p14="http://schemas.microsoft.com/office/powerpoint/2010/main" val="2169706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indent="0">
              <a:buNone/>
            </a:pPr>
            <a:endParaRPr kumimoji="1" lang="ja-JP" altLang="en-US" dirty="0"/>
          </a:p>
        </p:txBody>
      </p:sp>
    </p:spTree>
    <p:extLst>
      <p:ext uri="{BB962C8B-B14F-4D97-AF65-F5344CB8AC3E}">
        <p14:creationId xmlns:p14="http://schemas.microsoft.com/office/powerpoint/2010/main" val="2602270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indent="0">
              <a:buNone/>
            </a:pPr>
            <a:r>
              <a:rPr lang="ja-JP" altLang="ja-JP" sz="1100" b="0" i="0" u="none" strike="noStrike" cap="none" dirty="0">
                <a:solidFill>
                  <a:srgbClr val="000000"/>
                </a:solidFill>
                <a:effectLst/>
                <a:latin typeface="Arial"/>
                <a:ea typeface="Arial"/>
                <a:cs typeface="Arial"/>
                <a:sym typeface="Arial"/>
              </a:rPr>
              <a:t>受動喫煙のない社会を目指して、今、私ができることはどんなことですか。</a:t>
            </a:r>
            <a:r>
              <a:rPr kumimoji="1" lang="ja-JP" altLang="en-US" dirty="0"/>
              <a:t>（生徒に答えを求めない投げかけ）</a:t>
            </a:r>
            <a:endParaRPr kumimoji="1" lang="en-US" altLang="ja-JP" dirty="0"/>
          </a:p>
        </p:txBody>
      </p:sp>
    </p:spTree>
    <p:extLst>
      <p:ext uri="{BB962C8B-B14F-4D97-AF65-F5344CB8AC3E}">
        <p14:creationId xmlns:p14="http://schemas.microsoft.com/office/powerpoint/2010/main" val="3014402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9d44080cb9_0_7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9d44080cb9_0_76: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solidFill>
                  <a:schemeClr val="tx1"/>
                </a:solidFill>
              </a:rPr>
              <a:t>国民の健康づくり・病気の予防を積極的に行うために定められた法律です。</a:t>
            </a:r>
            <a:r>
              <a:rPr lang="en-US" altLang="ja-JP" dirty="0">
                <a:solidFill>
                  <a:schemeClr val="tx1"/>
                </a:solidFill>
              </a:rPr>
              <a:t>2018</a:t>
            </a:r>
            <a:r>
              <a:rPr lang="ja-JP" altLang="en-US" dirty="0">
                <a:solidFill>
                  <a:schemeClr val="tx1"/>
                </a:solidFill>
              </a:rPr>
              <a:t>年に改正され、望まない受動喫煙をなくすことなどが定められました。 （第</a:t>
            </a:r>
            <a:r>
              <a:rPr lang="en-US" altLang="ja-JP" dirty="0">
                <a:solidFill>
                  <a:schemeClr val="tx1"/>
                </a:solidFill>
              </a:rPr>
              <a:t>2</a:t>
            </a:r>
            <a:r>
              <a:rPr lang="ja-JP" altLang="en-US" dirty="0">
                <a:solidFill>
                  <a:schemeClr val="tx1"/>
                </a:solidFill>
              </a:rPr>
              <a:t>条には国民が自ら健康づくりに取り組むことを国民の責務としています。 ）</a:t>
            </a:r>
            <a:endParaRPr dirty="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9d44080cb9_0_9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9d44080cb9_0_90: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5a5012de45_3_5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5a5012de45_3_53: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US" altLang="ja-JP" dirty="0"/>
              <a:t>15</a:t>
            </a:r>
            <a:r>
              <a:rPr kumimoji="1" lang="ja-JP" altLang="en-US" dirty="0"/>
              <a:t>秒待って、１ </a:t>
            </a:r>
            <a:r>
              <a:rPr kumimoji="1" lang="en-US" altLang="ja-JP" dirty="0"/>
              <a:t>~</a:t>
            </a:r>
            <a:r>
              <a:rPr kumimoji="1" lang="ja-JP" altLang="en-US" dirty="0"/>
              <a:t>２ 人発表させる</a:t>
            </a:r>
            <a:endParaRPr kumimoji="1" lang="en-US" altLang="ja-JP" dirty="0"/>
          </a:p>
          <a:p>
            <a:pPr marL="158750" indent="0">
              <a:buNone/>
            </a:pPr>
            <a:endParaRPr kumimoji="1" lang="en-US" altLang="ja-JP" dirty="0"/>
          </a:p>
          <a:p>
            <a:pPr marL="158750" indent="0">
              <a:buNone/>
            </a:pPr>
            <a:r>
              <a:rPr kumimoji="1" lang="ja-JP" altLang="en-US" dirty="0"/>
              <a:t>・受けるようなところ（喫煙所、吸えるお店）にはいかない</a:t>
            </a:r>
            <a:endParaRPr kumimoji="1" lang="en-US" altLang="ja-JP" dirty="0"/>
          </a:p>
          <a:p>
            <a:pPr marL="158750" indent="0">
              <a:buNone/>
            </a:pPr>
            <a:r>
              <a:rPr kumimoji="1" lang="ja-JP" altLang="en-US" dirty="0"/>
              <a:t>・吸っている人には近づかない</a:t>
            </a:r>
            <a:endParaRPr kumimoji="1" lang="en-US" altLang="ja-JP" dirty="0"/>
          </a:p>
          <a:p>
            <a:pPr marL="158750" indent="0">
              <a:buNone/>
            </a:pPr>
            <a:r>
              <a:rPr kumimoji="1" lang="ja-JP" altLang="en-US" dirty="0"/>
              <a:t>・周りで吸っている人がいたらやめてという</a:t>
            </a:r>
            <a:endParaRPr kumimoji="1" lang="en-US" altLang="ja-JP" dirty="0"/>
          </a:p>
          <a:p>
            <a:pPr marL="158750" indent="0">
              <a:buNone/>
            </a:pPr>
            <a:r>
              <a:rPr kumimoji="1" lang="ja-JP" altLang="en-US" dirty="0"/>
              <a:t>・吸っている人自身も受動喫煙を受けているのではないか、やっぱり喫煙しない方が良いのでは　等</a:t>
            </a:r>
            <a:r>
              <a:rPr kumimoji="1" lang="en-US" altLang="ja-JP" dirty="0"/>
              <a:t>…</a:t>
            </a:r>
          </a:p>
          <a:p>
            <a:pPr marL="158750" indent="0">
              <a:buNone/>
            </a:pPr>
            <a:endParaRPr kumimoji="1" lang="en-US" altLang="ja-JP" dirty="0"/>
          </a:p>
        </p:txBody>
      </p:sp>
    </p:spTree>
    <p:extLst>
      <p:ext uri="{BB962C8B-B14F-4D97-AF65-F5344CB8AC3E}">
        <p14:creationId xmlns:p14="http://schemas.microsoft.com/office/powerpoint/2010/main" val="22713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5a5012de45_3_2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5a5012de45_3_28: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dirty="0"/>
              <a:t>授業の後半に①から③の例にどんなアドバイスをするか考えます。ただ「健康に悪いですよ」ではなく、具体的にアドバイスできるように学習しましょう。</a:t>
            </a:r>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indent="0">
              <a:buNone/>
            </a:pPr>
            <a:endParaRPr kumimoji="1" lang="ja-JP" altLang="en-US" dirty="0"/>
          </a:p>
        </p:txBody>
      </p:sp>
    </p:spTree>
    <p:extLst>
      <p:ext uri="{BB962C8B-B14F-4D97-AF65-F5344CB8AC3E}">
        <p14:creationId xmlns:p14="http://schemas.microsoft.com/office/powerpoint/2010/main" val="3681662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5a5012de45_3_2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5a5012de45_3_28: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本時のめあては、</a:t>
            </a:r>
            <a:r>
              <a:rPr lang="ja-JP" altLang="en-US" sz="1100" b="0" i="0" u="none" strike="noStrike" cap="none" dirty="0">
                <a:solidFill>
                  <a:srgbClr val="000000"/>
                </a:solidFill>
                <a:effectLst/>
                <a:latin typeface="Arial"/>
                <a:ea typeface="Arial"/>
                <a:cs typeface="Arial"/>
                <a:sym typeface="Arial"/>
              </a:rPr>
              <a:t>「たばこから自分やみんなの健康を守るアドバイザーになろう」</a:t>
            </a:r>
            <a:r>
              <a:rPr lang="ja-JP" altLang="en-US" dirty="0"/>
              <a:t>です。状況別の番号を選んで、アドバイザーとしてアドバイスをしてみましょう。</a:t>
            </a:r>
          </a:p>
        </p:txBody>
      </p:sp>
    </p:spTree>
    <p:extLst>
      <p:ext uri="{BB962C8B-B14F-4D97-AF65-F5344CB8AC3E}">
        <p14:creationId xmlns:p14="http://schemas.microsoft.com/office/powerpoint/2010/main" val="3051956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indent="0">
              <a:buNone/>
            </a:pPr>
            <a:r>
              <a:rPr kumimoji="1" lang="ja-JP" altLang="en-US" dirty="0"/>
              <a:t>ワークシートに書いてみましょう</a:t>
            </a:r>
            <a:endParaRPr kumimoji="1" lang="en-US" altLang="ja-JP" dirty="0"/>
          </a:p>
        </p:txBody>
      </p:sp>
    </p:spTree>
    <p:extLst>
      <p:ext uri="{BB962C8B-B14F-4D97-AF65-F5344CB8AC3E}">
        <p14:creationId xmlns:p14="http://schemas.microsoft.com/office/powerpoint/2010/main" val="1651205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indent="0">
              <a:buNone/>
            </a:pPr>
            <a:r>
              <a:rPr kumimoji="1" lang="ja-JP" altLang="en-US" dirty="0"/>
              <a:t>禁煙外来を行っている千葉市の医師から皆さんへメッセージがあります。</a:t>
            </a:r>
            <a:endParaRPr kumimoji="1" lang="en-US" altLang="ja-JP" dirty="0"/>
          </a:p>
          <a:p>
            <a:pPr marL="158750" indent="0">
              <a:buNone/>
            </a:pPr>
            <a:r>
              <a:rPr kumimoji="1" lang="ja-JP" altLang="en-US" dirty="0"/>
              <a:t>「若ければ若いほど、あっという間にニコチンの依存になります。ほんの少し試すつもりだけだったのに、</a:t>
            </a:r>
            <a:r>
              <a:rPr kumimoji="1" lang="en-US" altLang="ja-JP" dirty="0"/>
              <a:t>1-2</a:t>
            </a:r>
            <a:r>
              <a:rPr kumimoji="1" lang="ja-JP" altLang="en-US" dirty="0"/>
              <a:t>カ月で、授業中にもたばこが吸いたくてたまらなくなってしまいます。</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dirty="0"/>
              <a:t>　ある高校生は、授業中にたばこが吸いたくてイライラしてしまい、“隣の友だちを理由もなく殴ってしまいそうになって、怖くなった”と禁煙外来に相談に来ました。ちゃんと治療を受けて、すっかり依存が治って、無事に高校を卒業できたそうです。</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dirty="0"/>
              <a:t>　別の高校生は、休み時間に隠れてトイレで吸っていたことが問題になりましたが、それでもたばこがやめられずに最後は学校をやめざるを得なくなったそうです。</a:t>
            </a:r>
          </a:p>
          <a:p>
            <a:pPr marL="158750" indent="0">
              <a:buNone/>
            </a:pPr>
            <a:r>
              <a:rPr kumimoji="1" lang="ja-JP" altLang="en-US" dirty="0"/>
              <a:t>たばこのせいで、将来の夢や、友だちと過ごす楽しい時間を失ってしまうのは、もったいないと思いませんか？もしすでに、たばこを吸ってしまって止められなくなっているなら、病院に相談しましょう。だけど、たばこには手を出さないのが一番です。」</a:t>
            </a:r>
          </a:p>
        </p:txBody>
      </p:sp>
      <p:sp>
        <p:nvSpPr>
          <p:cNvPr id="4" name="スライド番号プレースホルダー 3"/>
          <p:cNvSpPr>
            <a:spLocks noGrp="1"/>
          </p:cNvSpPr>
          <p:nvPr>
            <p:ph type="sldNum" sz="quarter" idx="5"/>
          </p:nvPr>
        </p:nvSpPr>
        <p:spPr>
          <a:xfrm>
            <a:off x="3856038" y="9440863"/>
            <a:ext cx="2949575" cy="498475"/>
          </a:xfrm>
          <a:prstGeom prst="rect">
            <a:avLst/>
          </a:prstGeom>
        </p:spPr>
        <p:txBody>
          <a:bodyPr/>
          <a:lstStyle/>
          <a:p>
            <a:fld id="{A59F195C-2D21-465D-8676-969F32F9C91C}" type="slidenum">
              <a:rPr kumimoji="1" lang="ja-JP" altLang="en-US" smtClean="0"/>
              <a:t>33</a:t>
            </a:fld>
            <a:endParaRPr kumimoji="1" lang="ja-JP" altLang="en-US"/>
          </a:p>
        </p:txBody>
      </p:sp>
    </p:spTree>
    <p:extLst>
      <p:ext uri="{BB962C8B-B14F-4D97-AF65-F5344CB8AC3E}">
        <p14:creationId xmlns:p14="http://schemas.microsoft.com/office/powerpoint/2010/main" val="1124833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92837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0239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58750" indent="0">
              <a:buNone/>
            </a:pPr>
            <a:endParaRPr kumimoji="1" lang="ja-JP" altLang="en-US" dirty="0"/>
          </a:p>
        </p:txBody>
      </p:sp>
    </p:spTree>
    <p:extLst>
      <p:ext uri="{BB962C8B-B14F-4D97-AF65-F5344CB8AC3E}">
        <p14:creationId xmlns:p14="http://schemas.microsoft.com/office/powerpoint/2010/main" val="3413593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29140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1fa2b36b1_0_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61fa2b36b1_0_0: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764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indent="0">
              <a:buNone/>
            </a:pPr>
            <a:endParaRPr kumimoji="1" lang="ja-JP" altLang="en-US" dirty="0"/>
          </a:p>
        </p:txBody>
      </p:sp>
    </p:spTree>
    <p:extLst>
      <p:ext uri="{BB962C8B-B14F-4D97-AF65-F5344CB8AC3E}">
        <p14:creationId xmlns:p14="http://schemas.microsoft.com/office/powerpoint/2010/main" val="208795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indent="0">
              <a:buNone/>
            </a:pPr>
            <a:endParaRPr kumimoji="1" lang="ja-JP" altLang="en-US" dirty="0"/>
          </a:p>
        </p:txBody>
      </p:sp>
    </p:spTree>
    <p:extLst>
      <p:ext uri="{BB962C8B-B14F-4D97-AF65-F5344CB8AC3E}">
        <p14:creationId xmlns:p14="http://schemas.microsoft.com/office/powerpoint/2010/main" val="2389179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7204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indent="0">
              <a:buNone/>
            </a:pPr>
            <a:endParaRPr kumimoji="1" lang="ja-JP" altLang="en-US" dirty="0"/>
          </a:p>
        </p:txBody>
      </p:sp>
    </p:spTree>
    <p:extLst>
      <p:ext uri="{BB962C8B-B14F-4D97-AF65-F5344CB8AC3E}">
        <p14:creationId xmlns:p14="http://schemas.microsoft.com/office/powerpoint/2010/main" val="130812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indent="0">
              <a:buNone/>
            </a:pPr>
            <a:r>
              <a:rPr kumimoji="1" lang="ja-JP" altLang="en-US" dirty="0"/>
              <a:t>小学校で喫煙について学んだとき、こんな画像も見ましたね。</a:t>
            </a:r>
            <a:endParaRPr kumimoji="1" lang="en-US" altLang="ja-JP" dirty="0"/>
          </a:p>
          <a:p>
            <a:pPr marL="158750" indent="0">
              <a:buNone/>
            </a:pPr>
            <a:r>
              <a:rPr kumimoji="1" lang="ja-JP" altLang="en-US" dirty="0"/>
              <a:t>実際にどのような状態になるのかこれから一緒に体験してみましょう。</a:t>
            </a:r>
            <a:endParaRPr kumimoji="1" lang="en-US" altLang="ja-JP" dirty="0"/>
          </a:p>
        </p:txBody>
      </p:sp>
    </p:spTree>
    <p:extLst>
      <p:ext uri="{BB962C8B-B14F-4D97-AF65-F5344CB8AC3E}">
        <p14:creationId xmlns:p14="http://schemas.microsoft.com/office/powerpoint/2010/main" val="146633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7e12c664a_1_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77e12c664a_1_0: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t>慢性影響とは、長期間にわたる喫煙の影響のことです。</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3469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9d44080cb9_0_2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9d44080cb9_0_23: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画像に千葉市公式</a:t>
            </a:r>
            <a:r>
              <a:rPr lang="en-US" altLang="ja-JP" dirty="0" err="1"/>
              <a:t>Youtube</a:t>
            </a:r>
            <a:r>
              <a:rPr lang="ja-JP" altLang="en-US" dirty="0" err="1"/>
              <a:t>への</a:t>
            </a:r>
            <a:r>
              <a:rPr lang="ja-JP" altLang="en-US" dirty="0"/>
              <a:t>リンクを設定してあります。</a:t>
            </a:r>
            <a:endParaRPr lang="en-US" altLang="ja-JP" dirty="0"/>
          </a:p>
          <a:p>
            <a:pPr marL="0" lvl="0" indent="0" algn="l" rtl="0">
              <a:spcBef>
                <a:spcPts val="0"/>
              </a:spcBef>
              <a:spcAft>
                <a:spcPts val="0"/>
              </a:spcAft>
              <a:buNone/>
            </a:pPr>
            <a:r>
              <a:rPr lang="en-US" altLang="ja-JP" sz="1100" b="0" i="0" u="sng" strike="noStrike" cap="none" dirty="0">
                <a:solidFill>
                  <a:srgbClr val="000000"/>
                </a:solidFill>
                <a:effectLst/>
                <a:latin typeface="Arial"/>
                <a:ea typeface="Arial"/>
                <a:cs typeface="Arial"/>
                <a:sym typeface="Arial"/>
                <a:hlinkClick r:id="rId3"/>
              </a:rPr>
              <a:t>https://youtu.be/y3FWBMTumic</a:t>
            </a:r>
            <a:endParaRPr lang="en-US" altLang="ja-JP" sz="1100" b="0" i="0" u="sng"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en-US" altLang="ja-JP" dirty="0"/>
          </a:p>
          <a:p>
            <a:pPr marL="0" lvl="0" indent="0" algn="l" rtl="0">
              <a:spcBef>
                <a:spcPts val="0"/>
              </a:spcBef>
              <a:spcAft>
                <a:spcPts val="0"/>
              </a:spcAft>
              <a:buNone/>
            </a:pPr>
            <a:r>
              <a:rPr lang="en-US" altLang="ja-JP" dirty="0"/>
              <a:t>【</a:t>
            </a:r>
            <a:r>
              <a:rPr lang="ja-JP" altLang="en-US" dirty="0"/>
              <a:t>解説</a:t>
            </a:r>
            <a:r>
              <a:rPr lang="en-US" altLang="ja-JP" dirty="0"/>
              <a:t>】</a:t>
            </a:r>
            <a:endParaRPr lang="ja-JP" altLang="en-US" dirty="0"/>
          </a:p>
          <a:p>
            <a:pPr marL="0" lvl="0" indent="0" algn="l" rtl="0">
              <a:spcBef>
                <a:spcPts val="0"/>
              </a:spcBef>
              <a:spcAft>
                <a:spcPts val="0"/>
              </a:spcAft>
              <a:buNone/>
            </a:pPr>
            <a:r>
              <a:rPr lang="ja-JP" altLang="en-US" dirty="0"/>
              <a:t>健康な人の肺は、表面が滑らかで、色が明るい。喫煙している人の肺は、全体的に黒く、一部真っ白になっていて、でこぼこしています。白いところは肺がんです。でこぼこしているところは</a:t>
            </a:r>
            <a:r>
              <a:rPr lang="en-US" altLang="ja-JP" dirty="0"/>
              <a:t>COPD,</a:t>
            </a:r>
            <a:r>
              <a:rPr lang="ja-JP" altLang="en-US" dirty="0"/>
              <a:t>慢性閉塞性肺疾患のうち肺気腫（本来の肺構造が破壊されて空気がたまってしまい、うまく息が吐けなくなる病気）です。</a:t>
            </a:r>
          </a:p>
          <a:p>
            <a:pPr marL="0" lvl="0" indent="0" algn="l" rtl="0">
              <a:spcBef>
                <a:spcPts val="0"/>
              </a:spcBef>
              <a:spcAft>
                <a:spcPts val="0"/>
              </a:spcAft>
              <a:buNone/>
            </a:pPr>
            <a:r>
              <a:rPr lang="ja-JP" altLang="en-US" dirty="0"/>
              <a:t>健康な肺がよく膨らむのに対し、喫煙者の肺は弱々しくゆっくり膨らみます。また、喫煙者の肺は健康な肺より少し遅れてしぼみ、呼吸の間に完全にしぼむことができません。</a:t>
            </a:r>
          </a:p>
          <a:p>
            <a:pPr marL="0" lvl="0" indent="0" algn="l" rtl="0">
              <a:spcBef>
                <a:spcPts val="0"/>
              </a:spcBef>
              <a:spcAft>
                <a:spcPts val="0"/>
              </a:spcAft>
              <a:buNone/>
            </a:pPr>
            <a:r>
              <a:rPr lang="ja-JP" altLang="en-US" dirty="0"/>
              <a:t>最後には、息を吸いづらくなって、呼吸が苦しくなることを体験します。</a:t>
            </a:r>
          </a:p>
          <a:p>
            <a:pPr marL="0" lvl="0" indent="0" algn="l" rtl="0">
              <a:spcBef>
                <a:spcPts val="0"/>
              </a:spcBef>
              <a:spcAft>
                <a:spcPts val="0"/>
              </a:spcAft>
              <a:buNone/>
            </a:pPr>
            <a:r>
              <a:rPr lang="ja-JP" altLang="en-US" dirty="0"/>
              <a:t>喫煙による健康への影響の一つである、</a:t>
            </a:r>
            <a:r>
              <a:rPr lang="en-US" altLang="ja-JP" dirty="0"/>
              <a:t>COPD,</a:t>
            </a:r>
            <a:r>
              <a:rPr lang="ja-JP" altLang="en-US" dirty="0"/>
              <a:t>慢性閉塞性肺疾患は、呼吸がしづらくなる病気です。</a:t>
            </a:r>
          </a:p>
          <a:p>
            <a:pPr marL="0" lvl="0" indent="0" algn="l" rtl="0">
              <a:spcBef>
                <a:spcPts val="0"/>
              </a:spcBef>
              <a:spcAft>
                <a:spcPts val="0"/>
              </a:spcAft>
              <a:buNone/>
            </a:pPr>
            <a:r>
              <a:rPr lang="ja-JP" altLang="en-US" dirty="0"/>
              <a:t>たばこの入っていた容器はタール瓶といいます。これは、</a:t>
            </a:r>
            <a:r>
              <a:rPr lang="en-US" altLang="ja-JP" dirty="0"/>
              <a:t>1</a:t>
            </a:r>
            <a:r>
              <a:rPr lang="ja-JP" altLang="en-US" dirty="0"/>
              <a:t>日半箱吸う喫煙者の肺が、</a:t>
            </a:r>
            <a:r>
              <a:rPr lang="en-US" altLang="ja-JP" dirty="0"/>
              <a:t>1</a:t>
            </a:r>
            <a:r>
              <a:rPr lang="ja-JP" altLang="en-US" dirty="0"/>
              <a:t>年の間に肺に取り込む発がん性物質の量を示しています</a:t>
            </a:r>
          </a:p>
          <a:p>
            <a:pPr marL="0" lvl="0" indent="0" algn="l" rtl="0">
              <a:spcBef>
                <a:spcPts val="0"/>
              </a:spcBef>
              <a:spcAft>
                <a:spcPts val="0"/>
              </a:spcAft>
              <a:buNone/>
            </a:pPr>
            <a:endParaRPr lang="en-US" altLang="ja-JP" dirty="0"/>
          </a:p>
        </p:txBody>
      </p:sp>
    </p:spTree>
    <p:extLst>
      <p:ext uri="{BB962C8B-B14F-4D97-AF65-F5344CB8AC3E}">
        <p14:creationId xmlns:p14="http://schemas.microsoft.com/office/powerpoint/2010/main" val="50503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t>動画が終わった後に、「皆さんどんなことに気づきましたか？」と生徒に問いかける</a:t>
            </a:r>
            <a:endParaRPr kumimoji="0"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US" altLang="ja-JP" dirty="0"/>
              <a:t>15</a:t>
            </a:r>
            <a:r>
              <a:rPr kumimoji="1" lang="ja-JP" altLang="en-US" dirty="0"/>
              <a:t>秒程自分で考えてもらい、１ </a:t>
            </a:r>
            <a:r>
              <a:rPr kumimoji="1" lang="en-US" altLang="ja-JP" dirty="0"/>
              <a:t>~</a:t>
            </a:r>
            <a:r>
              <a:rPr kumimoji="1" lang="ja-JP" altLang="en-US" dirty="0"/>
              <a:t>２ 人発表させる</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dirty="0"/>
              <a:t>発表例</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dirty="0"/>
              <a:t>・息が吸えない感じ、呼吸が苦しくなった。この状態で運動するのは大変そう。</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dirty="0"/>
              <a:t>・健康な人の肺と比べて、喫煙している人の肺は全体的に黒く、一部白くなっていて、</a:t>
            </a:r>
            <a:r>
              <a:rPr kumimoji="1" lang="ja-JP" altLang="en-US" dirty="0" err="1"/>
              <a:t>ぼこっと</a:t>
            </a:r>
            <a:r>
              <a:rPr kumimoji="1" lang="ja-JP" altLang="en-US" dirty="0"/>
              <a:t>膨らんでいるところがあった</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dirty="0"/>
              <a:t>・健康な人の肺は呼吸での動きが分かったけど、喫煙している人の肺はわかりづらかった。肺の動きが悪くなっているのかな</a:t>
            </a:r>
            <a:endParaRPr kumimoji="1"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dirty="0"/>
              <a:t>・たばこが浸かっていた液体は黒く、喫煙している人の肺も黒かったから、たばこの黒い物質が肺に溜まっていると思う</a:t>
            </a:r>
          </a:p>
        </p:txBody>
      </p:sp>
    </p:spTree>
    <p:extLst>
      <p:ext uri="{BB962C8B-B14F-4D97-AF65-F5344CB8AC3E}">
        <p14:creationId xmlns:p14="http://schemas.microsoft.com/office/powerpoint/2010/main" val="153928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53cb0d995c_0_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53cb0d995c_0_0: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ja-JP" sz="1100" b="0" i="0" u="none" strike="noStrike" cap="none" dirty="0">
                <a:solidFill>
                  <a:srgbClr val="000000"/>
                </a:solidFill>
                <a:effectLst/>
                <a:latin typeface="Arial"/>
                <a:ea typeface="Arial"/>
                <a:cs typeface="Arial"/>
                <a:sym typeface="Arial"/>
              </a:rPr>
              <a:t>喫煙後に血流量がこのように変化するのは、なぜだろう。</a:t>
            </a:r>
            <a:endParaRPr lang="en-US" altLang="ja" dirty="0"/>
          </a:p>
        </p:txBody>
      </p:sp>
    </p:spTree>
    <p:extLst>
      <p:ext uri="{BB962C8B-B14F-4D97-AF65-F5344CB8AC3E}">
        <p14:creationId xmlns:p14="http://schemas.microsoft.com/office/powerpoint/2010/main" val="428663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76DF80-0DE9-4CE5-B82C-04332E1702E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CC56E9-231B-4B3F-BE00-D40D1D9F80B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1192EE-083A-4D13-A7C2-8C90CF4A4B8B}"/>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D1AFD15-90CB-4B6A-BC98-1B61384584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872B28-770E-4233-A7C6-9A88EBC0E890}"/>
              </a:ext>
            </a:extLst>
          </p:cNvPr>
          <p:cNvSpPr>
            <a:spLocks noGrp="1"/>
          </p:cNvSpPr>
          <p:nvPr>
            <p:ph type="sldNum" sz="quarter" idx="12"/>
          </p:nvPr>
        </p:nvSpPr>
        <p:spPr/>
        <p:txBody>
          <a:bodyPr/>
          <a:lstStyle/>
          <a:p>
            <a:fld id="{9CD747EA-0217-4C69-B085-8B249811B92C}" type="slidenum">
              <a:rPr kumimoji="1" lang="ja-JP" altLang="en-US" smtClean="0"/>
              <a:t>‹#›</a:t>
            </a:fld>
            <a:endParaRPr kumimoji="1" lang="ja-JP" altLang="en-US"/>
          </a:p>
        </p:txBody>
      </p:sp>
    </p:spTree>
    <p:extLst>
      <p:ext uri="{BB962C8B-B14F-4D97-AF65-F5344CB8AC3E}">
        <p14:creationId xmlns:p14="http://schemas.microsoft.com/office/powerpoint/2010/main" val="48367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microsoft.com/office/2007/relationships/hdphoto" Target="../media/hdphoto2.wdp"/><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hyperlink" Target="https://www.city.chiba.jp/hokenfukushi/kenkofukushi/suishin/chibashinotabako.html"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s://www.e-healthnet.mhlw.go.jp/information/tobacco" TargetMode="External"/><Relationship Id="rId4" Type="http://schemas.openxmlformats.org/officeDocument/2006/relationships/hyperlink" Target="https://jyudokitsuen.mhlw.go.jp/mosh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mhlw.go.jp/topics/tobacco/qa/"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ganjoho.jp/public/pre_scr/cause_prevention/smoking/index.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jyudokitsuen.mhlw.go.jp/"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https://www.smartlife.mhlw.go.jp/event/fctc/teach" TargetMode="External"/><Relationship Id="rId4" Type="http://schemas.openxmlformats.org/officeDocument/2006/relationships/hyperlink" Target="https://www.city.chiba.jp/hokenfukushi/kenkofukushi/suishin/judoukituen.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y3FWBMTumic"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 name="図 4">
            <a:extLst>
              <a:ext uri="{FF2B5EF4-FFF2-40B4-BE49-F238E27FC236}">
                <a16:creationId xmlns:a16="http://schemas.microsoft.com/office/drawing/2014/main" id="{8ACF90E4-79F6-96CA-6706-9486D1F1C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62526">
            <a:off x="690777" y="2002935"/>
            <a:ext cx="2180952" cy="361905"/>
          </a:xfrm>
          <a:prstGeom prst="rect">
            <a:avLst/>
          </a:prstGeom>
        </p:spPr>
      </p:pic>
      <p:sp>
        <p:nvSpPr>
          <p:cNvPr id="8" name="テキスト ボックス 7">
            <a:extLst>
              <a:ext uri="{FF2B5EF4-FFF2-40B4-BE49-F238E27FC236}">
                <a16:creationId xmlns:a16="http://schemas.microsoft.com/office/drawing/2014/main" id="{DD1D36C3-D4A2-0358-8A94-299B89EF8E92}"/>
              </a:ext>
            </a:extLst>
          </p:cNvPr>
          <p:cNvSpPr txBox="1"/>
          <p:nvPr/>
        </p:nvSpPr>
        <p:spPr>
          <a:xfrm>
            <a:off x="3203890" y="963261"/>
            <a:ext cx="3001466" cy="707886"/>
          </a:xfrm>
          <a:prstGeom prst="rect">
            <a:avLst/>
          </a:prstGeom>
          <a:noFill/>
        </p:spPr>
        <p:txBody>
          <a:bodyPr wrap="square" rtlCol="0">
            <a:spAutoFit/>
          </a:bodyPr>
          <a:lstStyle/>
          <a:p>
            <a:r>
              <a:rPr lang="ja" altLang="ja-JP" sz="4000" dirty="0">
                <a:latin typeface="+mj-ea"/>
                <a:ea typeface="+mj-ea"/>
              </a:rPr>
              <a:t>喫煙と健康</a:t>
            </a:r>
            <a:endParaRPr kumimoji="1" lang="ja-JP" altLang="en-US" sz="4000" dirty="0">
              <a:latin typeface="+mj-ea"/>
              <a:ea typeface="+mj-ea"/>
            </a:endParaRPr>
          </a:p>
        </p:txBody>
      </p:sp>
      <p:pic>
        <p:nvPicPr>
          <p:cNvPr id="10" name="図 9">
            <a:extLst>
              <a:ext uri="{FF2B5EF4-FFF2-40B4-BE49-F238E27FC236}">
                <a16:creationId xmlns:a16="http://schemas.microsoft.com/office/drawing/2014/main" id="{2CC3338D-76DD-9179-3743-E15A2CAA9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9636" y="2131274"/>
            <a:ext cx="1721033" cy="865802"/>
          </a:xfrm>
          <a:prstGeom prst="rect">
            <a:avLst/>
          </a:prstGeom>
        </p:spPr>
      </p:pic>
      <p:sp>
        <p:nvSpPr>
          <p:cNvPr id="18" name="Google Shape;54;p13">
            <a:extLst>
              <a:ext uri="{FF2B5EF4-FFF2-40B4-BE49-F238E27FC236}">
                <a16:creationId xmlns:a16="http://schemas.microsoft.com/office/drawing/2014/main" id="{5357049C-1C22-4A55-D72F-77BA41F065F3}"/>
              </a:ext>
            </a:extLst>
          </p:cNvPr>
          <p:cNvSpPr txBox="1">
            <a:spLocks/>
          </p:cNvSpPr>
          <p:nvPr/>
        </p:nvSpPr>
        <p:spPr>
          <a:xfrm>
            <a:off x="1260817" y="3305479"/>
            <a:ext cx="7481530" cy="1487844"/>
          </a:xfrm>
          <a:prstGeom prst="rect">
            <a:avLst/>
          </a:prstGeom>
          <a:solidFill>
            <a:schemeClr val="bg1"/>
          </a:solidFill>
          <a:ln>
            <a:solidFill>
              <a:schemeClr val="bg1">
                <a:lumMod val="50000"/>
              </a:schemeClr>
            </a:solid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lvl="0" indent="0" algn="ctr" rtl="0">
              <a:lnSpc>
                <a:spcPct val="115000"/>
              </a:lnSpc>
              <a:spcBef>
                <a:spcPts val="500"/>
              </a:spcBef>
              <a:spcAft>
                <a:spcPts val="0"/>
              </a:spcAft>
              <a:buClr>
                <a:schemeClr val="dk1"/>
              </a:buClr>
              <a:buSzPts val="1100"/>
              <a:buFont typeface="Arial"/>
              <a:buNone/>
            </a:pPr>
            <a:r>
              <a:rPr lang="ja-JP" altLang="en-US" sz="2800" b="1" dirty="0">
                <a:solidFill>
                  <a:schemeClr val="dk1"/>
                </a:solidFill>
                <a:latin typeface="+mj-ea"/>
                <a:ea typeface="+mj-ea"/>
              </a:rPr>
              <a:t>たばこから自分やみんなの健康を守る</a:t>
            </a:r>
            <a:endParaRPr lang="en-US" altLang="ja-JP" sz="2800" b="1" dirty="0">
              <a:solidFill>
                <a:schemeClr val="dk1"/>
              </a:solidFill>
              <a:latin typeface="+mj-ea"/>
              <a:ea typeface="+mj-ea"/>
            </a:endParaRPr>
          </a:p>
          <a:p>
            <a:pPr marL="0" lvl="0" indent="0" algn="ctr" rtl="0">
              <a:lnSpc>
                <a:spcPct val="115000"/>
              </a:lnSpc>
              <a:spcBef>
                <a:spcPts val="500"/>
              </a:spcBef>
              <a:spcAft>
                <a:spcPts val="0"/>
              </a:spcAft>
              <a:buClr>
                <a:schemeClr val="dk1"/>
              </a:buClr>
              <a:buSzPts val="1100"/>
              <a:buFont typeface="Arial"/>
              <a:buNone/>
            </a:pPr>
            <a:r>
              <a:rPr lang="ja-JP" altLang="en-US" sz="2800" b="1" dirty="0">
                <a:solidFill>
                  <a:schemeClr val="dk1"/>
                </a:solidFill>
                <a:latin typeface="+mj-ea"/>
                <a:ea typeface="+mj-ea"/>
              </a:rPr>
              <a:t>アドバイザーになろう！！</a:t>
            </a:r>
          </a:p>
        </p:txBody>
      </p:sp>
      <p:pic>
        <p:nvPicPr>
          <p:cNvPr id="3" name="図 2">
            <a:extLst>
              <a:ext uri="{FF2B5EF4-FFF2-40B4-BE49-F238E27FC236}">
                <a16:creationId xmlns:a16="http://schemas.microsoft.com/office/drawing/2014/main" id="{E4F6AF3C-E1CE-4A8F-AD9B-2ECB39E66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730543"/>
            <a:ext cx="4876800" cy="1442270"/>
          </a:xfrm>
          <a:prstGeom prst="rect">
            <a:avLst/>
          </a:prstGeom>
        </p:spPr>
      </p:pic>
      <p:pic>
        <p:nvPicPr>
          <p:cNvPr id="4" name="図 3">
            <a:extLst>
              <a:ext uri="{FF2B5EF4-FFF2-40B4-BE49-F238E27FC236}">
                <a16:creationId xmlns:a16="http://schemas.microsoft.com/office/drawing/2014/main" id="{695D308C-2141-4F55-8CAD-840A0CA83E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887" y="2792841"/>
            <a:ext cx="1620116" cy="1620116"/>
          </a:xfrm>
          <a:prstGeom prst="rect">
            <a:avLst/>
          </a:prstGeom>
        </p:spPr>
      </p:pic>
      <p:sp>
        <p:nvSpPr>
          <p:cNvPr id="13" name="テキスト ボックス 12">
            <a:extLst>
              <a:ext uri="{FF2B5EF4-FFF2-40B4-BE49-F238E27FC236}">
                <a16:creationId xmlns:a16="http://schemas.microsoft.com/office/drawing/2014/main" id="{005D279F-4901-B833-A464-C5A328D5DBA4}"/>
              </a:ext>
            </a:extLst>
          </p:cNvPr>
          <p:cNvSpPr txBox="1"/>
          <p:nvPr/>
        </p:nvSpPr>
        <p:spPr>
          <a:xfrm>
            <a:off x="1011985" y="3037357"/>
            <a:ext cx="965206" cy="400110"/>
          </a:xfrm>
          <a:prstGeom prst="rect">
            <a:avLst/>
          </a:prstGeom>
          <a:noFill/>
        </p:spPr>
        <p:txBody>
          <a:bodyPr wrap="square" rtlCol="0">
            <a:spAutoFit/>
          </a:bodyPr>
          <a:lstStyle/>
          <a:p>
            <a:r>
              <a:rPr kumimoji="1" lang="ja-JP" altLang="en-US" sz="2000" b="1" dirty="0">
                <a:latin typeface="+mj-ea"/>
                <a:ea typeface="+mj-ea"/>
              </a:rPr>
              <a:t>めあて</a:t>
            </a:r>
            <a:endParaRPr kumimoji="1" lang="en-US" altLang="ja-JP" sz="2000" b="1" dirty="0">
              <a:latin typeface="+mj-ea"/>
              <a:ea typeface="+mj-ea"/>
            </a:endParaRPr>
          </a:p>
        </p:txBody>
      </p:sp>
      <p:sp>
        <p:nvSpPr>
          <p:cNvPr id="6" name="スライド番号プレースホルダー 5">
            <a:extLst>
              <a:ext uri="{FF2B5EF4-FFF2-40B4-BE49-F238E27FC236}">
                <a16:creationId xmlns:a16="http://schemas.microsoft.com/office/drawing/2014/main" id="{8FACD815-683D-4F23-AD85-7FEA719F9F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1</a:t>
            </a:fld>
            <a:endParaRPr lang="ja"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4" name="図 3">
            <a:extLst>
              <a:ext uri="{FF2B5EF4-FFF2-40B4-BE49-F238E27FC236}">
                <a16:creationId xmlns:a16="http://schemas.microsoft.com/office/drawing/2014/main" id="{AC3059D6-2435-4EA8-9078-59FEE4417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577" y="1068548"/>
            <a:ext cx="5086845" cy="3407151"/>
          </a:xfrm>
          <a:prstGeom prst="rect">
            <a:avLst/>
          </a:prstGeom>
        </p:spPr>
      </p:pic>
      <p:sp>
        <p:nvSpPr>
          <p:cNvPr id="2" name="Google Shape;86;p17">
            <a:extLst>
              <a:ext uri="{FF2B5EF4-FFF2-40B4-BE49-F238E27FC236}">
                <a16:creationId xmlns:a16="http://schemas.microsoft.com/office/drawing/2014/main" id="{174C03A7-2EE8-2A81-7CB4-0A1FE7829104}"/>
              </a:ext>
            </a:extLst>
          </p:cNvPr>
          <p:cNvSpPr txBox="1"/>
          <p:nvPr/>
        </p:nvSpPr>
        <p:spPr>
          <a:xfrm>
            <a:off x="3410279" y="4490375"/>
            <a:ext cx="2366683"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JP" altLang="en-US" sz="2000" dirty="0">
                <a:solidFill>
                  <a:schemeClr val="dk1"/>
                </a:solidFill>
                <a:latin typeface="+mj-ea"/>
                <a:ea typeface="+mj-ea"/>
              </a:rPr>
              <a:t>たばこの煙を吸う前</a:t>
            </a:r>
            <a:endParaRPr sz="2000" dirty="0">
              <a:solidFill>
                <a:schemeClr val="dk1"/>
              </a:solidFill>
              <a:latin typeface="+mj-ea"/>
              <a:ea typeface="+mj-ea"/>
            </a:endParaRPr>
          </a:p>
        </p:txBody>
      </p:sp>
      <p:sp>
        <p:nvSpPr>
          <p:cNvPr id="9" name="Google Shape;86;p17">
            <a:extLst>
              <a:ext uri="{FF2B5EF4-FFF2-40B4-BE49-F238E27FC236}">
                <a16:creationId xmlns:a16="http://schemas.microsoft.com/office/drawing/2014/main" id="{099A04D1-EDA1-40EF-80B2-1DBF843F12F1}"/>
              </a:ext>
            </a:extLst>
          </p:cNvPr>
          <p:cNvSpPr txBox="1"/>
          <p:nvPr/>
        </p:nvSpPr>
        <p:spPr>
          <a:xfrm>
            <a:off x="1548658" y="294102"/>
            <a:ext cx="6046685" cy="800189"/>
          </a:xfrm>
          <a:prstGeom prst="rect">
            <a:avLst/>
          </a:prstGeom>
          <a:noFill/>
          <a:ln>
            <a:noFill/>
          </a:ln>
        </p:spPr>
        <p:txBody>
          <a:bodyPr spcFirstLastPara="1" wrap="square" lIns="91425" tIns="91425" rIns="91425" bIns="91425" anchor="t" anchorCtr="0">
            <a:spAutoFit/>
          </a:bodyPr>
          <a:lstStyle/>
          <a:p>
            <a:pPr lvl="0" algn="ctr"/>
            <a:endParaRPr lang="en-US" altLang="ja-JP" sz="1200" dirty="0">
              <a:solidFill>
                <a:schemeClr val="dk1"/>
              </a:solidFill>
              <a:latin typeface="+mj-ea"/>
              <a:ea typeface="+mj-ea"/>
            </a:endParaRPr>
          </a:p>
          <a:p>
            <a:pPr lvl="0" algn="ctr"/>
            <a:r>
              <a:rPr lang="ja-JP" altLang="en-US" sz="2800" dirty="0">
                <a:solidFill>
                  <a:schemeClr val="dk1"/>
                </a:solidFill>
                <a:latin typeface="+mj-ea"/>
                <a:ea typeface="+mj-ea"/>
              </a:rPr>
              <a:t>血管がたばこの煙により変化する！！</a:t>
            </a:r>
            <a:endParaRPr sz="2800" dirty="0">
              <a:solidFill>
                <a:schemeClr val="dk1"/>
              </a:solidFill>
              <a:latin typeface="+mj-ea"/>
              <a:ea typeface="+mj-ea"/>
            </a:endParaRPr>
          </a:p>
        </p:txBody>
      </p:sp>
      <p:sp>
        <p:nvSpPr>
          <p:cNvPr id="10" name="Google Shape;86;p17">
            <a:extLst>
              <a:ext uri="{FF2B5EF4-FFF2-40B4-BE49-F238E27FC236}">
                <a16:creationId xmlns:a16="http://schemas.microsoft.com/office/drawing/2014/main" id="{3C68ACE7-FCC0-4212-AC73-6BC7FDA818A5}"/>
              </a:ext>
            </a:extLst>
          </p:cNvPr>
          <p:cNvSpPr txBox="1"/>
          <p:nvPr/>
        </p:nvSpPr>
        <p:spPr>
          <a:xfrm>
            <a:off x="3421388" y="4508070"/>
            <a:ext cx="2534194"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JP" altLang="en-US" sz="2000" dirty="0">
                <a:solidFill>
                  <a:schemeClr val="dk1"/>
                </a:solidFill>
                <a:latin typeface="+mj-ea"/>
                <a:ea typeface="+mj-ea"/>
              </a:rPr>
              <a:t>たばこの煙を吸うと</a:t>
            </a:r>
            <a:r>
              <a:rPr lang="en-US" altLang="ja-JP" sz="2000" dirty="0">
                <a:solidFill>
                  <a:schemeClr val="dk1"/>
                </a:solidFill>
                <a:latin typeface="+mj-ea"/>
                <a:ea typeface="+mj-ea"/>
              </a:rPr>
              <a:t>…</a:t>
            </a:r>
            <a:endParaRPr sz="2000" dirty="0">
              <a:solidFill>
                <a:schemeClr val="dk1"/>
              </a:solidFill>
              <a:latin typeface="+mj-ea"/>
              <a:ea typeface="+mj-ea"/>
            </a:endParaRPr>
          </a:p>
        </p:txBody>
      </p:sp>
      <p:sp>
        <p:nvSpPr>
          <p:cNvPr id="11" name="Google Shape;86;p17">
            <a:extLst>
              <a:ext uri="{FF2B5EF4-FFF2-40B4-BE49-F238E27FC236}">
                <a16:creationId xmlns:a16="http://schemas.microsoft.com/office/drawing/2014/main" id="{9C4C3A08-1226-4B52-8D37-D82D1EFD2342}"/>
              </a:ext>
            </a:extLst>
          </p:cNvPr>
          <p:cNvSpPr txBox="1"/>
          <p:nvPr/>
        </p:nvSpPr>
        <p:spPr>
          <a:xfrm>
            <a:off x="4688485" y="4858010"/>
            <a:ext cx="4637958" cy="369302"/>
          </a:xfrm>
          <a:prstGeom prst="rect">
            <a:avLst/>
          </a:prstGeom>
          <a:noFill/>
          <a:ln>
            <a:noFill/>
          </a:ln>
        </p:spPr>
        <p:txBody>
          <a:bodyPr spcFirstLastPara="1" wrap="square" lIns="91425" tIns="91425" rIns="91425" bIns="91425" anchor="t" anchorCtr="0">
            <a:spAutoFit/>
          </a:bodyPr>
          <a:lstStyle/>
          <a:p>
            <a:pPr lvl="0"/>
            <a:r>
              <a:rPr lang="ja-JP" altLang="en-US" sz="1200" dirty="0">
                <a:latin typeface="+mj-ea"/>
                <a:ea typeface="+mj-ea"/>
              </a:rPr>
              <a:t>出典：最新たばこ情報：＜受動喫煙によるウサギの耳の血管収縮＞</a:t>
            </a:r>
          </a:p>
        </p:txBody>
      </p:sp>
      <p:pic>
        <p:nvPicPr>
          <p:cNvPr id="8" name="図 7">
            <a:extLst>
              <a:ext uri="{FF2B5EF4-FFF2-40B4-BE49-F238E27FC236}">
                <a16:creationId xmlns:a16="http://schemas.microsoft.com/office/drawing/2014/main" id="{214E39C2-01B5-4E14-AC48-117D46422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577" y="1068548"/>
            <a:ext cx="5094805" cy="3415111"/>
          </a:xfrm>
          <a:prstGeom prst="rect">
            <a:avLst/>
          </a:prstGeom>
        </p:spPr>
      </p:pic>
      <p:pic>
        <p:nvPicPr>
          <p:cNvPr id="15" name="図 14">
            <a:extLst>
              <a:ext uri="{FF2B5EF4-FFF2-40B4-BE49-F238E27FC236}">
                <a16:creationId xmlns:a16="http://schemas.microsoft.com/office/drawing/2014/main" id="{573FFEB5-CB5F-4297-813A-31A23D4341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6537" y="1068548"/>
            <a:ext cx="5086845" cy="3407151"/>
          </a:xfrm>
          <a:prstGeom prst="rect">
            <a:avLst/>
          </a:prstGeom>
        </p:spPr>
      </p:pic>
      <p:pic>
        <p:nvPicPr>
          <p:cNvPr id="17" name="図 16">
            <a:extLst>
              <a:ext uri="{FF2B5EF4-FFF2-40B4-BE49-F238E27FC236}">
                <a16:creationId xmlns:a16="http://schemas.microsoft.com/office/drawing/2014/main" id="{2E6D5A08-08D9-4BDB-BC83-893C19235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8577" y="1071209"/>
            <a:ext cx="5086845" cy="3401827"/>
          </a:xfrm>
          <a:prstGeom prst="rect">
            <a:avLst/>
          </a:prstGeom>
        </p:spPr>
      </p:pic>
      <p:sp>
        <p:nvSpPr>
          <p:cNvPr id="5" name="スライド番号プレースホルダー 4">
            <a:extLst>
              <a:ext uri="{FF2B5EF4-FFF2-40B4-BE49-F238E27FC236}">
                <a16:creationId xmlns:a16="http://schemas.microsoft.com/office/drawing/2014/main" id="{286EF303-C378-485A-9936-7A9CEB7C2E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10</a:t>
            </a:fld>
            <a:endParaRPr lang="ja" altLang="en-US"/>
          </a:p>
        </p:txBody>
      </p:sp>
      <p:sp>
        <p:nvSpPr>
          <p:cNvPr id="13" name="テキスト ボックス 12">
            <a:extLst>
              <a:ext uri="{FF2B5EF4-FFF2-40B4-BE49-F238E27FC236}">
                <a16:creationId xmlns:a16="http://schemas.microsoft.com/office/drawing/2014/main" id="{699B8D25-9AAD-44B1-9D17-D6B4C49F641B}"/>
              </a:ext>
            </a:extLst>
          </p:cNvPr>
          <p:cNvSpPr txBox="1"/>
          <p:nvPr/>
        </p:nvSpPr>
        <p:spPr>
          <a:xfrm>
            <a:off x="7557247" y="49026"/>
            <a:ext cx="1452193"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１．喫煙の影響</a:t>
            </a:r>
            <a:endParaRPr kumimoji="1" lang="ja-JP" altLang="en-US" dirty="0">
              <a:latin typeface="+mj-ea"/>
              <a:ea typeface="+mj-ea"/>
            </a:endParaRPr>
          </a:p>
        </p:txBody>
      </p:sp>
    </p:spTree>
    <p:extLst>
      <p:ext uri="{BB962C8B-B14F-4D97-AF65-F5344CB8AC3E}">
        <p14:creationId xmlns:p14="http://schemas.microsoft.com/office/powerpoint/2010/main" val="230646998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385367"/>
            <a:ext cx="8520600" cy="75332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dirty="0">
                <a:latin typeface="+mj-ea"/>
                <a:ea typeface="+mj-ea"/>
              </a:rPr>
              <a:t>たばこの煙の主な有害物質と影響について</a:t>
            </a:r>
            <a:endParaRPr dirty="0">
              <a:latin typeface="+mj-ea"/>
              <a:ea typeface="+mj-ea"/>
            </a:endParaRPr>
          </a:p>
        </p:txBody>
      </p:sp>
      <p:graphicFrame>
        <p:nvGraphicFramePr>
          <p:cNvPr id="124" name="Google Shape;124;p22"/>
          <p:cNvGraphicFramePr/>
          <p:nvPr>
            <p:extLst>
              <p:ext uri="{D42A27DB-BD31-4B8C-83A1-F6EECF244321}">
                <p14:modId xmlns:p14="http://schemas.microsoft.com/office/powerpoint/2010/main" val="2637018445"/>
              </p:ext>
            </p:extLst>
          </p:nvPr>
        </p:nvGraphicFramePr>
        <p:xfrm>
          <a:off x="1820013" y="1117305"/>
          <a:ext cx="6878723" cy="3975966"/>
        </p:xfrm>
        <a:graphic>
          <a:graphicData uri="http://schemas.openxmlformats.org/drawingml/2006/table">
            <a:tbl>
              <a:tblPr>
                <a:tableStyleId>{ED083AE6-46FA-4A59-8FB0-9F97EB10719F}</a:tableStyleId>
              </a:tblPr>
              <a:tblGrid>
                <a:gridCol w="1955814">
                  <a:extLst>
                    <a:ext uri="{9D8B030D-6E8A-4147-A177-3AD203B41FA5}">
                      <a16:colId xmlns:a16="http://schemas.microsoft.com/office/drawing/2014/main" val="20000"/>
                    </a:ext>
                  </a:extLst>
                </a:gridCol>
                <a:gridCol w="4922909">
                  <a:extLst>
                    <a:ext uri="{9D8B030D-6E8A-4147-A177-3AD203B41FA5}">
                      <a16:colId xmlns:a16="http://schemas.microsoft.com/office/drawing/2014/main" val="20001"/>
                    </a:ext>
                  </a:extLst>
                </a:gridCol>
              </a:tblGrid>
              <a:tr h="623912">
                <a:tc>
                  <a:txBody>
                    <a:bodyPr/>
                    <a:lstStyle/>
                    <a:p>
                      <a:pPr marL="0" lvl="0" indent="0" algn="ctr" rtl="0">
                        <a:spcBef>
                          <a:spcPts val="0"/>
                        </a:spcBef>
                        <a:spcAft>
                          <a:spcPts val="0"/>
                        </a:spcAft>
                        <a:buClr>
                          <a:schemeClr val="dk1"/>
                        </a:buClr>
                        <a:buSzPts val="1100"/>
                        <a:buFont typeface="Arial"/>
                        <a:buNone/>
                      </a:pPr>
                      <a:r>
                        <a:rPr lang="ja" sz="2000" dirty="0"/>
                        <a:t>有害物質</a:t>
                      </a:r>
                      <a:endParaRPr sz="1600" dirty="0"/>
                    </a:p>
                  </a:txBody>
                  <a:tcPr marL="91425" marR="91425" marT="91425" marB="91425" anchor="ctr">
                    <a:solidFill>
                      <a:schemeClr val="accent4">
                        <a:lumMod val="20000"/>
                        <a:lumOff val="80000"/>
                      </a:schemeClr>
                    </a:solidFill>
                  </a:tcPr>
                </a:tc>
                <a:tc>
                  <a:txBody>
                    <a:bodyPr/>
                    <a:lstStyle/>
                    <a:p>
                      <a:pPr marL="0" lvl="0" indent="0" algn="ctr" rtl="0">
                        <a:spcBef>
                          <a:spcPts val="0"/>
                        </a:spcBef>
                        <a:spcAft>
                          <a:spcPts val="0"/>
                        </a:spcAft>
                        <a:buClr>
                          <a:schemeClr val="dk1"/>
                        </a:buClr>
                        <a:buSzPts val="1100"/>
                        <a:buFont typeface="Arial"/>
                        <a:buNone/>
                      </a:pPr>
                      <a:r>
                        <a:rPr lang="ja" sz="2000" dirty="0"/>
                        <a:t>影</a:t>
                      </a:r>
                      <a:r>
                        <a:rPr lang="ja-JP" altLang="en-US" sz="2000" dirty="0"/>
                        <a:t>　　　　　</a:t>
                      </a:r>
                      <a:r>
                        <a:rPr lang="ja" sz="2000" dirty="0"/>
                        <a:t>響</a:t>
                      </a:r>
                      <a:endParaRPr sz="1600" dirty="0"/>
                    </a:p>
                  </a:txBody>
                  <a:tcPr marL="91425" marR="91425" marT="91425" marB="91425" anchor="ctr">
                    <a:solidFill>
                      <a:schemeClr val="accent4">
                        <a:lumMod val="20000"/>
                        <a:lumOff val="80000"/>
                      </a:schemeClr>
                    </a:solidFill>
                  </a:tcPr>
                </a:tc>
                <a:extLst>
                  <a:ext uri="{0D108BD9-81ED-4DB2-BD59-A6C34878D82A}">
                    <a16:rowId xmlns:a16="http://schemas.microsoft.com/office/drawing/2014/main" val="10000"/>
                  </a:ext>
                </a:extLst>
              </a:tr>
              <a:tr h="1247862">
                <a:tc>
                  <a:txBody>
                    <a:bodyPr/>
                    <a:lstStyle/>
                    <a:p>
                      <a:pPr marL="0" lvl="0" indent="0" algn="ctr" rtl="0">
                        <a:lnSpc>
                          <a:spcPct val="115000"/>
                        </a:lnSpc>
                        <a:spcBef>
                          <a:spcPts val="0"/>
                        </a:spcBef>
                        <a:spcAft>
                          <a:spcPts val="1200"/>
                        </a:spcAft>
                        <a:buClr>
                          <a:schemeClr val="dk1"/>
                        </a:buClr>
                        <a:buSzPts val="1100"/>
                        <a:buFont typeface="Arial"/>
                        <a:buNone/>
                      </a:pPr>
                      <a:r>
                        <a:rPr lang="ja" sz="2600" dirty="0"/>
                        <a:t>ニコチン</a:t>
                      </a:r>
                      <a:endParaRPr sz="1800" dirty="0"/>
                    </a:p>
                  </a:txBody>
                  <a:tcPr marL="91425" marR="91425" marT="91425" marB="91425" anchor="ctr">
                    <a:solidFill>
                      <a:schemeClr val="accent4">
                        <a:lumMod val="60000"/>
                        <a:lumOff val="40000"/>
                      </a:schemeClr>
                    </a:solidFill>
                  </a:tcPr>
                </a:tc>
                <a:tc>
                  <a:txBody>
                    <a:bodyPr/>
                    <a:lstStyle/>
                    <a:p>
                      <a:pPr marL="0" lvl="0" indent="0" algn="l" rtl="0">
                        <a:lnSpc>
                          <a:spcPct val="150000"/>
                        </a:lnSpc>
                        <a:spcBef>
                          <a:spcPts val="0"/>
                        </a:spcBef>
                        <a:spcAft>
                          <a:spcPts val="0"/>
                        </a:spcAft>
                        <a:buNone/>
                      </a:pPr>
                      <a:r>
                        <a:rPr lang="ja" sz="2600" dirty="0"/>
                        <a:t>・血管を収縮させる</a:t>
                      </a:r>
                      <a:endParaRPr lang="en-US" altLang="ja" sz="2600" dirty="0"/>
                    </a:p>
                    <a:p>
                      <a:pPr marL="0" lvl="0" indent="0" algn="l" rtl="0">
                        <a:lnSpc>
                          <a:spcPct val="150000"/>
                        </a:lnSpc>
                        <a:spcBef>
                          <a:spcPts val="0"/>
                        </a:spcBef>
                        <a:spcAft>
                          <a:spcPts val="0"/>
                        </a:spcAft>
                        <a:buClr>
                          <a:schemeClr val="dk1"/>
                        </a:buClr>
                        <a:buSzPts val="1100"/>
                        <a:buFont typeface="Arial"/>
                        <a:buNone/>
                      </a:pPr>
                      <a:r>
                        <a:rPr lang="ja" sz="2600" dirty="0"/>
                        <a:t>・依存性がある</a:t>
                      </a:r>
                      <a:endParaRPr sz="1800" b="1" dirty="0"/>
                    </a:p>
                  </a:txBody>
                  <a:tcPr marL="91425" marR="91425" marT="91425" marB="91425" anchor="ctr"/>
                </a:tc>
                <a:extLst>
                  <a:ext uri="{0D108BD9-81ED-4DB2-BD59-A6C34878D82A}">
                    <a16:rowId xmlns:a16="http://schemas.microsoft.com/office/drawing/2014/main" val="10001"/>
                  </a:ext>
                </a:extLst>
              </a:tr>
              <a:tr h="762838">
                <a:tc>
                  <a:txBody>
                    <a:bodyPr/>
                    <a:lstStyle/>
                    <a:p>
                      <a:pPr marL="0" lvl="0" indent="0" algn="ctr" rtl="0">
                        <a:lnSpc>
                          <a:spcPct val="115000"/>
                        </a:lnSpc>
                        <a:spcBef>
                          <a:spcPts val="0"/>
                        </a:spcBef>
                        <a:spcAft>
                          <a:spcPts val="1200"/>
                        </a:spcAft>
                        <a:buClr>
                          <a:schemeClr val="dk1"/>
                        </a:buClr>
                        <a:buSzPts val="1100"/>
                        <a:buFont typeface="Arial"/>
                        <a:buNone/>
                      </a:pPr>
                      <a:r>
                        <a:rPr lang="ja" sz="2600" dirty="0"/>
                        <a:t>タール</a:t>
                      </a:r>
                      <a:endParaRPr sz="2600" dirty="0">
                        <a:solidFill>
                          <a:schemeClr val="dk1"/>
                        </a:solidFill>
                      </a:endParaRPr>
                    </a:p>
                  </a:txBody>
                  <a:tcPr marL="91425" marR="91425" marT="91425" marB="91425" anchor="ctr">
                    <a:solidFill>
                      <a:schemeClr val="accent4">
                        <a:lumMod val="60000"/>
                        <a:lumOff val="40000"/>
                      </a:schemeClr>
                    </a:solidFill>
                  </a:tcPr>
                </a:tc>
                <a:tc>
                  <a:txBody>
                    <a:bodyPr/>
                    <a:lstStyle/>
                    <a:p>
                      <a:pPr marL="0" lvl="0" indent="0" algn="l" rtl="0">
                        <a:lnSpc>
                          <a:spcPct val="100000"/>
                        </a:lnSpc>
                        <a:spcBef>
                          <a:spcPts val="0"/>
                        </a:spcBef>
                        <a:spcAft>
                          <a:spcPts val="0"/>
                        </a:spcAft>
                        <a:buClr>
                          <a:schemeClr val="dk1"/>
                        </a:buClr>
                        <a:buSzPts val="1100"/>
                        <a:buFont typeface="Arial"/>
                        <a:buNone/>
                      </a:pPr>
                      <a:r>
                        <a:rPr lang="ja" sz="2600" dirty="0"/>
                        <a:t>・発がん性物質を多く含んでいる</a:t>
                      </a:r>
                      <a:endParaRPr sz="2600" dirty="0">
                        <a:solidFill>
                          <a:schemeClr val="dk1"/>
                        </a:solidFill>
                      </a:endParaRPr>
                    </a:p>
                  </a:txBody>
                  <a:tcPr marL="91425" marR="91425" marT="91425" marB="91425" anchor="ctr"/>
                </a:tc>
                <a:extLst>
                  <a:ext uri="{0D108BD9-81ED-4DB2-BD59-A6C34878D82A}">
                    <a16:rowId xmlns:a16="http://schemas.microsoft.com/office/drawing/2014/main" val="10002"/>
                  </a:ext>
                </a:extLst>
              </a:tr>
              <a:tr h="1078875">
                <a:tc>
                  <a:txBody>
                    <a:bodyPr/>
                    <a:lstStyle/>
                    <a:p>
                      <a:pPr marL="0" lvl="0" indent="0" algn="ctr" rtl="0">
                        <a:lnSpc>
                          <a:spcPct val="115000"/>
                        </a:lnSpc>
                        <a:spcBef>
                          <a:spcPts val="0"/>
                        </a:spcBef>
                        <a:spcAft>
                          <a:spcPts val="0"/>
                        </a:spcAft>
                        <a:buNone/>
                      </a:pPr>
                      <a:r>
                        <a:rPr lang="ja-JP" altLang="en-US" sz="1200" b="1" dirty="0"/>
                        <a:t>　</a:t>
                      </a:r>
                      <a:r>
                        <a:rPr lang="ja" sz="2600" dirty="0"/>
                        <a:t>一酸化炭素</a:t>
                      </a:r>
                      <a:endParaRPr sz="2600" dirty="0">
                        <a:solidFill>
                          <a:schemeClr val="dk1"/>
                        </a:solidFill>
                      </a:endParaRPr>
                    </a:p>
                  </a:txBody>
                  <a:tcPr marL="91425" marR="91425" marT="91425" marB="91425" anchor="ctr">
                    <a:solidFill>
                      <a:schemeClr val="accent4">
                        <a:lumMod val="60000"/>
                        <a:lumOff val="40000"/>
                      </a:schemeClr>
                    </a:solidFill>
                  </a:tcPr>
                </a:tc>
                <a:tc>
                  <a:txBody>
                    <a:bodyPr/>
                    <a:lstStyle/>
                    <a:p>
                      <a:pPr marL="0" lvl="0" indent="0" algn="l" rtl="0">
                        <a:lnSpc>
                          <a:spcPct val="150000"/>
                        </a:lnSpc>
                        <a:spcBef>
                          <a:spcPts val="0"/>
                        </a:spcBef>
                        <a:spcAft>
                          <a:spcPts val="0"/>
                        </a:spcAft>
                        <a:buNone/>
                      </a:pPr>
                      <a:r>
                        <a:rPr lang="ja" sz="2600" dirty="0"/>
                        <a:t>・酸素</a:t>
                      </a:r>
                      <a:r>
                        <a:rPr lang="ja-JP" altLang="en-US" sz="2600" dirty="0"/>
                        <a:t>の</a:t>
                      </a:r>
                      <a:r>
                        <a:rPr lang="ja" sz="2600" dirty="0"/>
                        <a:t>運搬能力を低下させる</a:t>
                      </a:r>
                      <a:endParaRPr lang="en-US" altLang="ja" sz="2600" dirty="0"/>
                    </a:p>
                    <a:p>
                      <a:pPr marL="0" lvl="0" indent="0" algn="l" rtl="0">
                        <a:lnSpc>
                          <a:spcPct val="150000"/>
                        </a:lnSpc>
                        <a:spcBef>
                          <a:spcPts val="0"/>
                        </a:spcBef>
                        <a:spcAft>
                          <a:spcPts val="0"/>
                        </a:spcAft>
                        <a:buNone/>
                      </a:pPr>
                      <a:r>
                        <a:rPr lang="ja" sz="2600" dirty="0"/>
                        <a:t>・血管を</a:t>
                      </a:r>
                      <a:r>
                        <a:rPr lang="ja-JP" altLang="en-US" sz="2600" dirty="0" err="1"/>
                        <a:t>きず</a:t>
                      </a:r>
                      <a:r>
                        <a:rPr lang="ja" sz="2600" dirty="0"/>
                        <a:t>つける</a:t>
                      </a:r>
                      <a:endParaRPr sz="2600" dirty="0">
                        <a:solidFill>
                          <a:schemeClr val="dk1"/>
                        </a:solidFill>
                      </a:endParaRPr>
                    </a:p>
                  </a:txBody>
                  <a:tcPr marL="91425" marR="91425" marT="91425" marB="91425" anchor="ctr"/>
                </a:tc>
                <a:extLst>
                  <a:ext uri="{0D108BD9-81ED-4DB2-BD59-A6C34878D82A}">
                    <a16:rowId xmlns:a16="http://schemas.microsoft.com/office/drawing/2014/main" val="10003"/>
                  </a:ext>
                </a:extLst>
              </a:tr>
            </a:tbl>
          </a:graphicData>
        </a:graphic>
      </p:graphicFrame>
      <p:pic>
        <p:nvPicPr>
          <p:cNvPr id="6" name="図 5">
            <a:extLst>
              <a:ext uri="{FF2B5EF4-FFF2-40B4-BE49-F238E27FC236}">
                <a16:creationId xmlns:a16="http://schemas.microsoft.com/office/drawing/2014/main" id="{F1D8E460-9D8D-422D-A123-50C3BADFA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712" y="312708"/>
            <a:ext cx="822935" cy="822935"/>
          </a:xfrm>
          <a:prstGeom prst="rect">
            <a:avLst/>
          </a:prstGeom>
        </p:spPr>
      </p:pic>
      <p:pic>
        <p:nvPicPr>
          <p:cNvPr id="5" name="図 4">
            <a:extLst>
              <a:ext uri="{FF2B5EF4-FFF2-40B4-BE49-F238E27FC236}">
                <a16:creationId xmlns:a16="http://schemas.microsoft.com/office/drawing/2014/main" id="{52EFECD6-8873-4455-90B7-62762B697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67" y="1766162"/>
            <a:ext cx="3834716" cy="3084843"/>
          </a:xfrm>
          <a:prstGeom prst="rect">
            <a:avLst/>
          </a:prstGeom>
        </p:spPr>
      </p:pic>
      <p:pic>
        <p:nvPicPr>
          <p:cNvPr id="10" name="図 9">
            <a:extLst>
              <a:ext uri="{FF2B5EF4-FFF2-40B4-BE49-F238E27FC236}">
                <a16:creationId xmlns:a16="http://schemas.microsoft.com/office/drawing/2014/main" id="{156D1555-0F13-465D-8E3A-C51CBD04E3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4047" y="330611"/>
            <a:ext cx="841450" cy="841450"/>
          </a:xfrm>
          <a:prstGeom prst="rect">
            <a:avLst/>
          </a:prstGeom>
        </p:spPr>
      </p:pic>
      <p:sp>
        <p:nvSpPr>
          <p:cNvPr id="3" name="スライド番号プレースホルダー 2">
            <a:extLst>
              <a:ext uri="{FF2B5EF4-FFF2-40B4-BE49-F238E27FC236}">
                <a16:creationId xmlns:a16="http://schemas.microsoft.com/office/drawing/2014/main" id="{FF54A0C0-D9E5-40FC-896A-669942F935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11</a:t>
            </a:fld>
            <a:endParaRPr lang="ja" altLang="en-US"/>
          </a:p>
        </p:txBody>
      </p:sp>
      <p:sp>
        <p:nvSpPr>
          <p:cNvPr id="11" name="テキスト ボックス 10">
            <a:extLst>
              <a:ext uri="{FF2B5EF4-FFF2-40B4-BE49-F238E27FC236}">
                <a16:creationId xmlns:a16="http://schemas.microsoft.com/office/drawing/2014/main" id="{CD2ACB66-D69E-42BA-BA6F-4468BD0379FE}"/>
              </a:ext>
            </a:extLst>
          </p:cNvPr>
          <p:cNvSpPr txBox="1"/>
          <p:nvPr/>
        </p:nvSpPr>
        <p:spPr>
          <a:xfrm>
            <a:off x="7557247" y="49026"/>
            <a:ext cx="1452193"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１．喫煙の影響</a:t>
            </a:r>
            <a:endParaRPr kumimoji="1" lang="ja-JP" altLang="en-US" dirty="0">
              <a:latin typeface="+mj-ea"/>
              <a:ea typeface="+mj-ea"/>
            </a:endParaRPr>
          </a:p>
        </p:txBody>
      </p:sp>
    </p:spTree>
    <p:extLst>
      <p:ext uri="{BB962C8B-B14F-4D97-AF65-F5344CB8AC3E}">
        <p14:creationId xmlns:p14="http://schemas.microsoft.com/office/powerpoint/2010/main" val="394445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2" name="図 31">
            <a:extLst>
              <a:ext uri="{FF2B5EF4-FFF2-40B4-BE49-F238E27FC236}">
                <a16:creationId xmlns:a16="http://schemas.microsoft.com/office/drawing/2014/main" id="{149D56F6-31AE-401B-AB0C-66DEF37A67C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9395" y="3606473"/>
            <a:ext cx="1426054" cy="1146800"/>
          </a:xfrm>
          <a:prstGeom prst="rect">
            <a:avLst/>
          </a:prstGeom>
        </p:spPr>
      </p:pic>
      <p:sp>
        <p:nvSpPr>
          <p:cNvPr id="146" name="Google Shape;146;p25"/>
          <p:cNvSpPr txBox="1">
            <a:spLocks noGrp="1"/>
          </p:cNvSpPr>
          <p:nvPr>
            <p:ph type="title"/>
          </p:nvPr>
        </p:nvSpPr>
        <p:spPr>
          <a:xfrm>
            <a:off x="1088864" y="265332"/>
            <a:ext cx="6966272" cy="5579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ja-JP" altLang="en-US" sz="2400" b="1" dirty="0">
                <a:solidFill>
                  <a:srgbClr val="FF0000"/>
                </a:solidFill>
                <a:latin typeface="+mj-ea"/>
                <a:ea typeface="+mj-ea"/>
              </a:rPr>
              <a:t>たばこに含まれる有害物質で</a:t>
            </a:r>
            <a:r>
              <a:rPr lang="ja" sz="2400" dirty="0">
                <a:latin typeface="+mj-ea"/>
                <a:ea typeface="+mj-ea"/>
              </a:rPr>
              <a:t>どんな症状がでるの？</a:t>
            </a:r>
            <a:endParaRPr sz="2400" dirty="0">
              <a:latin typeface="+mj-ea"/>
              <a:ea typeface="+mj-ea"/>
            </a:endParaRPr>
          </a:p>
        </p:txBody>
      </p:sp>
      <p:pic>
        <p:nvPicPr>
          <p:cNvPr id="148" name="Google Shape;148;p25"/>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2871386" y="2572284"/>
            <a:ext cx="2710068" cy="2259978"/>
          </a:xfrm>
          <a:prstGeom prst="rect">
            <a:avLst/>
          </a:prstGeom>
          <a:noFill/>
          <a:ln>
            <a:noFill/>
          </a:ln>
        </p:spPr>
      </p:pic>
      <p:pic>
        <p:nvPicPr>
          <p:cNvPr id="3" name="図 2">
            <a:extLst>
              <a:ext uri="{FF2B5EF4-FFF2-40B4-BE49-F238E27FC236}">
                <a16:creationId xmlns:a16="http://schemas.microsoft.com/office/drawing/2014/main" id="{8139D47B-6678-895F-5B9C-34D881E1673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6464" y="901667"/>
            <a:ext cx="1426054" cy="1146800"/>
          </a:xfrm>
          <a:prstGeom prst="rect">
            <a:avLst/>
          </a:prstGeom>
        </p:spPr>
      </p:pic>
      <p:pic>
        <p:nvPicPr>
          <p:cNvPr id="4" name="図 3">
            <a:extLst>
              <a:ext uri="{FF2B5EF4-FFF2-40B4-BE49-F238E27FC236}">
                <a16:creationId xmlns:a16="http://schemas.microsoft.com/office/drawing/2014/main" id="{28C9B3A9-DD01-D7E6-4A99-B60981EB9C8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5605" y="2202076"/>
            <a:ext cx="1426054" cy="1146800"/>
          </a:xfrm>
          <a:prstGeom prst="rect">
            <a:avLst/>
          </a:prstGeom>
        </p:spPr>
      </p:pic>
      <p:pic>
        <p:nvPicPr>
          <p:cNvPr id="5" name="図 4">
            <a:extLst>
              <a:ext uri="{FF2B5EF4-FFF2-40B4-BE49-F238E27FC236}">
                <a16:creationId xmlns:a16="http://schemas.microsoft.com/office/drawing/2014/main" id="{F17ACB66-AC09-21A4-FB2F-3AA96D42204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8175" y="847492"/>
            <a:ext cx="1426054" cy="1146800"/>
          </a:xfrm>
          <a:prstGeom prst="rect">
            <a:avLst/>
          </a:prstGeom>
        </p:spPr>
      </p:pic>
      <p:pic>
        <p:nvPicPr>
          <p:cNvPr id="6" name="図 5">
            <a:extLst>
              <a:ext uri="{FF2B5EF4-FFF2-40B4-BE49-F238E27FC236}">
                <a16:creationId xmlns:a16="http://schemas.microsoft.com/office/drawing/2014/main" id="{3E80A942-C506-F911-CB7C-3E70C2340D7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309" y="2302361"/>
            <a:ext cx="1426054" cy="1146800"/>
          </a:xfrm>
          <a:prstGeom prst="rect">
            <a:avLst/>
          </a:prstGeom>
        </p:spPr>
      </p:pic>
      <p:pic>
        <p:nvPicPr>
          <p:cNvPr id="8" name="図 7">
            <a:extLst>
              <a:ext uri="{FF2B5EF4-FFF2-40B4-BE49-F238E27FC236}">
                <a16:creationId xmlns:a16="http://schemas.microsoft.com/office/drawing/2014/main" id="{3762EB27-8E23-653F-9B94-938E18D0A0B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0747" y="3702273"/>
            <a:ext cx="1426054" cy="1146800"/>
          </a:xfrm>
          <a:prstGeom prst="rect">
            <a:avLst/>
          </a:prstGeom>
        </p:spPr>
      </p:pic>
      <p:pic>
        <p:nvPicPr>
          <p:cNvPr id="10" name="図 9">
            <a:extLst>
              <a:ext uri="{FF2B5EF4-FFF2-40B4-BE49-F238E27FC236}">
                <a16:creationId xmlns:a16="http://schemas.microsoft.com/office/drawing/2014/main" id="{359B9652-3DEB-7E25-77EE-5C91146EB34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4572" y="1113521"/>
            <a:ext cx="1426054" cy="1146800"/>
          </a:xfrm>
          <a:prstGeom prst="rect">
            <a:avLst/>
          </a:prstGeom>
        </p:spPr>
      </p:pic>
      <p:pic>
        <p:nvPicPr>
          <p:cNvPr id="12" name="図 11">
            <a:extLst>
              <a:ext uri="{FF2B5EF4-FFF2-40B4-BE49-F238E27FC236}">
                <a16:creationId xmlns:a16="http://schemas.microsoft.com/office/drawing/2014/main" id="{51ED55F4-EC36-A06E-6053-E30F797DDC1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2621" y="901667"/>
            <a:ext cx="1426054" cy="1146800"/>
          </a:xfrm>
          <a:prstGeom prst="rect">
            <a:avLst/>
          </a:prstGeom>
        </p:spPr>
      </p:pic>
      <p:sp>
        <p:nvSpPr>
          <p:cNvPr id="13" name="テキスト ボックス 12">
            <a:extLst>
              <a:ext uri="{FF2B5EF4-FFF2-40B4-BE49-F238E27FC236}">
                <a16:creationId xmlns:a16="http://schemas.microsoft.com/office/drawing/2014/main" id="{B4AC7811-D25B-A8DC-B323-55AE36E9BACE}"/>
              </a:ext>
            </a:extLst>
          </p:cNvPr>
          <p:cNvSpPr txBox="1"/>
          <p:nvPr/>
        </p:nvSpPr>
        <p:spPr>
          <a:xfrm>
            <a:off x="7363552" y="1036173"/>
            <a:ext cx="1114509" cy="688202"/>
          </a:xfrm>
          <a:prstGeom prst="rect">
            <a:avLst/>
          </a:prstGeom>
          <a:noFill/>
        </p:spPr>
        <p:txBody>
          <a:bodyPr wrap="square" rtlCol="0">
            <a:spAutoFit/>
          </a:bodyPr>
          <a:lstStyle/>
          <a:p>
            <a:pPr marL="0" lvl="0" indent="0" algn="ctr" rtl="0">
              <a:lnSpc>
                <a:spcPct val="150000"/>
              </a:lnSpc>
              <a:spcBef>
                <a:spcPts val="0"/>
              </a:spcBef>
              <a:spcAft>
                <a:spcPts val="0"/>
              </a:spcAft>
              <a:buNone/>
            </a:pPr>
            <a:r>
              <a:rPr lang="ja-JP" altLang="en-US" sz="1400" dirty="0">
                <a:latin typeface="+mj-ea"/>
                <a:ea typeface="+mj-ea"/>
              </a:rPr>
              <a:t>脳の血流</a:t>
            </a:r>
            <a:endParaRPr lang="en-US" altLang="ja-JP" sz="1400" dirty="0">
              <a:latin typeface="+mj-ea"/>
              <a:ea typeface="+mj-ea"/>
            </a:endParaRPr>
          </a:p>
          <a:p>
            <a:pPr marL="0" lvl="0" indent="0" algn="ctr" rtl="0">
              <a:lnSpc>
                <a:spcPct val="150000"/>
              </a:lnSpc>
              <a:spcBef>
                <a:spcPts val="0"/>
              </a:spcBef>
              <a:spcAft>
                <a:spcPts val="0"/>
              </a:spcAft>
              <a:buNone/>
            </a:pPr>
            <a:r>
              <a:rPr lang="ja-JP" altLang="en-US" sz="1400" dirty="0">
                <a:latin typeface="+mj-ea"/>
                <a:ea typeface="+mj-ea"/>
              </a:rPr>
              <a:t>減少</a:t>
            </a:r>
          </a:p>
        </p:txBody>
      </p:sp>
      <p:sp>
        <p:nvSpPr>
          <p:cNvPr id="14" name="テキスト ボックス 13">
            <a:extLst>
              <a:ext uri="{FF2B5EF4-FFF2-40B4-BE49-F238E27FC236}">
                <a16:creationId xmlns:a16="http://schemas.microsoft.com/office/drawing/2014/main" id="{88586871-61D2-E45B-E65F-39287DCA5549}"/>
              </a:ext>
            </a:extLst>
          </p:cNvPr>
          <p:cNvSpPr txBox="1"/>
          <p:nvPr/>
        </p:nvSpPr>
        <p:spPr>
          <a:xfrm>
            <a:off x="5708514" y="2333951"/>
            <a:ext cx="1009829" cy="688202"/>
          </a:xfrm>
          <a:prstGeom prst="rect">
            <a:avLst/>
          </a:prstGeom>
          <a:noFill/>
        </p:spPr>
        <p:txBody>
          <a:bodyPr wrap="square" rtlCol="0">
            <a:spAutoFit/>
          </a:bodyPr>
          <a:lstStyle/>
          <a:p>
            <a:pPr marL="0" lvl="0" indent="0" algn="ctr" rtl="0">
              <a:lnSpc>
                <a:spcPct val="150000"/>
              </a:lnSpc>
              <a:spcBef>
                <a:spcPts val="0"/>
              </a:spcBef>
              <a:spcAft>
                <a:spcPts val="0"/>
              </a:spcAft>
              <a:buNone/>
            </a:pPr>
            <a:r>
              <a:rPr lang="ja-JP" altLang="en-US" sz="1400" dirty="0">
                <a:latin typeface="+mj-ea"/>
                <a:ea typeface="+mj-ea"/>
              </a:rPr>
              <a:t>せきたん</a:t>
            </a:r>
            <a:endParaRPr lang="en-US" altLang="ja-JP" sz="1400" dirty="0">
              <a:latin typeface="+mj-ea"/>
              <a:ea typeface="+mj-ea"/>
            </a:endParaRPr>
          </a:p>
          <a:p>
            <a:pPr marL="0" lvl="0" indent="0" algn="ctr" rtl="0">
              <a:lnSpc>
                <a:spcPct val="150000"/>
              </a:lnSpc>
              <a:spcBef>
                <a:spcPts val="0"/>
              </a:spcBef>
              <a:spcAft>
                <a:spcPts val="0"/>
              </a:spcAft>
              <a:buNone/>
            </a:pPr>
            <a:r>
              <a:rPr lang="ja-JP" altLang="en-US" sz="1400" dirty="0">
                <a:latin typeface="+mj-ea"/>
                <a:ea typeface="+mj-ea"/>
              </a:rPr>
              <a:t>息切れ</a:t>
            </a:r>
          </a:p>
        </p:txBody>
      </p:sp>
      <p:sp>
        <p:nvSpPr>
          <p:cNvPr id="15" name="テキスト ボックス 14">
            <a:extLst>
              <a:ext uri="{FF2B5EF4-FFF2-40B4-BE49-F238E27FC236}">
                <a16:creationId xmlns:a16="http://schemas.microsoft.com/office/drawing/2014/main" id="{EE5C9708-5083-1A50-D396-5464BB6A4DEF}"/>
              </a:ext>
            </a:extLst>
          </p:cNvPr>
          <p:cNvSpPr txBox="1"/>
          <p:nvPr/>
        </p:nvSpPr>
        <p:spPr>
          <a:xfrm>
            <a:off x="2486391" y="1192193"/>
            <a:ext cx="1096710" cy="307777"/>
          </a:xfrm>
          <a:prstGeom prst="rect">
            <a:avLst/>
          </a:prstGeom>
          <a:noFill/>
        </p:spPr>
        <p:txBody>
          <a:bodyPr wrap="square" rtlCol="0">
            <a:spAutoFit/>
          </a:bodyPr>
          <a:lstStyle/>
          <a:p>
            <a:pPr marL="0" lvl="0" indent="0" algn="ctr" rtl="0">
              <a:spcBef>
                <a:spcPts val="0"/>
              </a:spcBef>
              <a:spcAft>
                <a:spcPts val="0"/>
              </a:spcAft>
              <a:buNone/>
            </a:pPr>
            <a:r>
              <a:rPr lang="ja-JP" altLang="en-US" sz="1400" dirty="0">
                <a:latin typeface="+mj-ea"/>
                <a:ea typeface="+mj-ea"/>
              </a:rPr>
              <a:t>食欲低下</a:t>
            </a:r>
          </a:p>
        </p:txBody>
      </p:sp>
      <p:sp>
        <p:nvSpPr>
          <p:cNvPr id="16" name="テキスト ボックス 15">
            <a:extLst>
              <a:ext uri="{FF2B5EF4-FFF2-40B4-BE49-F238E27FC236}">
                <a16:creationId xmlns:a16="http://schemas.microsoft.com/office/drawing/2014/main" id="{EEED53DF-BA24-8902-821A-FEF5CB4BF90F}"/>
              </a:ext>
            </a:extLst>
          </p:cNvPr>
          <p:cNvSpPr txBox="1"/>
          <p:nvPr/>
        </p:nvSpPr>
        <p:spPr>
          <a:xfrm>
            <a:off x="938097" y="2621587"/>
            <a:ext cx="1072497" cy="307777"/>
          </a:xfrm>
          <a:prstGeom prst="rect">
            <a:avLst/>
          </a:prstGeom>
          <a:noFill/>
        </p:spPr>
        <p:txBody>
          <a:bodyPr wrap="square" rtlCol="0">
            <a:spAutoFit/>
          </a:bodyPr>
          <a:lstStyle/>
          <a:p>
            <a:pPr marL="0" lvl="0" indent="0" algn="l" rtl="0">
              <a:spcBef>
                <a:spcPts val="0"/>
              </a:spcBef>
              <a:spcAft>
                <a:spcPts val="0"/>
              </a:spcAft>
              <a:buNone/>
            </a:pPr>
            <a:r>
              <a:rPr lang="ja-JP" altLang="en-US" sz="1400" dirty="0">
                <a:latin typeface="+mj-ea"/>
                <a:ea typeface="+mj-ea"/>
              </a:rPr>
              <a:t>口臭の悪化</a:t>
            </a:r>
          </a:p>
        </p:txBody>
      </p:sp>
      <p:pic>
        <p:nvPicPr>
          <p:cNvPr id="27" name="図 26">
            <a:extLst>
              <a:ext uri="{FF2B5EF4-FFF2-40B4-BE49-F238E27FC236}">
                <a16:creationId xmlns:a16="http://schemas.microsoft.com/office/drawing/2014/main" id="{80E4A71F-3836-42D8-8E34-3EAD725C10B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34398" y="1967151"/>
            <a:ext cx="1426054" cy="1146800"/>
          </a:xfrm>
          <a:prstGeom prst="rect">
            <a:avLst/>
          </a:prstGeom>
        </p:spPr>
      </p:pic>
      <p:sp>
        <p:nvSpPr>
          <p:cNvPr id="17" name="テキスト ボックス 16">
            <a:extLst>
              <a:ext uri="{FF2B5EF4-FFF2-40B4-BE49-F238E27FC236}">
                <a16:creationId xmlns:a16="http://schemas.microsoft.com/office/drawing/2014/main" id="{396C8EF2-F71B-5176-33A4-C330F0335B91}"/>
              </a:ext>
            </a:extLst>
          </p:cNvPr>
          <p:cNvSpPr txBox="1"/>
          <p:nvPr/>
        </p:nvSpPr>
        <p:spPr>
          <a:xfrm>
            <a:off x="2520585" y="2157160"/>
            <a:ext cx="1065375" cy="580480"/>
          </a:xfrm>
          <a:prstGeom prst="rect">
            <a:avLst/>
          </a:prstGeom>
          <a:noFill/>
        </p:spPr>
        <p:txBody>
          <a:bodyPr wrap="square" rtlCol="0">
            <a:spAutoFit/>
          </a:bodyPr>
          <a:lstStyle/>
          <a:p>
            <a:pPr marL="0" lvl="0" indent="0" algn="ctr" rtl="0">
              <a:spcBef>
                <a:spcPts val="0"/>
              </a:spcBef>
              <a:spcAft>
                <a:spcPts val="0"/>
              </a:spcAft>
              <a:buNone/>
            </a:pPr>
            <a:r>
              <a:rPr lang="ja-JP" altLang="en-US" sz="1400" dirty="0">
                <a:latin typeface="+mj-ea"/>
                <a:ea typeface="+mj-ea"/>
              </a:rPr>
              <a:t>味覚・嗅覚</a:t>
            </a:r>
            <a:endParaRPr lang="en-US" altLang="ja-JP" sz="1400" dirty="0">
              <a:latin typeface="+mj-ea"/>
              <a:ea typeface="+mj-ea"/>
            </a:endParaRPr>
          </a:p>
          <a:p>
            <a:pPr marL="0" lvl="0" indent="0" algn="ctr" rtl="0">
              <a:lnSpc>
                <a:spcPct val="150000"/>
              </a:lnSpc>
              <a:spcBef>
                <a:spcPts val="0"/>
              </a:spcBef>
              <a:spcAft>
                <a:spcPts val="0"/>
              </a:spcAft>
              <a:buNone/>
            </a:pPr>
            <a:r>
              <a:rPr lang="ja-JP" altLang="en-US" sz="1400" dirty="0">
                <a:latin typeface="+mj-ea"/>
                <a:ea typeface="+mj-ea"/>
              </a:rPr>
              <a:t>の低下</a:t>
            </a:r>
          </a:p>
        </p:txBody>
      </p:sp>
      <p:sp>
        <p:nvSpPr>
          <p:cNvPr id="18" name="テキスト ボックス 17">
            <a:extLst>
              <a:ext uri="{FF2B5EF4-FFF2-40B4-BE49-F238E27FC236}">
                <a16:creationId xmlns:a16="http://schemas.microsoft.com/office/drawing/2014/main" id="{94371E70-66F9-867D-4BB4-2E9B34EA4C82}"/>
              </a:ext>
            </a:extLst>
          </p:cNvPr>
          <p:cNvSpPr txBox="1"/>
          <p:nvPr/>
        </p:nvSpPr>
        <p:spPr>
          <a:xfrm>
            <a:off x="6209392" y="3848965"/>
            <a:ext cx="888763" cy="688202"/>
          </a:xfrm>
          <a:prstGeom prst="rect">
            <a:avLst/>
          </a:prstGeom>
          <a:noFill/>
        </p:spPr>
        <p:txBody>
          <a:bodyPr wrap="square" rtlCol="0">
            <a:spAutoFit/>
          </a:bodyPr>
          <a:lstStyle/>
          <a:p>
            <a:pPr marL="0" lvl="0" indent="0" algn="ctr" rtl="0">
              <a:lnSpc>
                <a:spcPct val="150000"/>
              </a:lnSpc>
              <a:spcBef>
                <a:spcPts val="0"/>
              </a:spcBef>
              <a:spcAft>
                <a:spcPts val="0"/>
              </a:spcAft>
              <a:buNone/>
            </a:pPr>
            <a:r>
              <a:rPr lang="ja-JP" altLang="en-US" sz="1400" dirty="0">
                <a:latin typeface="+mj-ea"/>
                <a:ea typeface="+mj-ea"/>
              </a:rPr>
              <a:t>首や肩のこり</a:t>
            </a:r>
          </a:p>
        </p:txBody>
      </p:sp>
      <p:sp>
        <p:nvSpPr>
          <p:cNvPr id="19" name="テキスト ボックス 18">
            <a:extLst>
              <a:ext uri="{FF2B5EF4-FFF2-40B4-BE49-F238E27FC236}">
                <a16:creationId xmlns:a16="http://schemas.microsoft.com/office/drawing/2014/main" id="{AB9771A5-A67E-03D5-D8FB-B61B65DAC5A7}"/>
              </a:ext>
            </a:extLst>
          </p:cNvPr>
          <p:cNvSpPr txBox="1"/>
          <p:nvPr/>
        </p:nvSpPr>
        <p:spPr>
          <a:xfrm>
            <a:off x="1338050" y="3926327"/>
            <a:ext cx="888763" cy="338554"/>
          </a:xfrm>
          <a:prstGeom prst="rect">
            <a:avLst/>
          </a:prstGeom>
          <a:noFill/>
        </p:spPr>
        <p:txBody>
          <a:bodyPr wrap="square" rtlCol="0">
            <a:spAutoFit/>
          </a:bodyPr>
          <a:lstStyle/>
          <a:p>
            <a:pPr marL="0" lvl="0" indent="0" algn="l" rtl="0">
              <a:spcBef>
                <a:spcPts val="0"/>
              </a:spcBef>
              <a:spcAft>
                <a:spcPts val="0"/>
              </a:spcAft>
              <a:buNone/>
            </a:pPr>
            <a:r>
              <a:rPr lang="ja-JP" altLang="en-US" sz="1600" dirty="0">
                <a:latin typeface="+mj-ea"/>
                <a:ea typeface="+mj-ea"/>
              </a:rPr>
              <a:t>肌荒れ</a:t>
            </a:r>
          </a:p>
        </p:txBody>
      </p:sp>
      <p:sp>
        <p:nvSpPr>
          <p:cNvPr id="20" name="テキスト ボックス 19">
            <a:extLst>
              <a:ext uri="{FF2B5EF4-FFF2-40B4-BE49-F238E27FC236}">
                <a16:creationId xmlns:a16="http://schemas.microsoft.com/office/drawing/2014/main" id="{8F7E5C2F-9602-A4E5-68E6-4348EA5BA634}"/>
              </a:ext>
            </a:extLst>
          </p:cNvPr>
          <p:cNvSpPr txBox="1"/>
          <p:nvPr/>
        </p:nvSpPr>
        <p:spPr>
          <a:xfrm>
            <a:off x="4006494" y="1248629"/>
            <a:ext cx="1130154" cy="688202"/>
          </a:xfrm>
          <a:prstGeom prst="rect">
            <a:avLst/>
          </a:prstGeom>
          <a:noFill/>
        </p:spPr>
        <p:txBody>
          <a:bodyPr wrap="square" rtlCol="0">
            <a:spAutoFit/>
          </a:bodyPr>
          <a:lstStyle/>
          <a:p>
            <a:pPr marL="0" lvl="0" indent="0" algn="ctr" rtl="0">
              <a:lnSpc>
                <a:spcPct val="150000"/>
              </a:lnSpc>
              <a:spcBef>
                <a:spcPts val="0"/>
              </a:spcBef>
              <a:spcAft>
                <a:spcPts val="0"/>
              </a:spcAft>
              <a:buNone/>
            </a:pPr>
            <a:r>
              <a:rPr lang="ja-JP" altLang="en-US" sz="1400" dirty="0">
                <a:latin typeface="+mj-ea"/>
                <a:ea typeface="+mj-ea"/>
              </a:rPr>
              <a:t>まぶたの</a:t>
            </a:r>
            <a:endParaRPr lang="en-US" altLang="ja-JP" sz="1400" dirty="0">
              <a:latin typeface="+mj-ea"/>
              <a:ea typeface="+mj-ea"/>
            </a:endParaRPr>
          </a:p>
          <a:p>
            <a:pPr marL="0" lvl="0" indent="0" algn="ctr" rtl="0">
              <a:lnSpc>
                <a:spcPct val="150000"/>
              </a:lnSpc>
              <a:spcBef>
                <a:spcPts val="0"/>
              </a:spcBef>
              <a:spcAft>
                <a:spcPts val="0"/>
              </a:spcAft>
              <a:buNone/>
            </a:pPr>
            <a:r>
              <a:rPr lang="ja-JP" altLang="en-US" sz="1400" dirty="0">
                <a:latin typeface="+mj-ea"/>
                <a:ea typeface="+mj-ea"/>
              </a:rPr>
              <a:t>腫れ</a:t>
            </a:r>
          </a:p>
        </p:txBody>
      </p:sp>
      <p:grpSp>
        <p:nvGrpSpPr>
          <p:cNvPr id="2" name="グループ化 1">
            <a:extLst>
              <a:ext uri="{FF2B5EF4-FFF2-40B4-BE49-F238E27FC236}">
                <a16:creationId xmlns:a16="http://schemas.microsoft.com/office/drawing/2014/main" id="{A5DB7828-8B95-4148-963A-BDEAD35D1935}"/>
              </a:ext>
            </a:extLst>
          </p:cNvPr>
          <p:cNvGrpSpPr/>
          <p:nvPr/>
        </p:nvGrpSpPr>
        <p:grpSpPr>
          <a:xfrm>
            <a:off x="5178922" y="881550"/>
            <a:ext cx="1601618" cy="1287985"/>
            <a:chOff x="5565455" y="790595"/>
            <a:chExt cx="1601618" cy="1287985"/>
          </a:xfrm>
        </p:grpSpPr>
        <p:pic>
          <p:nvPicPr>
            <p:cNvPr id="11" name="図 10">
              <a:extLst>
                <a:ext uri="{FF2B5EF4-FFF2-40B4-BE49-F238E27FC236}">
                  <a16:creationId xmlns:a16="http://schemas.microsoft.com/office/drawing/2014/main" id="{1788FB16-3473-0967-545A-86F29EBEAE6A}"/>
                </a:ext>
              </a:extLst>
            </p:cNvPr>
            <p:cNvPicPr>
              <a:picLocks noChangeAspect="1"/>
            </p:cNvPicPr>
            <p:nvPr/>
          </p:nvPicPr>
          <p:blipFill>
            <a:blip r:embed="rId5">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6">
                      <a14:imgEffect>
                        <a14:backgroundRemoval t="3247" b="96429" l="4961" r="95039">
                          <a14:foregroundMark x1="54047" y1="18831" x2="27154" y2="44156"/>
                          <a14:foregroundMark x1="27154" y1="44156" x2="47781" y2="71753"/>
                          <a14:foregroundMark x1="47781" y1="71753" x2="74151" y2="49026"/>
                          <a14:foregroundMark x1="74151" y1="49026" x2="62402" y2="13961"/>
                          <a14:foregroundMark x1="62402" y1="13961" x2="54830" y2="19805"/>
                          <a14:foregroundMark x1="43864" y1="3571" x2="43864" y2="3571"/>
                          <a14:foregroundMark x1="30809" y1="88312" x2="28721" y2="25649"/>
                          <a14:foregroundMark x1="13838" y1="33766" x2="40731" y2="12338"/>
                          <a14:foregroundMark x1="40731" y1="12338" x2="71119" y2="10495"/>
                          <a14:foregroundMark x1="70938" y1="10640" x2="38120" y2="14935"/>
                          <a14:foregroundMark x1="38120" y1="14935" x2="42559" y2="57143"/>
                          <a14:foregroundMark x1="42559" y1="57143" x2="75979" y2="53896"/>
                          <a14:foregroundMark x1="75979" y1="53896" x2="28721" y2="32792"/>
                          <a14:foregroundMark x1="28721" y1="32792" x2="36292" y2="70455"/>
                          <a14:foregroundMark x1="36292" y1="70455" x2="67363" y2="75649"/>
                          <a14:foregroundMark x1="67363" y1="75649" x2="78329" y2="54870"/>
                          <a14:foregroundMark x1="67885" y1="14286" x2="84073" y2="47078"/>
                          <a14:foregroundMark x1="84073" y1="47078" x2="83551" y2="63636"/>
                          <a14:foregroundMark x1="14883" y1="34740" x2="30287" y2="68182"/>
                          <a14:foregroundMark x1="30287" y1="68182" x2="32898" y2="69156"/>
                          <a14:foregroundMark x1="72585" y1="16883" x2="89034" y2="50649"/>
                          <a14:foregroundMark x1="89034" y1="50649" x2="89034" y2="57468"/>
                          <a14:foregroundMark x1="25065" y1="96429" x2="29504" y2="86039"/>
                          <a14:foregroundMark x1="54308" y1="46429" x2="54308" y2="46429"/>
                          <a14:foregroundMark x1="10705" y1="37338" x2="19321" y2="72727"/>
                          <a14:foregroundMark x1="19321" y1="72727" x2="31070" y2="48052"/>
                          <a14:foregroundMark x1="8616" y1="47403" x2="10183" y2="51299"/>
                          <a14:foregroundMark x1="4961" y1="50974" x2="4961" y2="50974"/>
                          <a14:foregroundMark x1="91906" y1="37662" x2="89034" y2="48377"/>
                          <a14:foregroundMark x1="94256" y1="38961" x2="95039" y2="41558"/>
                          <a14:backgroundMark x1="72063" y1="9740" x2="72846" y2="11039"/>
                        </a14:backgroundRemoval>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565455" y="790595"/>
              <a:ext cx="1601618" cy="1287985"/>
            </a:xfrm>
            <a:prstGeom prst="rect">
              <a:avLst/>
            </a:prstGeom>
          </p:spPr>
        </p:pic>
        <p:sp>
          <p:nvSpPr>
            <p:cNvPr id="21" name="テキスト ボックス 20">
              <a:extLst>
                <a:ext uri="{FF2B5EF4-FFF2-40B4-BE49-F238E27FC236}">
                  <a16:creationId xmlns:a16="http://schemas.microsoft.com/office/drawing/2014/main" id="{BF701272-3805-5913-7C6B-E4DCB503409C}"/>
                </a:ext>
              </a:extLst>
            </p:cNvPr>
            <p:cNvSpPr txBox="1"/>
            <p:nvPr/>
          </p:nvSpPr>
          <p:spPr>
            <a:xfrm>
              <a:off x="5741279" y="950535"/>
              <a:ext cx="1250230" cy="773289"/>
            </a:xfrm>
            <a:prstGeom prst="rect">
              <a:avLst/>
            </a:prstGeom>
            <a:noFill/>
          </p:spPr>
          <p:txBody>
            <a:bodyPr wrap="square" rtlCol="0">
              <a:spAutoFit/>
            </a:bodyPr>
            <a:lstStyle/>
            <a:p>
              <a:pPr marL="0" lvl="0" indent="0" rtl="0">
                <a:lnSpc>
                  <a:spcPct val="150000"/>
                </a:lnSpc>
                <a:spcBef>
                  <a:spcPts val="0"/>
                </a:spcBef>
                <a:spcAft>
                  <a:spcPts val="0"/>
                </a:spcAft>
                <a:buNone/>
              </a:pPr>
              <a:r>
                <a:rPr lang="ja-JP" altLang="en-US" sz="1600" b="1" dirty="0">
                  <a:latin typeface="+mj-ea"/>
                  <a:ea typeface="+mj-ea"/>
                </a:rPr>
                <a:t>　思考能力</a:t>
              </a:r>
              <a:endParaRPr lang="en-US" altLang="ja-JP" sz="1600" b="1" dirty="0">
                <a:latin typeface="+mj-ea"/>
                <a:ea typeface="+mj-ea"/>
              </a:endParaRPr>
            </a:p>
            <a:p>
              <a:pPr marL="0" lvl="0" indent="0" rtl="0">
                <a:lnSpc>
                  <a:spcPct val="150000"/>
                </a:lnSpc>
                <a:spcBef>
                  <a:spcPts val="0"/>
                </a:spcBef>
                <a:spcAft>
                  <a:spcPts val="0"/>
                </a:spcAft>
                <a:buNone/>
              </a:pPr>
              <a:r>
                <a:rPr lang="ja-JP" altLang="en-US" sz="1600" b="1" dirty="0">
                  <a:latin typeface="+mj-ea"/>
                  <a:ea typeface="+mj-ea"/>
                </a:rPr>
                <a:t>　　の低下</a:t>
              </a:r>
            </a:p>
          </p:txBody>
        </p:sp>
      </p:grpSp>
      <p:sp>
        <p:nvSpPr>
          <p:cNvPr id="22" name="テキスト ボックス 21">
            <a:extLst>
              <a:ext uri="{FF2B5EF4-FFF2-40B4-BE49-F238E27FC236}">
                <a16:creationId xmlns:a16="http://schemas.microsoft.com/office/drawing/2014/main" id="{AEF3A625-4FEE-CFD3-5E85-9657AD8696FD}"/>
              </a:ext>
            </a:extLst>
          </p:cNvPr>
          <p:cNvSpPr txBox="1"/>
          <p:nvPr/>
        </p:nvSpPr>
        <p:spPr>
          <a:xfrm>
            <a:off x="533026" y="1043436"/>
            <a:ext cx="1159149" cy="688202"/>
          </a:xfrm>
          <a:prstGeom prst="rect">
            <a:avLst/>
          </a:prstGeom>
          <a:noFill/>
        </p:spPr>
        <p:txBody>
          <a:bodyPr wrap="square" rtlCol="0">
            <a:spAutoFit/>
          </a:bodyPr>
          <a:lstStyle/>
          <a:p>
            <a:pPr marL="0" lvl="0" indent="0" rtl="0">
              <a:lnSpc>
                <a:spcPct val="150000"/>
              </a:lnSpc>
              <a:spcBef>
                <a:spcPts val="0"/>
              </a:spcBef>
              <a:spcAft>
                <a:spcPts val="0"/>
              </a:spcAft>
              <a:buNone/>
            </a:pPr>
            <a:r>
              <a:rPr lang="ja-JP" altLang="en-US" sz="1400" dirty="0">
                <a:latin typeface="+mj-ea"/>
                <a:ea typeface="+mj-ea"/>
              </a:rPr>
              <a:t>　心臓への</a:t>
            </a:r>
            <a:endParaRPr lang="en-US" altLang="ja-JP" sz="1400" dirty="0">
              <a:latin typeface="+mj-ea"/>
              <a:ea typeface="+mj-ea"/>
            </a:endParaRPr>
          </a:p>
          <a:p>
            <a:pPr marL="0" lvl="0" indent="0" rtl="0">
              <a:lnSpc>
                <a:spcPct val="150000"/>
              </a:lnSpc>
              <a:spcBef>
                <a:spcPts val="0"/>
              </a:spcBef>
              <a:spcAft>
                <a:spcPts val="0"/>
              </a:spcAft>
              <a:buNone/>
            </a:pPr>
            <a:r>
              <a:rPr lang="ja-JP" altLang="en-US" sz="1400" dirty="0">
                <a:latin typeface="+mj-ea"/>
                <a:ea typeface="+mj-ea"/>
              </a:rPr>
              <a:t>　　負担</a:t>
            </a:r>
          </a:p>
        </p:txBody>
      </p:sp>
      <p:grpSp>
        <p:nvGrpSpPr>
          <p:cNvPr id="7" name="グループ化 6">
            <a:extLst>
              <a:ext uri="{FF2B5EF4-FFF2-40B4-BE49-F238E27FC236}">
                <a16:creationId xmlns:a16="http://schemas.microsoft.com/office/drawing/2014/main" id="{6A1C69A1-5DCA-48A3-89AF-45D379B73DE6}"/>
              </a:ext>
            </a:extLst>
          </p:cNvPr>
          <p:cNvGrpSpPr/>
          <p:nvPr/>
        </p:nvGrpSpPr>
        <p:grpSpPr>
          <a:xfrm>
            <a:off x="7078694" y="2598598"/>
            <a:ext cx="1601618" cy="1287985"/>
            <a:chOff x="7078694" y="2598598"/>
            <a:chExt cx="1601618" cy="1287985"/>
          </a:xfrm>
        </p:grpSpPr>
        <p:pic>
          <p:nvPicPr>
            <p:cNvPr id="33" name="図 32">
              <a:extLst>
                <a:ext uri="{FF2B5EF4-FFF2-40B4-BE49-F238E27FC236}">
                  <a16:creationId xmlns:a16="http://schemas.microsoft.com/office/drawing/2014/main" id="{16A93187-54E6-40E5-80D7-F68C16AF3206}"/>
                </a:ext>
              </a:extLst>
            </p:cNvPr>
            <p:cNvPicPr>
              <a:picLocks noChangeAspect="1"/>
            </p:cNvPicPr>
            <p:nvPr/>
          </p:nvPicPr>
          <p:blipFill>
            <a:blip r:embed="rId5">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6">
                      <a14:imgEffect>
                        <a14:backgroundRemoval t="3247" b="96429" l="4961" r="95039">
                          <a14:foregroundMark x1="54047" y1="18831" x2="27154" y2="44156"/>
                          <a14:foregroundMark x1="27154" y1="44156" x2="47781" y2="71753"/>
                          <a14:foregroundMark x1="47781" y1="71753" x2="74151" y2="49026"/>
                          <a14:foregroundMark x1="74151" y1="49026" x2="62402" y2="13961"/>
                          <a14:foregroundMark x1="62402" y1="13961" x2="54830" y2="19805"/>
                          <a14:foregroundMark x1="43864" y1="3571" x2="43864" y2="3571"/>
                          <a14:foregroundMark x1="30809" y1="88312" x2="28721" y2="25649"/>
                          <a14:foregroundMark x1="13838" y1="33766" x2="40731" y2="12338"/>
                          <a14:foregroundMark x1="40731" y1="12338" x2="71119" y2="10495"/>
                          <a14:foregroundMark x1="70938" y1="10640" x2="38120" y2="14935"/>
                          <a14:foregroundMark x1="38120" y1="14935" x2="42559" y2="57143"/>
                          <a14:foregroundMark x1="42559" y1="57143" x2="75979" y2="53896"/>
                          <a14:foregroundMark x1="75979" y1="53896" x2="28721" y2="32792"/>
                          <a14:foregroundMark x1="28721" y1="32792" x2="36292" y2="70455"/>
                          <a14:foregroundMark x1="36292" y1="70455" x2="67363" y2="75649"/>
                          <a14:foregroundMark x1="67363" y1="75649" x2="78329" y2="54870"/>
                          <a14:foregroundMark x1="67885" y1="14286" x2="84073" y2="47078"/>
                          <a14:foregroundMark x1="84073" y1="47078" x2="83551" y2="63636"/>
                          <a14:foregroundMark x1="14883" y1="34740" x2="30287" y2="68182"/>
                          <a14:foregroundMark x1="30287" y1="68182" x2="32898" y2="69156"/>
                          <a14:foregroundMark x1="72585" y1="16883" x2="89034" y2="50649"/>
                          <a14:foregroundMark x1="89034" y1="50649" x2="89034" y2="57468"/>
                          <a14:foregroundMark x1="25065" y1="96429" x2="29504" y2="86039"/>
                          <a14:foregroundMark x1="54308" y1="46429" x2="54308" y2="46429"/>
                          <a14:foregroundMark x1="10705" y1="37338" x2="19321" y2="72727"/>
                          <a14:foregroundMark x1="19321" y1="72727" x2="31070" y2="48052"/>
                          <a14:foregroundMark x1="8616" y1="47403" x2="10183" y2="51299"/>
                          <a14:foregroundMark x1="4961" y1="50974" x2="4961" y2="50974"/>
                          <a14:foregroundMark x1="91906" y1="37662" x2="89034" y2="48377"/>
                          <a14:foregroundMark x1="94256" y1="38961" x2="95039" y2="41558"/>
                          <a14:backgroundMark x1="72063" y1="9740" x2="72846" y2="11039"/>
                        </a14:backgroundRemoval>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078694" y="2598598"/>
              <a:ext cx="1601618" cy="1287985"/>
            </a:xfrm>
            <a:prstGeom prst="rect">
              <a:avLst/>
            </a:prstGeom>
          </p:spPr>
        </p:pic>
        <p:sp>
          <p:nvSpPr>
            <p:cNvPr id="24" name="テキスト ボックス 23">
              <a:extLst>
                <a:ext uri="{FF2B5EF4-FFF2-40B4-BE49-F238E27FC236}">
                  <a16:creationId xmlns:a16="http://schemas.microsoft.com/office/drawing/2014/main" id="{5659A768-05AB-AD61-5922-77BA960E1CE6}"/>
                </a:ext>
              </a:extLst>
            </p:cNvPr>
            <p:cNvSpPr txBox="1"/>
            <p:nvPr/>
          </p:nvSpPr>
          <p:spPr>
            <a:xfrm>
              <a:off x="7363552" y="2775476"/>
              <a:ext cx="1075347" cy="773289"/>
            </a:xfrm>
            <a:prstGeom prst="rect">
              <a:avLst/>
            </a:prstGeom>
            <a:noFill/>
          </p:spPr>
          <p:txBody>
            <a:bodyPr wrap="square" rtlCol="0">
              <a:spAutoFit/>
            </a:bodyPr>
            <a:lstStyle/>
            <a:p>
              <a:pPr marL="0" lvl="0" indent="0" algn="ctr" rtl="0">
                <a:lnSpc>
                  <a:spcPct val="150000"/>
                </a:lnSpc>
                <a:spcBef>
                  <a:spcPts val="0"/>
                </a:spcBef>
                <a:spcAft>
                  <a:spcPts val="0"/>
                </a:spcAft>
                <a:buNone/>
              </a:pPr>
              <a:r>
                <a:rPr lang="ja-JP" altLang="en-US" sz="1600" b="1" dirty="0">
                  <a:latin typeface="+mj-ea"/>
                  <a:ea typeface="+mj-ea"/>
                </a:rPr>
                <a:t>運動能力</a:t>
              </a:r>
              <a:endParaRPr lang="en-US" altLang="ja-JP" sz="1600" b="1" dirty="0">
                <a:latin typeface="+mj-ea"/>
                <a:ea typeface="+mj-ea"/>
              </a:endParaRPr>
            </a:p>
            <a:p>
              <a:pPr marL="0" lvl="0" indent="0" algn="ctr" rtl="0">
                <a:lnSpc>
                  <a:spcPct val="150000"/>
                </a:lnSpc>
                <a:spcBef>
                  <a:spcPts val="0"/>
                </a:spcBef>
                <a:spcAft>
                  <a:spcPts val="0"/>
                </a:spcAft>
                <a:buNone/>
              </a:pPr>
              <a:r>
                <a:rPr lang="ja-JP" altLang="en-US" sz="1600" b="1" dirty="0">
                  <a:latin typeface="+mj-ea"/>
                  <a:ea typeface="+mj-ea"/>
                </a:rPr>
                <a:t>の低下</a:t>
              </a:r>
            </a:p>
          </p:txBody>
        </p:sp>
      </p:grpSp>
      <p:sp>
        <p:nvSpPr>
          <p:cNvPr id="25" name="スライド番号プレースホルダー 24">
            <a:extLst>
              <a:ext uri="{FF2B5EF4-FFF2-40B4-BE49-F238E27FC236}">
                <a16:creationId xmlns:a16="http://schemas.microsoft.com/office/drawing/2014/main" id="{886315FB-A9B5-4CB1-AAE8-C4623981C7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12</a:t>
            </a:fld>
            <a:endParaRPr lang="ja" altLang="en-US"/>
          </a:p>
        </p:txBody>
      </p:sp>
      <p:sp>
        <p:nvSpPr>
          <p:cNvPr id="31" name="テキスト ボックス 30">
            <a:extLst>
              <a:ext uri="{FF2B5EF4-FFF2-40B4-BE49-F238E27FC236}">
                <a16:creationId xmlns:a16="http://schemas.microsoft.com/office/drawing/2014/main" id="{DB738595-2D3E-45F9-88DB-C2C6AEBBAA4F}"/>
              </a:ext>
            </a:extLst>
          </p:cNvPr>
          <p:cNvSpPr txBox="1"/>
          <p:nvPr/>
        </p:nvSpPr>
        <p:spPr>
          <a:xfrm>
            <a:off x="7557247" y="49026"/>
            <a:ext cx="1452193"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１．喫煙の影響</a:t>
            </a:r>
            <a:endParaRPr kumimoji="1" lang="ja-JP" altLang="en-US"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72B064C-1C4E-0EE7-695E-A02C29C17BE1}"/>
              </a:ext>
            </a:extLst>
          </p:cNvPr>
          <p:cNvSpPr/>
          <p:nvPr/>
        </p:nvSpPr>
        <p:spPr>
          <a:xfrm>
            <a:off x="1452988" y="1652751"/>
            <a:ext cx="1600200" cy="545165"/>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ysClr val="windowText" lastClr="000000"/>
                </a:solidFill>
                <a:latin typeface="+mj-ea"/>
                <a:ea typeface="+mj-ea"/>
              </a:rPr>
              <a:t>がん</a:t>
            </a:r>
          </a:p>
        </p:txBody>
      </p:sp>
      <p:sp>
        <p:nvSpPr>
          <p:cNvPr id="3" name="正方形/長方形 2">
            <a:extLst>
              <a:ext uri="{FF2B5EF4-FFF2-40B4-BE49-F238E27FC236}">
                <a16:creationId xmlns:a16="http://schemas.microsoft.com/office/drawing/2014/main" id="{3717ADA0-4B2A-F7DA-B1FF-06E4B6CB2363}"/>
              </a:ext>
            </a:extLst>
          </p:cNvPr>
          <p:cNvSpPr/>
          <p:nvPr/>
        </p:nvSpPr>
        <p:spPr>
          <a:xfrm>
            <a:off x="6331592" y="1650716"/>
            <a:ext cx="1600200" cy="5472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ysClr val="windowText" lastClr="000000"/>
                </a:solidFill>
                <a:latin typeface="+mj-ea"/>
                <a:ea typeface="+mj-ea"/>
              </a:rPr>
              <a:t>妊娠・出産</a:t>
            </a:r>
          </a:p>
        </p:txBody>
      </p:sp>
      <p:sp>
        <p:nvSpPr>
          <p:cNvPr id="4" name="正方形/長方形 3">
            <a:extLst>
              <a:ext uri="{FF2B5EF4-FFF2-40B4-BE49-F238E27FC236}">
                <a16:creationId xmlns:a16="http://schemas.microsoft.com/office/drawing/2014/main" id="{6264F3CA-7E24-6210-2EDD-BC79AC1A8DDE}"/>
              </a:ext>
            </a:extLst>
          </p:cNvPr>
          <p:cNvSpPr/>
          <p:nvPr/>
        </p:nvSpPr>
        <p:spPr>
          <a:xfrm>
            <a:off x="3954002" y="1673616"/>
            <a:ext cx="2118851" cy="546267"/>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400"/>
              </a:lnSpc>
            </a:pPr>
            <a:r>
              <a:rPr kumimoji="1" lang="ja-JP" altLang="en-US" sz="2400" b="1" dirty="0">
                <a:solidFill>
                  <a:sysClr val="windowText" lastClr="000000"/>
                </a:solidFill>
                <a:latin typeface="+mj-ea"/>
                <a:ea typeface="+mj-ea"/>
              </a:rPr>
              <a:t>その他の病気</a:t>
            </a:r>
          </a:p>
        </p:txBody>
      </p:sp>
      <p:sp>
        <p:nvSpPr>
          <p:cNvPr id="6" name="テキスト ボックス 5">
            <a:extLst>
              <a:ext uri="{FF2B5EF4-FFF2-40B4-BE49-F238E27FC236}">
                <a16:creationId xmlns:a16="http://schemas.microsoft.com/office/drawing/2014/main" id="{BFFB0E92-CAF0-AEBB-6A14-3855B6D81050}"/>
              </a:ext>
            </a:extLst>
          </p:cNvPr>
          <p:cNvSpPr txBox="1"/>
          <p:nvPr/>
        </p:nvSpPr>
        <p:spPr>
          <a:xfrm>
            <a:off x="2824585" y="291383"/>
            <a:ext cx="3494831" cy="461665"/>
          </a:xfrm>
          <a:prstGeom prst="rect">
            <a:avLst/>
          </a:prstGeom>
          <a:noFill/>
        </p:spPr>
        <p:txBody>
          <a:bodyPr wrap="square">
            <a:spAutoFit/>
          </a:bodyPr>
          <a:lstStyle/>
          <a:p>
            <a:pPr algn="ctr"/>
            <a:r>
              <a:rPr lang="ja" altLang="ja-JP" sz="2400" b="1" dirty="0">
                <a:latin typeface="+mj-ea"/>
                <a:ea typeface="+mj-ea"/>
              </a:rPr>
              <a:t>喫煙</a:t>
            </a:r>
            <a:r>
              <a:rPr lang="ja-JP" altLang="en-US" sz="2400" b="1" dirty="0">
                <a:latin typeface="+mj-ea"/>
                <a:ea typeface="+mj-ea"/>
              </a:rPr>
              <a:t>を</a:t>
            </a:r>
            <a:r>
              <a:rPr lang="ja" altLang="ja-JP" sz="2400" b="1" dirty="0">
                <a:latin typeface="+mj-ea"/>
                <a:ea typeface="+mj-ea"/>
              </a:rPr>
              <a:t>続けると</a:t>
            </a:r>
            <a:r>
              <a:rPr lang="ja-JP" altLang="en-US" sz="2400" b="1" dirty="0">
                <a:latin typeface="+mj-ea"/>
                <a:ea typeface="+mj-ea"/>
              </a:rPr>
              <a:t>どうなる</a:t>
            </a:r>
            <a:r>
              <a:rPr lang="ja" altLang="ja-JP" sz="2400" b="1" dirty="0">
                <a:latin typeface="+mj-ea"/>
                <a:ea typeface="+mj-ea"/>
              </a:rPr>
              <a:t>？</a:t>
            </a:r>
            <a:endParaRPr lang="ja-JP" altLang="en-US" sz="2400" b="1" dirty="0">
              <a:latin typeface="+mj-ea"/>
              <a:ea typeface="+mj-ea"/>
            </a:endParaRPr>
          </a:p>
        </p:txBody>
      </p:sp>
      <p:sp>
        <p:nvSpPr>
          <p:cNvPr id="5" name="テキスト ボックス 4">
            <a:extLst>
              <a:ext uri="{FF2B5EF4-FFF2-40B4-BE49-F238E27FC236}">
                <a16:creationId xmlns:a16="http://schemas.microsoft.com/office/drawing/2014/main" id="{6263C2BC-ECF1-4C22-B33A-6C8FC70DE823}"/>
              </a:ext>
            </a:extLst>
          </p:cNvPr>
          <p:cNvSpPr txBox="1"/>
          <p:nvPr/>
        </p:nvSpPr>
        <p:spPr>
          <a:xfrm>
            <a:off x="1154730" y="2288510"/>
            <a:ext cx="2568349" cy="2104872"/>
          </a:xfrm>
          <a:prstGeom prst="rect">
            <a:avLst/>
          </a:prstGeom>
          <a:noFill/>
        </p:spPr>
        <p:txBody>
          <a:bodyPr wrap="square" rtlCol="0">
            <a:spAutoFit/>
          </a:bodyPr>
          <a:lstStyle/>
          <a:p>
            <a:pPr>
              <a:lnSpc>
                <a:spcPct val="150000"/>
              </a:lnSpc>
            </a:pPr>
            <a:r>
              <a:rPr kumimoji="1" lang="ja-JP" altLang="en-US" sz="1800" dirty="0">
                <a:latin typeface="+mj-ea"/>
                <a:ea typeface="+mj-ea"/>
              </a:rPr>
              <a:t>喉頭がん　　  食道がん</a:t>
            </a:r>
            <a:endParaRPr kumimoji="1" lang="en-US" altLang="ja-JP" sz="1800" dirty="0">
              <a:latin typeface="+mj-ea"/>
              <a:ea typeface="+mj-ea"/>
            </a:endParaRPr>
          </a:p>
          <a:p>
            <a:pPr>
              <a:lnSpc>
                <a:spcPct val="150000"/>
              </a:lnSpc>
            </a:pPr>
            <a:r>
              <a:rPr kumimoji="1" lang="ja-JP" altLang="en-US" sz="1800" dirty="0">
                <a:latin typeface="+mj-ea"/>
                <a:ea typeface="+mj-ea"/>
              </a:rPr>
              <a:t>肺がん　　     </a:t>
            </a:r>
            <a:r>
              <a:rPr kumimoji="1" lang="ja-JP" altLang="en-US" sz="1800" dirty="0">
                <a:latin typeface="+mj-ea"/>
              </a:rPr>
              <a:t>胃がん</a:t>
            </a:r>
            <a:endParaRPr kumimoji="1" lang="en-US" altLang="ja-JP" sz="1800" dirty="0">
              <a:latin typeface="+mj-ea"/>
            </a:endParaRPr>
          </a:p>
          <a:p>
            <a:pPr>
              <a:lnSpc>
                <a:spcPct val="150000"/>
              </a:lnSpc>
            </a:pPr>
            <a:r>
              <a:rPr kumimoji="1" lang="ja-JP" altLang="en-US" sz="1800" dirty="0">
                <a:latin typeface="+mj-ea"/>
                <a:ea typeface="+mj-ea"/>
              </a:rPr>
              <a:t>すい臓がん 　</a:t>
            </a:r>
            <a:r>
              <a:rPr kumimoji="1" lang="ja-JP" altLang="en-US" sz="1800" dirty="0">
                <a:latin typeface="+mj-ea"/>
              </a:rPr>
              <a:t>肝臓がん</a:t>
            </a:r>
            <a:endParaRPr kumimoji="1" lang="en-US" altLang="ja-JP" sz="1800" dirty="0">
              <a:latin typeface="+mj-ea"/>
            </a:endParaRPr>
          </a:p>
          <a:p>
            <a:pPr>
              <a:lnSpc>
                <a:spcPct val="150000"/>
              </a:lnSpc>
            </a:pPr>
            <a:r>
              <a:rPr kumimoji="1" lang="ja-JP" altLang="en-US" sz="1800" dirty="0">
                <a:latin typeface="+mj-ea"/>
                <a:ea typeface="+mj-ea"/>
              </a:rPr>
              <a:t>ぼうこうがん          </a:t>
            </a:r>
            <a:r>
              <a:rPr kumimoji="1" lang="ja-JP" altLang="en-US" sz="1800" dirty="0">
                <a:latin typeface="+mj-ea"/>
              </a:rPr>
              <a:t>等</a:t>
            </a:r>
            <a:r>
              <a:rPr kumimoji="1" lang="en-US" altLang="ja-JP" sz="1800" dirty="0">
                <a:latin typeface="+mj-ea"/>
              </a:rPr>
              <a:t>…</a:t>
            </a:r>
            <a:endParaRPr kumimoji="1" lang="ja-JP" altLang="en-US" sz="1800" dirty="0">
              <a:latin typeface="+mj-ea"/>
            </a:endParaRPr>
          </a:p>
          <a:p>
            <a:pPr>
              <a:lnSpc>
                <a:spcPct val="150000"/>
              </a:lnSpc>
            </a:pPr>
            <a:endParaRPr kumimoji="1" lang="en-US" altLang="ja-JP" sz="1800" dirty="0">
              <a:latin typeface="+mj-ea"/>
              <a:ea typeface="+mj-ea"/>
            </a:endParaRPr>
          </a:p>
        </p:txBody>
      </p:sp>
      <p:sp>
        <p:nvSpPr>
          <p:cNvPr id="7" name="正方形/長方形 6">
            <a:extLst>
              <a:ext uri="{FF2B5EF4-FFF2-40B4-BE49-F238E27FC236}">
                <a16:creationId xmlns:a16="http://schemas.microsoft.com/office/drawing/2014/main" id="{A4707F64-BE43-4952-B814-2CAE4074C20E}"/>
              </a:ext>
            </a:extLst>
          </p:cNvPr>
          <p:cNvSpPr/>
          <p:nvPr/>
        </p:nvSpPr>
        <p:spPr>
          <a:xfrm>
            <a:off x="1051475" y="1216047"/>
            <a:ext cx="5171616" cy="3840770"/>
          </a:xfrm>
          <a:prstGeom prst="rect">
            <a:avLst/>
          </a:prstGeom>
          <a:noFill/>
          <a:ln>
            <a:solidFill>
              <a:srgbClr val="FF6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A45FB9F-B18C-467E-A95F-CB6C989C8E4B}"/>
              </a:ext>
            </a:extLst>
          </p:cNvPr>
          <p:cNvSpPr txBox="1"/>
          <p:nvPr/>
        </p:nvSpPr>
        <p:spPr>
          <a:xfrm>
            <a:off x="6331592" y="2290411"/>
            <a:ext cx="1600201" cy="1273875"/>
          </a:xfrm>
          <a:prstGeom prst="rect">
            <a:avLst/>
          </a:prstGeom>
          <a:noFill/>
        </p:spPr>
        <p:txBody>
          <a:bodyPr wrap="square" rtlCol="0">
            <a:spAutoFit/>
          </a:bodyPr>
          <a:lstStyle/>
          <a:p>
            <a:pPr>
              <a:lnSpc>
                <a:spcPct val="150000"/>
              </a:lnSpc>
            </a:pPr>
            <a:r>
              <a:rPr kumimoji="1" lang="ja-JP" altLang="en-US" sz="1800" dirty="0">
                <a:latin typeface="+mj-ea"/>
                <a:ea typeface="+mj-ea"/>
              </a:rPr>
              <a:t>早産</a:t>
            </a:r>
            <a:endParaRPr kumimoji="1" lang="en-US" altLang="ja-JP" sz="1800" dirty="0">
              <a:latin typeface="+mj-ea"/>
              <a:ea typeface="+mj-ea"/>
            </a:endParaRPr>
          </a:p>
          <a:p>
            <a:pPr>
              <a:lnSpc>
                <a:spcPct val="150000"/>
              </a:lnSpc>
            </a:pPr>
            <a:r>
              <a:rPr kumimoji="1" lang="ja-JP" altLang="en-US" sz="1800" dirty="0">
                <a:latin typeface="+mj-ea"/>
                <a:ea typeface="+mj-ea"/>
              </a:rPr>
              <a:t>低出生体重児</a:t>
            </a:r>
            <a:endParaRPr kumimoji="1" lang="en-US" altLang="ja-JP" sz="1800" dirty="0">
              <a:latin typeface="+mj-ea"/>
              <a:ea typeface="+mj-ea"/>
            </a:endParaRPr>
          </a:p>
          <a:p>
            <a:pPr>
              <a:lnSpc>
                <a:spcPct val="150000"/>
              </a:lnSpc>
            </a:pPr>
            <a:r>
              <a:rPr kumimoji="1" lang="ja-JP" altLang="en-US" sz="1800" dirty="0">
                <a:latin typeface="+mj-ea"/>
                <a:ea typeface="+mj-ea"/>
              </a:rPr>
              <a:t>胎児発育遅延</a:t>
            </a:r>
          </a:p>
        </p:txBody>
      </p:sp>
      <p:sp>
        <p:nvSpPr>
          <p:cNvPr id="22" name="テキスト ボックス 21">
            <a:extLst>
              <a:ext uri="{FF2B5EF4-FFF2-40B4-BE49-F238E27FC236}">
                <a16:creationId xmlns:a16="http://schemas.microsoft.com/office/drawing/2014/main" id="{9A0DECAB-B388-4E74-A332-FF8225FC9B92}"/>
              </a:ext>
            </a:extLst>
          </p:cNvPr>
          <p:cNvSpPr txBox="1"/>
          <p:nvPr/>
        </p:nvSpPr>
        <p:spPr>
          <a:xfrm>
            <a:off x="3954001" y="2288566"/>
            <a:ext cx="2118851" cy="2474203"/>
          </a:xfrm>
          <a:prstGeom prst="rect">
            <a:avLst/>
          </a:prstGeom>
          <a:noFill/>
        </p:spPr>
        <p:txBody>
          <a:bodyPr wrap="square" rtlCol="0">
            <a:spAutoFit/>
          </a:bodyPr>
          <a:lstStyle/>
          <a:p>
            <a:pPr>
              <a:lnSpc>
                <a:spcPct val="150000"/>
              </a:lnSpc>
            </a:pPr>
            <a:r>
              <a:rPr kumimoji="1" lang="ja-JP" altLang="en-US" sz="1800" dirty="0">
                <a:latin typeface="+mj-ea"/>
                <a:ea typeface="+mj-ea"/>
              </a:rPr>
              <a:t>脳卒中</a:t>
            </a:r>
            <a:endParaRPr kumimoji="1" lang="en-US" altLang="ja-JP" sz="1800" dirty="0">
              <a:latin typeface="+mj-ea"/>
              <a:ea typeface="+mj-ea"/>
            </a:endParaRPr>
          </a:p>
          <a:p>
            <a:pPr>
              <a:lnSpc>
                <a:spcPct val="150000"/>
              </a:lnSpc>
            </a:pPr>
            <a:r>
              <a:rPr kumimoji="1" lang="ja-JP" altLang="en-US" sz="1800" dirty="0">
                <a:latin typeface="+mj-ea"/>
                <a:ea typeface="+mj-ea"/>
              </a:rPr>
              <a:t>歯周病</a:t>
            </a:r>
            <a:endParaRPr kumimoji="1" lang="en-US" altLang="ja-JP" sz="1800" dirty="0">
              <a:latin typeface="+mj-ea"/>
              <a:ea typeface="+mj-ea"/>
            </a:endParaRPr>
          </a:p>
          <a:p>
            <a:pPr>
              <a:lnSpc>
                <a:spcPct val="150000"/>
              </a:lnSpc>
            </a:pPr>
            <a:r>
              <a:rPr kumimoji="1" lang="ja-JP" altLang="en-US" sz="1800" dirty="0">
                <a:latin typeface="+mj-ea"/>
                <a:ea typeface="+mj-ea"/>
              </a:rPr>
              <a:t>心臓病</a:t>
            </a:r>
            <a:endParaRPr kumimoji="1" lang="en-US" altLang="ja-JP" sz="1800" dirty="0">
              <a:latin typeface="+mj-ea"/>
              <a:ea typeface="+mj-ea"/>
            </a:endParaRPr>
          </a:p>
          <a:p>
            <a:pPr>
              <a:lnSpc>
                <a:spcPct val="150000"/>
              </a:lnSpc>
            </a:pPr>
            <a:r>
              <a:rPr kumimoji="1" lang="ja-JP" altLang="en-US" sz="1800" dirty="0">
                <a:latin typeface="+mj-ea"/>
                <a:ea typeface="+mj-ea"/>
              </a:rPr>
              <a:t>慢性閉塞性肺疾患</a:t>
            </a:r>
            <a:endParaRPr kumimoji="1" lang="en-US" altLang="ja-JP" sz="1800" dirty="0">
              <a:latin typeface="+mj-ea"/>
              <a:ea typeface="+mj-ea"/>
            </a:endParaRPr>
          </a:p>
          <a:p>
            <a:pPr algn="r"/>
            <a:r>
              <a:rPr kumimoji="1" lang="ja-JP" altLang="en-US" sz="1800" dirty="0">
                <a:latin typeface="+mj-ea"/>
                <a:ea typeface="+mj-ea"/>
              </a:rPr>
              <a:t>（</a:t>
            </a:r>
            <a:r>
              <a:rPr kumimoji="1" lang="en-US" altLang="ja-JP" sz="1800" dirty="0">
                <a:latin typeface="+mj-ea"/>
                <a:ea typeface="+mj-ea"/>
              </a:rPr>
              <a:t>COPD</a:t>
            </a:r>
            <a:r>
              <a:rPr kumimoji="1" lang="ja-JP" altLang="en-US" sz="1800" dirty="0">
                <a:latin typeface="+mj-ea"/>
                <a:ea typeface="+mj-ea"/>
              </a:rPr>
              <a:t>）</a:t>
            </a:r>
            <a:endParaRPr kumimoji="1" lang="en-US" altLang="ja-JP" sz="1800" dirty="0">
              <a:latin typeface="+mj-ea"/>
              <a:ea typeface="+mj-ea"/>
            </a:endParaRPr>
          </a:p>
          <a:p>
            <a:pPr algn="r">
              <a:lnSpc>
                <a:spcPct val="150000"/>
              </a:lnSpc>
            </a:pPr>
            <a:r>
              <a:rPr kumimoji="1" lang="ja-JP" altLang="en-US" sz="1800" dirty="0">
                <a:latin typeface="+mj-ea"/>
                <a:ea typeface="+mj-ea"/>
              </a:rPr>
              <a:t>等</a:t>
            </a:r>
            <a:r>
              <a:rPr kumimoji="1" lang="en-US" altLang="ja-JP" sz="1800" dirty="0">
                <a:latin typeface="+mj-ea"/>
                <a:ea typeface="+mj-ea"/>
              </a:rPr>
              <a:t>…</a:t>
            </a:r>
            <a:endParaRPr kumimoji="1" lang="ja-JP" altLang="en-US" sz="1800" dirty="0">
              <a:latin typeface="+mj-ea"/>
              <a:ea typeface="+mj-ea"/>
            </a:endParaRPr>
          </a:p>
        </p:txBody>
      </p:sp>
      <p:cxnSp>
        <p:nvCxnSpPr>
          <p:cNvPr id="9" name="直線コネクタ 8">
            <a:extLst>
              <a:ext uri="{FF2B5EF4-FFF2-40B4-BE49-F238E27FC236}">
                <a16:creationId xmlns:a16="http://schemas.microsoft.com/office/drawing/2014/main" id="{3EB6B556-1613-490E-BC9A-5D6F5FDEC367}"/>
              </a:ext>
            </a:extLst>
          </p:cNvPr>
          <p:cNvCxnSpPr/>
          <p:nvPr/>
        </p:nvCxnSpPr>
        <p:spPr>
          <a:xfrm>
            <a:off x="3997273" y="3513670"/>
            <a:ext cx="819315" cy="0"/>
          </a:xfrm>
          <a:prstGeom prst="line">
            <a:avLst/>
          </a:prstGeom>
        </p:spPr>
        <p:style>
          <a:lnRef idx="3">
            <a:schemeClr val="dk1"/>
          </a:lnRef>
          <a:fillRef idx="0">
            <a:schemeClr val="dk1"/>
          </a:fillRef>
          <a:effectRef idx="2">
            <a:schemeClr val="dk1"/>
          </a:effectRef>
          <a:fontRef idx="minor">
            <a:schemeClr val="tx1"/>
          </a:fontRef>
        </p:style>
      </p:cxnSp>
      <p:cxnSp>
        <p:nvCxnSpPr>
          <p:cNvPr id="16" name="直線コネクタ 15">
            <a:extLst>
              <a:ext uri="{FF2B5EF4-FFF2-40B4-BE49-F238E27FC236}">
                <a16:creationId xmlns:a16="http://schemas.microsoft.com/office/drawing/2014/main" id="{6F381BF7-9279-435D-940D-8C7E52F88549}"/>
              </a:ext>
            </a:extLst>
          </p:cNvPr>
          <p:cNvCxnSpPr/>
          <p:nvPr/>
        </p:nvCxnSpPr>
        <p:spPr>
          <a:xfrm>
            <a:off x="3997273" y="2689067"/>
            <a:ext cx="819315" cy="0"/>
          </a:xfrm>
          <a:prstGeom prst="line">
            <a:avLst/>
          </a:prstGeom>
        </p:spPr>
        <p:style>
          <a:lnRef idx="3">
            <a:schemeClr val="dk1"/>
          </a:lnRef>
          <a:fillRef idx="0">
            <a:schemeClr val="dk1"/>
          </a:fillRef>
          <a:effectRef idx="2">
            <a:schemeClr val="dk1"/>
          </a:effectRef>
          <a:fontRef idx="minor">
            <a:schemeClr val="tx1"/>
          </a:fontRef>
        </p:style>
      </p:cxnSp>
      <p:sp>
        <p:nvSpPr>
          <p:cNvPr id="19" name="正方形/長方形 18">
            <a:extLst>
              <a:ext uri="{FF2B5EF4-FFF2-40B4-BE49-F238E27FC236}">
                <a16:creationId xmlns:a16="http://schemas.microsoft.com/office/drawing/2014/main" id="{BA0192E5-4564-4963-95D9-3EAC0531367C}"/>
              </a:ext>
            </a:extLst>
          </p:cNvPr>
          <p:cNvSpPr/>
          <p:nvPr/>
        </p:nvSpPr>
        <p:spPr>
          <a:xfrm>
            <a:off x="2365625" y="983532"/>
            <a:ext cx="2118851" cy="51271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400"/>
              </a:lnSpc>
            </a:pPr>
            <a:r>
              <a:rPr kumimoji="1" lang="ja-JP" altLang="en-US" sz="2400" b="1" dirty="0">
                <a:solidFill>
                  <a:sysClr val="windowText" lastClr="000000"/>
                </a:solidFill>
                <a:latin typeface="+mj-ea"/>
                <a:ea typeface="+mj-ea"/>
              </a:rPr>
              <a:t>生活習慣病等</a:t>
            </a:r>
          </a:p>
        </p:txBody>
      </p:sp>
      <p:cxnSp>
        <p:nvCxnSpPr>
          <p:cNvPr id="21" name="直線コネクタ 20">
            <a:extLst>
              <a:ext uri="{FF2B5EF4-FFF2-40B4-BE49-F238E27FC236}">
                <a16:creationId xmlns:a16="http://schemas.microsoft.com/office/drawing/2014/main" id="{F9FBE8E4-6F08-4A8F-ADE7-86DEEF63360C}"/>
              </a:ext>
            </a:extLst>
          </p:cNvPr>
          <p:cNvCxnSpPr/>
          <p:nvPr/>
        </p:nvCxnSpPr>
        <p:spPr>
          <a:xfrm>
            <a:off x="1844431" y="2105485"/>
            <a:ext cx="819315" cy="0"/>
          </a:xfrm>
          <a:prstGeom prst="line">
            <a:avLst/>
          </a:prstGeom>
        </p:spPr>
        <p:style>
          <a:lnRef idx="3">
            <a:schemeClr val="dk1"/>
          </a:lnRef>
          <a:fillRef idx="0">
            <a:schemeClr val="dk1"/>
          </a:fillRef>
          <a:effectRef idx="2">
            <a:schemeClr val="dk1"/>
          </a:effectRef>
          <a:fontRef idx="minor">
            <a:schemeClr val="tx1"/>
          </a:fontRef>
        </p:style>
      </p:cxnSp>
      <p:sp>
        <p:nvSpPr>
          <p:cNvPr id="10" name="スライド番号プレースホルダー 9">
            <a:extLst>
              <a:ext uri="{FF2B5EF4-FFF2-40B4-BE49-F238E27FC236}">
                <a16:creationId xmlns:a16="http://schemas.microsoft.com/office/drawing/2014/main" id="{87AAC116-E7EA-416B-A37B-0C1E496652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13</a:t>
            </a:fld>
            <a:endParaRPr lang="ja" altLang="en-US"/>
          </a:p>
        </p:txBody>
      </p:sp>
      <p:sp>
        <p:nvSpPr>
          <p:cNvPr id="23" name="テキスト ボックス 22">
            <a:extLst>
              <a:ext uri="{FF2B5EF4-FFF2-40B4-BE49-F238E27FC236}">
                <a16:creationId xmlns:a16="http://schemas.microsoft.com/office/drawing/2014/main" id="{E70998A2-246F-4628-95FC-DD2A73517E89}"/>
              </a:ext>
            </a:extLst>
          </p:cNvPr>
          <p:cNvSpPr txBox="1"/>
          <p:nvPr/>
        </p:nvSpPr>
        <p:spPr>
          <a:xfrm>
            <a:off x="7557247" y="49026"/>
            <a:ext cx="1452193"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１．喫煙の影響</a:t>
            </a:r>
            <a:endParaRPr kumimoji="1" lang="ja-JP" altLang="en-US" dirty="0">
              <a:latin typeface="+mj-ea"/>
              <a:ea typeface="+mj-ea"/>
            </a:endParaRPr>
          </a:p>
        </p:txBody>
      </p:sp>
      <p:pic>
        <p:nvPicPr>
          <p:cNvPr id="24" name="図 23">
            <a:extLst>
              <a:ext uri="{FF2B5EF4-FFF2-40B4-BE49-F238E27FC236}">
                <a16:creationId xmlns:a16="http://schemas.microsoft.com/office/drawing/2014/main" id="{9BAEC989-B3DC-4D08-B2A4-F639FCFF56B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3723" y="633321"/>
            <a:ext cx="1098485" cy="1467262"/>
          </a:xfrm>
          <a:prstGeom prst="rect">
            <a:avLst/>
          </a:prstGeom>
          <a:ln>
            <a:noFill/>
          </a:ln>
        </p:spPr>
      </p:pic>
      <p:pic>
        <p:nvPicPr>
          <p:cNvPr id="25" name="図 24">
            <a:extLst>
              <a:ext uri="{FF2B5EF4-FFF2-40B4-BE49-F238E27FC236}">
                <a16:creationId xmlns:a16="http://schemas.microsoft.com/office/drawing/2014/main" id="{E70E7609-0E2F-454D-9FE0-8F27848AF0A9}"/>
              </a:ext>
            </a:extLst>
          </p:cNvPr>
          <p:cNvPicPr>
            <a:picLocks/>
          </p:cNvPicPr>
          <p:nvPr/>
        </p:nvPicPr>
        <p:blipFill>
          <a:blip r:embed="rId4">
            <a:clrChange>
              <a:clrFrom>
                <a:srgbClr val="FFFFFF"/>
              </a:clrFrom>
              <a:clrTo>
                <a:srgbClr val="FFFFFF">
                  <a:alpha val="0"/>
                </a:srgbClr>
              </a:clrTo>
            </a:clrChange>
          </a:blip>
          <a:stretch>
            <a:fillRect/>
          </a:stretch>
        </p:blipFill>
        <p:spPr>
          <a:xfrm>
            <a:off x="7705104" y="592680"/>
            <a:ext cx="1116000" cy="1442721"/>
          </a:xfrm>
          <a:prstGeom prst="rect">
            <a:avLst/>
          </a:prstGeom>
        </p:spPr>
      </p:pic>
    </p:spTree>
    <p:extLst>
      <p:ext uri="{BB962C8B-B14F-4D97-AF65-F5344CB8AC3E}">
        <p14:creationId xmlns:p14="http://schemas.microsoft.com/office/powerpoint/2010/main" val="11500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0A5EF-103B-4E6F-AF64-E8C4C0AB574D}"/>
              </a:ext>
            </a:extLst>
          </p:cNvPr>
          <p:cNvSpPr>
            <a:spLocks noGrp="1"/>
          </p:cNvSpPr>
          <p:nvPr>
            <p:ph type="title"/>
          </p:nvPr>
        </p:nvSpPr>
        <p:spPr>
          <a:xfrm>
            <a:off x="311700" y="445025"/>
            <a:ext cx="8520600" cy="572700"/>
          </a:xfrm>
          <a:solidFill>
            <a:schemeClr val="accent4">
              <a:lumMod val="40000"/>
              <a:lumOff val="60000"/>
            </a:schemeClr>
          </a:solidFill>
        </p:spPr>
        <p:txBody>
          <a:bodyPr>
            <a:normAutofit fontScale="90000"/>
          </a:bodyPr>
          <a:lstStyle/>
          <a:p>
            <a:r>
              <a:rPr kumimoji="1" lang="ja-JP" altLang="en-US" b="1" dirty="0">
                <a:latin typeface="+mj-ea"/>
                <a:ea typeface="+mj-ea"/>
              </a:rPr>
              <a:t>今日の学び</a:t>
            </a:r>
          </a:p>
        </p:txBody>
      </p:sp>
      <p:sp>
        <p:nvSpPr>
          <p:cNvPr id="5" name="スライド番号プレースホルダー 4">
            <a:extLst>
              <a:ext uri="{FF2B5EF4-FFF2-40B4-BE49-F238E27FC236}">
                <a16:creationId xmlns:a16="http://schemas.microsoft.com/office/drawing/2014/main" id="{F88C0F45-C2A7-4B6F-B6FB-40DF8CCB99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14</a:t>
            </a:fld>
            <a:endParaRPr lang="ja" altLang="en-US"/>
          </a:p>
        </p:txBody>
      </p:sp>
      <p:sp>
        <p:nvSpPr>
          <p:cNvPr id="6" name="テキスト ボックス 5">
            <a:extLst>
              <a:ext uri="{FF2B5EF4-FFF2-40B4-BE49-F238E27FC236}">
                <a16:creationId xmlns:a16="http://schemas.microsoft.com/office/drawing/2014/main" id="{9E701A0A-F9FF-4492-BBE1-D10BDFBE1C07}"/>
              </a:ext>
            </a:extLst>
          </p:cNvPr>
          <p:cNvSpPr txBox="1"/>
          <p:nvPr/>
        </p:nvSpPr>
        <p:spPr>
          <a:xfrm>
            <a:off x="711677" y="1103371"/>
            <a:ext cx="8011685" cy="3670236"/>
          </a:xfrm>
          <a:prstGeom prst="rect">
            <a:avLst/>
          </a:prstGeom>
          <a:noFill/>
        </p:spPr>
        <p:txBody>
          <a:bodyPr wrap="square" rtlCol="0">
            <a:spAutoFit/>
          </a:bodyPr>
          <a:lstStyle/>
          <a:p>
            <a:pPr>
              <a:lnSpc>
                <a:spcPct val="150000"/>
              </a:lnSpc>
            </a:pPr>
            <a:r>
              <a:rPr kumimoji="1" lang="ja-JP" altLang="en-US" sz="3200" dirty="0">
                <a:solidFill>
                  <a:schemeClr val="bg1">
                    <a:lumMod val="50000"/>
                  </a:schemeClr>
                </a:solidFill>
                <a:latin typeface="+mj-ea"/>
                <a:ea typeface="+mj-ea"/>
              </a:rPr>
              <a:t>１．喫煙の影響</a:t>
            </a:r>
          </a:p>
          <a:p>
            <a:pPr>
              <a:lnSpc>
                <a:spcPct val="150000"/>
              </a:lnSpc>
            </a:pPr>
            <a:r>
              <a:rPr kumimoji="1" lang="ja-JP" altLang="en-US" sz="3200" u="sng" dirty="0">
                <a:solidFill>
                  <a:schemeClr val="tx1"/>
                </a:solidFill>
                <a:effectLst>
                  <a:outerShdw blurRad="38100" dist="38100" dir="2700000" algn="tl">
                    <a:srgbClr val="000000">
                      <a:alpha val="43137"/>
                    </a:srgbClr>
                  </a:outerShdw>
                </a:effectLst>
                <a:latin typeface="+mj-ea"/>
                <a:ea typeface="+mj-ea"/>
              </a:rPr>
              <a:t>２．</a:t>
            </a:r>
            <a:r>
              <a:rPr kumimoji="1" lang="en-US" altLang="ja-JP" sz="3200" u="sng" dirty="0">
                <a:solidFill>
                  <a:schemeClr val="tx1"/>
                </a:solidFill>
                <a:effectLst>
                  <a:outerShdw blurRad="38100" dist="38100" dir="2700000" algn="tl">
                    <a:srgbClr val="000000">
                      <a:alpha val="43137"/>
                    </a:srgbClr>
                  </a:outerShdw>
                </a:effectLst>
                <a:latin typeface="+mj-ea"/>
                <a:ea typeface="+mj-ea"/>
              </a:rPr>
              <a:t>20</a:t>
            </a:r>
            <a:r>
              <a:rPr kumimoji="1" lang="ja-JP" altLang="en-US" sz="3200" u="sng" dirty="0">
                <a:solidFill>
                  <a:schemeClr val="tx1"/>
                </a:solidFill>
                <a:effectLst>
                  <a:outerShdw blurRad="38100" dist="38100" dir="2700000" algn="tl">
                    <a:srgbClr val="000000">
                      <a:alpha val="43137"/>
                    </a:srgbClr>
                  </a:outerShdw>
                </a:effectLst>
                <a:latin typeface="+mj-ea"/>
                <a:ea typeface="+mj-ea"/>
              </a:rPr>
              <a:t>歳未満の喫煙</a:t>
            </a:r>
          </a:p>
          <a:p>
            <a:pPr>
              <a:lnSpc>
                <a:spcPct val="150000"/>
              </a:lnSpc>
            </a:pPr>
            <a:r>
              <a:rPr kumimoji="1" lang="ja-JP" altLang="en-US" sz="3200" dirty="0">
                <a:solidFill>
                  <a:schemeClr val="bg1">
                    <a:lumMod val="50000"/>
                  </a:schemeClr>
                </a:solidFill>
                <a:latin typeface="+mj-ea"/>
                <a:ea typeface="+mj-ea"/>
              </a:rPr>
              <a:t>３．受動喫煙</a:t>
            </a:r>
          </a:p>
          <a:p>
            <a:pPr>
              <a:lnSpc>
                <a:spcPct val="150000"/>
              </a:lnSpc>
            </a:pPr>
            <a:r>
              <a:rPr kumimoji="1" lang="ja-JP" altLang="en-US" sz="3200" dirty="0">
                <a:solidFill>
                  <a:schemeClr val="bg1">
                    <a:lumMod val="50000"/>
                  </a:schemeClr>
                </a:solidFill>
                <a:latin typeface="+mj-ea"/>
                <a:ea typeface="+mj-ea"/>
              </a:rPr>
              <a:t>４．受動喫煙から身を守る方法</a:t>
            </a:r>
          </a:p>
          <a:p>
            <a:pPr>
              <a:lnSpc>
                <a:spcPct val="150000"/>
              </a:lnSpc>
            </a:pPr>
            <a:r>
              <a:rPr kumimoji="1" lang="ja-JP" altLang="en-US" sz="3200" dirty="0">
                <a:solidFill>
                  <a:schemeClr val="bg1">
                    <a:lumMod val="50000"/>
                  </a:schemeClr>
                </a:solidFill>
                <a:latin typeface="+mj-ea"/>
                <a:ea typeface="+mj-ea"/>
              </a:rPr>
              <a:t>５．アドバイザーになろう</a:t>
            </a:r>
          </a:p>
        </p:txBody>
      </p:sp>
    </p:spTree>
    <p:extLst>
      <p:ext uri="{BB962C8B-B14F-4D97-AF65-F5344CB8AC3E}">
        <p14:creationId xmlns:p14="http://schemas.microsoft.com/office/powerpoint/2010/main" val="630770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80" name="Google Shape;180;p30"/>
          <p:cNvSpPr txBox="1"/>
          <p:nvPr/>
        </p:nvSpPr>
        <p:spPr>
          <a:xfrm>
            <a:off x="1426200" y="554105"/>
            <a:ext cx="62916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2800" dirty="0">
                <a:solidFill>
                  <a:schemeClr val="dk1"/>
                </a:solidFill>
                <a:latin typeface="+mj-ea"/>
                <a:ea typeface="+mj-ea"/>
              </a:rPr>
              <a:t>喫煙開始年齢と死亡率の関係</a:t>
            </a:r>
            <a:endParaRPr sz="2800" dirty="0">
              <a:solidFill>
                <a:schemeClr val="dk1"/>
              </a:solidFill>
              <a:latin typeface="+mj-ea"/>
              <a:ea typeface="+mj-ea"/>
            </a:endParaRPr>
          </a:p>
        </p:txBody>
      </p:sp>
      <p:sp>
        <p:nvSpPr>
          <p:cNvPr id="11" name="Google Shape;86;p17">
            <a:extLst>
              <a:ext uri="{FF2B5EF4-FFF2-40B4-BE49-F238E27FC236}">
                <a16:creationId xmlns:a16="http://schemas.microsoft.com/office/drawing/2014/main" id="{1BD9880F-5E28-46A0-96B0-2AA61F59A23D}"/>
              </a:ext>
            </a:extLst>
          </p:cNvPr>
          <p:cNvSpPr txBox="1"/>
          <p:nvPr/>
        </p:nvSpPr>
        <p:spPr>
          <a:xfrm>
            <a:off x="4869072" y="4687515"/>
            <a:ext cx="4037931" cy="369302"/>
          </a:xfrm>
          <a:prstGeom prst="rect">
            <a:avLst/>
          </a:prstGeom>
          <a:noFill/>
          <a:ln>
            <a:noFill/>
          </a:ln>
        </p:spPr>
        <p:txBody>
          <a:bodyPr spcFirstLastPara="1" wrap="square" lIns="91425" tIns="91425" rIns="91425" bIns="91425" anchor="t" anchorCtr="0">
            <a:spAutoFit/>
          </a:bodyPr>
          <a:lstStyle/>
          <a:p>
            <a:pPr lvl="0"/>
            <a:r>
              <a:rPr lang="ja-JP" altLang="en-US" sz="1200" dirty="0">
                <a:latin typeface="+mj-ea"/>
                <a:ea typeface="+mj-ea"/>
              </a:rPr>
              <a:t>出典：厚生労働省ホームページ「未成年者の喫煙について」</a:t>
            </a:r>
          </a:p>
        </p:txBody>
      </p:sp>
      <p:sp>
        <p:nvSpPr>
          <p:cNvPr id="4" name="テキスト ボックス 3">
            <a:extLst>
              <a:ext uri="{FF2B5EF4-FFF2-40B4-BE49-F238E27FC236}">
                <a16:creationId xmlns:a16="http://schemas.microsoft.com/office/drawing/2014/main" id="{7AA6B18B-19B0-4AB8-A092-9DDDD2AAD4E8}"/>
              </a:ext>
            </a:extLst>
          </p:cNvPr>
          <p:cNvSpPr txBox="1"/>
          <p:nvPr/>
        </p:nvSpPr>
        <p:spPr>
          <a:xfrm>
            <a:off x="542145" y="1907623"/>
            <a:ext cx="430887" cy="1396016"/>
          </a:xfrm>
          <a:prstGeom prst="rect">
            <a:avLst/>
          </a:prstGeom>
          <a:noFill/>
        </p:spPr>
        <p:txBody>
          <a:bodyPr vert="eaVert" wrap="square" rtlCol="0">
            <a:spAutoFit/>
          </a:bodyPr>
          <a:lstStyle/>
          <a:p>
            <a:r>
              <a:rPr kumimoji="1" lang="ja-JP" altLang="en-US" sz="1600" dirty="0">
                <a:latin typeface="+mj-ea"/>
                <a:ea typeface="+mj-ea"/>
              </a:rPr>
              <a:t>喫煙開始年齢</a:t>
            </a:r>
            <a:r>
              <a:rPr kumimoji="1" lang="ja-JP" altLang="en-US" sz="800" dirty="0">
                <a:latin typeface="+mj-ea"/>
              </a:rPr>
              <a:t> </a:t>
            </a:r>
            <a:endParaRPr kumimoji="1" lang="en-US" altLang="ja-JP" sz="800" dirty="0">
              <a:latin typeface="+mj-ea"/>
            </a:endParaRPr>
          </a:p>
        </p:txBody>
      </p:sp>
      <p:sp>
        <p:nvSpPr>
          <p:cNvPr id="6" name="テキスト ボックス 5">
            <a:extLst>
              <a:ext uri="{FF2B5EF4-FFF2-40B4-BE49-F238E27FC236}">
                <a16:creationId xmlns:a16="http://schemas.microsoft.com/office/drawing/2014/main" id="{933D2C65-40A9-466C-B241-6D8C535A4F21}"/>
              </a:ext>
            </a:extLst>
          </p:cNvPr>
          <p:cNvSpPr txBox="1"/>
          <p:nvPr/>
        </p:nvSpPr>
        <p:spPr>
          <a:xfrm>
            <a:off x="3690851" y="4252069"/>
            <a:ext cx="2241127" cy="338554"/>
          </a:xfrm>
          <a:prstGeom prst="rect">
            <a:avLst/>
          </a:prstGeom>
          <a:noFill/>
        </p:spPr>
        <p:txBody>
          <a:bodyPr wrap="square" rtlCol="0">
            <a:spAutoFit/>
          </a:bodyPr>
          <a:lstStyle/>
          <a:p>
            <a:r>
              <a:rPr kumimoji="1" lang="ja-JP" altLang="en-US" sz="1600" dirty="0">
                <a:latin typeface="+mj-ea"/>
                <a:ea typeface="+mj-ea"/>
              </a:rPr>
              <a:t>標準化死亡率（肺がん）</a:t>
            </a:r>
          </a:p>
        </p:txBody>
      </p:sp>
      <p:sp>
        <p:nvSpPr>
          <p:cNvPr id="8" name="テキスト ボックス 7">
            <a:extLst>
              <a:ext uri="{FF2B5EF4-FFF2-40B4-BE49-F238E27FC236}">
                <a16:creationId xmlns:a16="http://schemas.microsoft.com/office/drawing/2014/main" id="{087E8B8F-354B-4897-AA93-445DA5BDFA8A}"/>
              </a:ext>
            </a:extLst>
          </p:cNvPr>
          <p:cNvSpPr txBox="1"/>
          <p:nvPr/>
        </p:nvSpPr>
        <p:spPr>
          <a:xfrm>
            <a:off x="7368988" y="110840"/>
            <a:ext cx="1667932"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２．</a:t>
            </a:r>
            <a:r>
              <a:rPr kumimoji="1" lang="en-US" altLang="ja-JP" dirty="0">
                <a:solidFill>
                  <a:schemeClr val="tx1"/>
                </a:solidFill>
                <a:latin typeface="+mj-ea"/>
                <a:ea typeface="+mj-ea"/>
              </a:rPr>
              <a:t>20</a:t>
            </a:r>
            <a:r>
              <a:rPr kumimoji="1" lang="ja-JP" altLang="en-US" dirty="0">
                <a:solidFill>
                  <a:schemeClr val="tx1"/>
                </a:solidFill>
                <a:latin typeface="+mj-ea"/>
                <a:ea typeface="+mj-ea"/>
              </a:rPr>
              <a:t>歳未満の喫煙</a:t>
            </a:r>
            <a:endParaRPr kumimoji="1" lang="ja-JP" altLang="en-US" dirty="0">
              <a:latin typeface="+mj-ea"/>
              <a:ea typeface="+mj-ea"/>
            </a:endParaRPr>
          </a:p>
        </p:txBody>
      </p:sp>
      <p:pic>
        <p:nvPicPr>
          <p:cNvPr id="2" name="図 1">
            <a:extLst>
              <a:ext uri="{FF2B5EF4-FFF2-40B4-BE49-F238E27FC236}">
                <a16:creationId xmlns:a16="http://schemas.microsoft.com/office/drawing/2014/main" id="{9ED3D009-4366-4422-A111-6B1BC0F2BF10}"/>
              </a:ext>
            </a:extLst>
          </p:cNvPr>
          <p:cNvPicPr>
            <a:picLocks noChangeAspect="1"/>
          </p:cNvPicPr>
          <p:nvPr/>
        </p:nvPicPr>
        <p:blipFill rotWithShape="1">
          <a:blip r:embed="rId3">
            <a:extLst>
              <a:ext uri="{28A0092B-C50C-407E-A947-70E740481C1C}">
                <a14:useLocalDpi xmlns:a14="http://schemas.microsoft.com/office/drawing/2010/main" val="0"/>
              </a:ext>
            </a:extLst>
          </a:blip>
          <a:srcRect t="30725" b="12411"/>
          <a:stretch/>
        </p:blipFill>
        <p:spPr>
          <a:xfrm>
            <a:off x="1031664" y="1354293"/>
            <a:ext cx="7875339" cy="2924799"/>
          </a:xfrm>
          <a:prstGeom prst="rect">
            <a:avLst/>
          </a:prstGeom>
        </p:spPr>
      </p:pic>
      <p:sp>
        <p:nvSpPr>
          <p:cNvPr id="3" name="四角形: 角を丸くする 2">
            <a:extLst>
              <a:ext uri="{FF2B5EF4-FFF2-40B4-BE49-F238E27FC236}">
                <a16:creationId xmlns:a16="http://schemas.microsoft.com/office/drawing/2014/main" id="{F64F4727-B420-4A38-A7E3-D33DAEB17048}"/>
              </a:ext>
            </a:extLst>
          </p:cNvPr>
          <p:cNvSpPr/>
          <p:nvPr/>
        </p:nvSpPr>
        <p:spPr>
          <a:xfrm>
            <a:off x="5473986" y="1277815"/>
            <a:ext cx="3381760" cy="1188659"/>
          </a:xfrm>
          <a:prstGeom prst="round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latin typeface="+mj-ea"/>
                <a:ea typeface="+mj-ea"/>
              </a:rPr>
              <a:t>15</a:t>
            </a:r>
            <a:r>
              <a:rPr kumimoji="1" lang="ja-JP" altLang="en-US" sz="3200" dirty="0">
                <a:latin typeface="+mj-ea"/>
                <a:ea typeface="+mj-ea"/>
              </a:rPr>
              <a:t>～</a:t>
            </a:r>
            <a:r>
              <a:rPr kumimoji="1" lang="en-US" altLang="ja-JP" sz="3200" dirty="0">
                <a:latin typeface="+mj-ea"/>
                <a:ea typeface="+mj-ea"/>
              </a:rPr>
              <a:t>19</a:t>
            </a:r>
            <a:r>
              <a:rPr kumimoji="1" lang="ja-JP" altLang="en-US" sz="3200" dirty="0">
                <a:latin typeface="+mj-ea"/>
                <a:ea typeface="+mj-ea"/>
              </a:rPr>
              <a:t>歳は</a:t>
            </a:r>
            <a:endParaRPr kumimoji="1" lang="en-US" altLang="ja-JP" sz="3200" dirty="0">
              <a:latin typeface="+mj-ea"/>
              <a:ea typeface="+mj-ea"/>
            </a:endParaRPr>
          </a:p>
          <a:p>
            <a:pPr algn="ctr"/>
            <a:r>
              <a:rPr kumimoji="1" lang="ja-JP" altLang="en-US" sz="3200" dirty="0">
                <a:latin typeface="+mj-ea"/>
                <a:ea typeface="+mj-ea"/>
              </a:rPr>
              <a:t>非喫煙者の</a:t>
            </a:r>
            <a:r>
              <a:rPr kumimoji="1" lang="en-US" altLang="ja-JP" sz="3200" b="1" dirty="0">
                <a:effectLst>
                  <a:outerShdw blurRad="38100" dist="38100" dir="2700000" algn="tl">
                    <a:srgbClr val="000000">
                      <a:alpha val="43137"/>
                    </a:srgbClr>
                  </a:outerShdw>
                </a:effectLst>
                <a:latin typeface="+mj-ea"/>
                <a:ea typeface="+mj-ea"/>
              </a:rPr>
              <a:t>5.5</a:t>
            </a:r>
            <a:r>
              <a:rPr kumimoji="1" lang="ja-JP" altLang="en-US" sz="3200" b="1" dirty="0">
                <a:effectLst>
                  <a:outerShdw blurRad="38100" dist="38100" dir="2700000" algn="tl">
                    <a:srgbClr val="000000">
                      <a:alpha val="43137"/>
                    </a:srgbClr>
                  </a:outerShdw>
                </a:effectLst>
                <a:latin typeface="+mj-ea"/>
                <a:ea typeface="+mj-ea"/>
              </a:rPr>
              <a:t>倍</a:t>
            </a:r>
            <a:endParaRPr kumimoji="1" lang="en-US" altLang="ja-JP" sz="3200" b="1" dirty="0">
              <a:effectLst>
                <a:outerShdw blurRad="38100" dist="38100" dir="2700000" algn="tl">
                  <a:srgbClr val="000000">
                    <a:alpha val="43137"/>
                  </a:srgbClr>
                </a:outerShdw>
              </a:effectLst>
              <a:latin typeface="+mj-ea"/>
              <a:ea typeface="+mj-ea"/>
            </a:endParaRPr>
          </a:p>
        </p:txBody>
      </p:sp>
      <p:sp>
        <p:nvSpPr>
          <p:cNvPr id="7" name="スライド番号プレースホルダー 6">
            <a:extLst>
              <a:ext uri="{FF2B5EF4-FFF2-40B4-BE49-F238E27FC236}">
                <a16:creationId xmlns:a16="http://schemas.microsoft.com/office/drawing/2014/main" id="{B7BF1CB0-D69B-4166-AF6C-C1E6076B06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15</a:t>
            </a:fld>
            <a:endParaRPr lang="ja" altLang="en-US"/>
          </a:p>
        </p:txBody>
      </p:sp>
    </p:spTree>
    <p:extLst>
      <p:ext uri="{BB962C8B-B14F-4D97-AF65-F5344CB8AC3E}">
        <p14:creationId xmlns:p14="http://schemas.microsoft.com/office/powerpoint/2010/main" val="2096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31"/>
          <p:cNvSpPr txBox="1">
            <a:spLocks noGrp="1"/>
          </p:cNvSpPr>
          <p:nvPr>
            <p:ph type="body" idx="1"/>
          </p:nvPr>
        </p:nvSpPr>
        <p:spPr>
          <a:xfrm>
            <a:off x="513804" y="347293"/>
            <a:ext cx="8279322" cy="1262846"/>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ja" altLang="en-US" sz="2400" dirty="0">
                <a:solidFill>
                  <a:schemeClr val="dk1"/>
                </a:solidFill>
                <a:latin typeface="+mj-ea"/>
                <a:ea typeface="+mj-ea"/>
              </a:rPr>
              <a:t>２</a:t>
            </a:r>
            <a:r>
              <a:rPr lang="ja" sz="2400" dirty="0">
                <a:solidFill>
                  <a:schemeClr val="dk1"/>
                </a:solidFill>
                <a:latin typeface="+mj-ea"/>
                <a:ea typeface="+mj-ea"/>
              </a:rPr>
              <a:t>０歳未満の人が喫煙をしないために、</a:t>
            </a:r>
            <a:endParaRPr lang="en-US" altLang="ja" sz="2400" dirty="0">
              <a:solidFill>
                <a:schemeClr val="dk1"/>
              </a:solidFill>
              <a:latin typeface="+mj-ea"/>
              <a:ea typeface="+mj-ea"/>
            </a:endParaRPr>
          </a:p>
          <a:p>
            <a:pPr marL="0" lvl="0" indent="0" rtl="0">
              <a:lnSpc>
                <a:spcPct val="150000"/>
              </a:lnSpc>
              <a:spcBef>
                <a:spcPts val="0"/>
              </a:spcBef>
              <a:spcAft>
                <a:spcPts val="0"/>
              </a:spcAft>
              <a:buNone/>
            </a:pPr>
            <a:r>
              <a:rPr lang="ja" sz="2400" dirty="0">
                <a:solidFill>
                  <a:schemeClr val="dk1"/>
                </a:solidFill>
                <a:latin typeface="+mj-ea"/>
                <a:ea typeface="+mj-ea"/>
              </a:rPr>
              <a:t>国や地方公共団体</a:t>
            </a:r>
            <a:r>
              <a:rPr lang="ja-JP" altLang="en-US" sz="2400" dirty="0">
                <a:solidFill>
                  <a:schemeClr val="dk1"/>
                </a:solidFill>
                <a:latin typeface="+mj-ea"/>
                <a:ea typeface="+mj-ea"/>
              </a:rPr>
              <a:t>は</a:t>
            </a:r>
            <a:r>
              <a:rPr lang="ja" sz="2400" dirty="0">
                <a:solidFill>
                  <a:schemeClr val="dk1"/>
                </a:solidFill>
                <a:latin typeface="+mj-ea"/>
                <a:ea typeface="+mj-ea"/>
              </a:rPr>
              <a:t>どのような対策をしている</a:t>
            </a:r>
            <a:r>
              <a:rPr lang="ja-JP" altLang="en-US" sz="2400" dirty="0">
                <a:solidFill>
                  <a:schemeClr val="dk1"/>
                </a:solidFill>
                <a:latin typeface="+mj-ea"/>
                <a:ea typeface="+mj-ea"/>
              </a:rPr>
              <a:t>か</a:t>
            </a:r>
            <a:r>
              <a:rPr lang="ja" sz="2400" dirty="0">
                <a:solidFill>
                  <a:schemeClr val="dk1"/>
                </a:solidFill>
                <a:latin typeface="+mj-ea"/>
                <a:ea typeface="+mj-ea"/>
              </a:rPr>
              <a:t>？</a:t>
            </a:r>
            <a:endParaRPr sz="2400" dirty="0">
              <a:latin typeface="+mj-ea"/>
              <a:ea typeface="+mj-ea"/>
            </a:endParaRPr>
          </a:p>
        </p:txBody>
      </p:sp>
      <p:pic>
        <p:nvPicPr>
          <p:cNvPr id="3" name="図 2">
            <a:extLst>
              <a:ext uri="{FF2B5EF4-FFF2-40B4-BE49-F238E27FC236}">
                <a16:creationId xmlns:a16="http://schemas.microsoft.com/office/drawing/2014/main" id="{1851350E-DA39-4873-9D59-3B2F0BC19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276" y="1820720"/>
            <a:ext cx="3809447" cy="2975487"/>
          </a:xfrm>
          <a:prstGeom prst="rect">
            <a:avLst/>
          </a:prstGeom>
        </p:spPr>
      </p:pic>
      <p:sp>
        <p:nvSpPr>
          <p:cNvPr id="4" name="スライド番号プレースホルダー 3">
            <a:extLst>
              <a:ext uri="{FF2B5EF4-FFF2-40B4-BE49-F238E27FC236}">
                <a16:creationId xmlns:a16="http://schemas.microsoft.com/office/drawing/2014/main" id="{72256236-DE49-4862-8268-74D2CAF45C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16</a:t>
            </a:fld>
            <a:endParaRPr lang="ja" altLang="en-US"/>
          </a:p>
        </p:txBody>
      </p:sp>
      <p:sp>
        <p:nvSpPr>
          <p:cNvPr id="6" name="テキスト ボックス 5">
            <a:extLst>
              <a:ext uri="{FF2B5EF4-FFF2-40B4-BE49-F238E27FC236}">
                <a16:creationId xmlns:a16="http://schemas.microsoft.com/office/drawing/2014/main" id="{F67CA6F1-4CE8-4410-8E0A-248C8D2AF5D1}"/>
              </a:ext>
            </a:extLst>
          </p:cNvPr>
          <p:cNvSpPr txBox="1"/>
          <p:nvPr/>
        </p:nvSpPr>
        <p:spPr>
          <a:xfrm>
            <a:off x="7368988" y="110840"/>
            <a:ext cx="1667932"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２．</a:t>
            </a:r>
            <a:r>
              <a:rPr kumimoji="1" lang="en-US" altLang="ja-JP" dirty="0">
                <a:solidFill>
                  <a:schemeClr val="tx1"/>
                </a:solidFill>
                <a:latin typeface="+mj-ea"/>
                <a:ea typeface="+mj-ea"/>
              </a:rPr>
              <a:t>20</a:t>
            </a:r>
            <a:r>
              <a:rPr kumimoji="1" lang="ja-JP" altLang="en-US" dirty="0">
                <a:solidFill>
                  <a:schemeClr val="tx1"/>
                </a:solidFill>
                <a:latin typeface="+mj-ea"/>
                <a:ea typeface="+mj-ea"/>
              </a:rPr>
              <a:t>歳未満の喫煙</a:t>
            </a:r>
            <a:endParaRPr kumimoji="1" lang="ja-JP" altLang="en-US" dirty="0">
              <a:latin typeface="+mj-ea"/>
              <a:ea typeface="+mj-ea"/>
            </a:endParaRPr>
          </a:p>
        </p:txBody>
      </p:sp>
    </p:spTree>
    <p:extLst>
      <p:ext uri="{BB962C8B-B14F-4D97-AF65-F5344CB8AC3E}">
        <p14:creationId xmlns:p14="http://schemas.microsoft.com/office/powerpoint/2010/main" val="596147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ctrTitle"/>
          </p:nvPr>
        </p:nvSpPr>
        <p:spPr>
          <a:xfrm>
            <a:off x="1405463" y="849421"/>
            <a:ext cx="6333074" cy="1980446"/>
          </a:xfrm>
          <a:prstGeom prst="rect">
            <a:avLst/>
          </a:prstGeom>
        </p:spPr>
        <p:txBody>
          <a:bodyPr spcFirstLastPara="1" wrap="square" lIns="91425" tIns="91425" rIns="91425" bIns="91425" anchor="b" anchorCtr="0">
            <a:normAutofit fontScale="90000"/>
          </a:bodyPr>
          <a:lstStyle/>
          <a:p>
            <a:pPr marL="0" lvl="0" indent="0" rtl="0">
              <a:spcBef>
                <a:spcPts val="0"/>
              </a:spcBef>
              <a:spcAft>
                <a:spcPts val="0"/>
              </a:spcAft>
              <a:buNone/>
            </a:pPr>
            <a:r>
              <a:rPr lang="ja-JP" altLang="en-US" sz="1300" b="1" dirty="0">
                <a:latin typeface="+mj-ea"/>
                <a:ea typeface="+mj-ea"/>
              </a:rPr>
              <a:t>　　　　　　　　　</a:t>
            </a:r>
            <a:br>
              <a:rPr lang="en-US" altLang="ja-JP" sz="1300" b="1" dirty="0">
                <a:latin typeface="+mj-ea"/>
                <a:ea typeface="+mj-ea"/>
              </a:rPr>
            </a:br>
            <a:br>
              <a:rPr lang="en-US" altLang="ja-JP" sz="1300" b="1" dirty="0">
                <a:latin typeface="+mj-ea"/>
                <a:ea typeface="+mj-ea"/>
              </a:rPr>
            </a:br>
            <a:br>
              <a:rPr lang="en-US" altLang="ja-JP" sz="1300" b="1" dirty="0">
                <a:latin typeface="+mj-ea"/>
                <a:ea typeface="+mj-ea"/>
              </a:rPr>
            </a:br>
            <a:br>
              <a:rPr lang="en-US" altLang="ja-JP" sz="1300" b="1" dirty="0">
                <a:latin typeface="+mj-ea"/>
                <a:ea typeface="+mj-ea"/>
              </a:rPr>
            </a:br>
            <a:br>
              <a:rPr lang="en-US" altLang="ja-JP" sz="1300" b="1" dirty="0">
                <a:latin typeface="+mj-ea"/>
                <a:ea typeface="+mj-ea"/>
              </a:rPr>
            </a:br>
            <a:br>
              <a:rPr lang="en-US" altLang="ja-JP" sz="1300" b="1" dirty="0">
                <a:latin typeface="+mj-ea"/>
                <a:ea typeface="+mj-ea"/>
              </a:rPr>
            </a:br>
            <a:br>
              <a:rPr lang="en-US" altLang="ja-JP" sz="1300" b="1" dirty="0">
                <a:latin typeface="+mj-ea"/>
                <a:ea typeface="+mj-ea"/>
              </a:rPr>
            </a:br>
            <a:br>
              <a:rPr lang="en-US" altLang="ja-JP" sz="1300" b="1" dirty="0">
                <a:latin typeface="+mj-ea"/>
                <a:ea typeface="+mj-ea"/>
              </a:rPr>
            </a:br>
            <a:r>
              <a:rPr lang="ja-JP" altLang="en-US" b="1" dirty="0">
                <a:latin typeface="+mj-ea"/>
                <a:ea typeface="+mj-ea"/>
              </a:rPr>
              <a:t>二十歳未満ノ者ノ喫煙ノ</a:t>
            </a:r>
            <a:br>
              <a:rPr lang="en-US" altLang="ja-JP" b="1" dirty="0">
                <a:latin typeface="+mj-ea"/>
                <a:ea typeface="+mj-ea"/>
              </a:rPr>
            </a:br>
            <a:r>
              <a:rPr lang="ja-JP" altLang="en-US" b="1" dirty="0">
                <a:latin typeface="+mj-ea"/>
                <a:ea typeface="+mj-ea"/>
              </a:rPr>
              <a:t>禁止ニ関スル法律</a:t>
            </a:r>
            <a:endParaRPr sz="5555" b="1" dirty="0">
              <a:latin typeface="+mj-ea"/>
              <a:ea typeface="+mj-ea"/>
            </a:endParaRPr>
          </a:p>
        </p:txBody>
      </p:sp>
      <p:sp>
        <p:nvSpPr>
          <p:cNvPr id="192" name="Google Shape;192;p32"/>
          <p:cNvSpPr txBox="1">
            <a:spLocks noGrp="1"/>
          </p:cNvSpPr>
          <p:nvPr>
            <p:ph type="subTitle" idx="1"/>
          </p:nvPr>
        </p:nvSpPr>
        <p:spPr>
          <a:xfrm>
            <a:off x="311700" y="3540271"/>
            <a:ext cx="8520600" cy="1304304"/>
          </a:xfrm>
          <a:prstGeom prst="rect">
            <a:avLst/>
          </a:prstGeom>
        </p:spPr>
        <p:txBody>
          <a:bodyPr spcFirstLastPara="1" wrap="square" lIns="91425" tIns="91425" rIns="91425" bIns="91425" anchor="t" anchorCtr="0">
            <a:noAutofit/>
          </a:bodyPr>
          <a:lstStyle/>
          <a:p>
            <a:pPr marL="0" lvl="0" indent="0">
              <a:lnSpc>
                <a:spcPct val="150000"/>
              </a:lnSpc>
              <a:buSzPts val="935"/>
            </a:pPr>
            <a:r>
              <a:rPr lang="ja" sz="3080" dirty="0">
                <a:solidFill>
                  <a:schemeClr val="tx1"/>
                </a:solidFill>
                <a:latin typeface="+mj-ea"/>
                <a:ea typeface="+mj-ea"/>
              </a:rPr>
              <a:t>親は未成年者の喫煙を止めること</a:t>
            </a:r>
            <a:endParaRPr lang="en-US" altLang="ja" sz="3080" dirty="0">
              <a:solidFill>
                <a:schemeClr val="tx1"/>
              </a:solidFill>
              <a:latin typeface="+mj-ea"/>
              <a:ea typeface="+mj-ea"/>
            </a:endParaRPr>
          </a:p>
          <a:p>
            <a:pPr marL="0" indent="0">
              <a:lnSpc>
                <a:spcPct val="150000"/>
              </a:lnSpc>
              <a:buSzPts val="935"/>
            </a:pPr>
            <a:r>
              <a:rPr lang="ja-JP" altLang="en-US" sz="3080" dirty="0">
                <a:solidFill>
                  <a:schemeClr val="tx1"/>
                </a:solidFill>
                <a:latin typeface="+mj-ea"/>
                <a:ea typeface="+mj-ea"/>
              </a:rPr>
              <a:t>販売者は</a:t>
            </a:r>
            <a:r>
              <a:rPr lang="en-US" altLang="ja-JP" sz="3080" dirty="0">
                <a:solidFill>
                  <a:schemeClr val="tx1"/>
                </a:solidFill>
                <a:latin typeface="+mj-ea"/>
                <a:ea typeface="+mj-ea"/>
              </a:rPr>
              <a:t>20</a:t>
            </a:r>
            <a:r>
              <a:rPr lang="ja-JP" altLang="en-US" sz="3080" dirty="0">
                <a:solidFill>
                  <a:schemeClr val="tx1"/>
                </a:solidFill>
                <a:latin typeface="+mj-ea"/>
                <a:ea typeface="+mj-ea"/>
              </a:rPr>
              <a:t>歳未満の者に販売しないこと</a:t>
            </a:r>
          </a:p>
          <a:p>
            <a:pPr marL="0" lvl="0" indent="0" algn="l">
              <a:lnSpc>
                <a:spcPct val="150000"/>
              </a:lnSpc>
              <a:buSzPts val="935"/>
            </a:pPr>
            <a:endParaRPr lang="en-US" altLang="ja" sz="3080" dirty="0">
              <a:solidFill>
                <a:schemeClr val="tx1"/>
              </a:solidFill>
              <a:latin typeface="+mj-ea"/>
              <a:ea typeface="+mj-ea"/>
            </a:endParaRPr>
          </a:p>
          <a:p>
            <a:pPr marL="0" lvl="0" indent="0" algn="l">
              <a:lnSpc>
                <a:spcPct val="150000"/>
              </a:lnSpc>
              <a:buSzPts val="935"/>
            </a:pPr>
            <a:endParaRPr lang="ja-JP" altLang="en-US" sz="1400" dirty="0">
              <a:solidFill>
                <a:schemeClr val="tx1"/>
              </a:solidFill>
              <a:latin typeface="+mj-ea"/>
              <a:ea typeface="+mj-ea"/>
            </a:endParaRPr>
          </a:p>
        </p:txBody>
      </p:sp>
      <p:pic>
        <p:nvPicPr>
          <p:cNvPr id="4" name="図 3">
            <a:extLst>
              <a:ext uri="{FF2B5EF4-FFF2-40B4-BE49-F238E27FC236}">
                <a16:creationId xmlns:a16="http://schemas.microsoft.com/office/drawing/2014/main" id="{AA42E595-4B8E-43A1-A36A-CC0825EC060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200" y="1795571"/>
            <a:ext cx="1563329" cy="1552358"/>
          </a:xfrm>
          <a:prstGeom prst="rect">
            <a:avLst/>
          </a:prstGeom>
        </p:spPr>
      </p:pic>
      <p:pic>
        <p:nvPicPr>
          <p:cNvPr id="5" name="図 4">
            <a:extLst>
              <a:ext uri="{FF2B5EF4-FFF2-40B4-BE49-F238E27FC236}">
                <a16:creationId xmlns:a16="http://schemas.microsoft.com/office/drawing/2014/main" id="{FC53D4E0-66C4-4FCF-819C-BF071E8436F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315114" y="1775675"/>
            <a:ext cx="1580686" cy="1642757"/>
          </a:xfrm>
          <a:prstGeom prst="rect">
            <a:avLst/>
          </a:prstGeom>
        </p:spPr>
      </p:pic>
      <p:sp>
        <p:nvSpPr>
          <p:cNvPr id="7" name="Google Shape;192;p32">
            <a:extLst>
              <a:ext uri="{FF2B5EF4-FFF2-40B4-BE49-F238E27FC236}">
                <a16:creationId xmlns:a16="http://schemas.microsoft.com/office/drawing/2014/main" id="{3A438073-8427-4E4D-BF8A-78A2A40E447C}"/>
              </a:ext>
            </a:extLst>
          </p:cNvPr>
          <p:cNvSpPr txBox="1">
            <a:spLocks/>
          </p:cNvSpPr>
          <p:nvPr/>
        </p:nvSpPr>
        <p:spPr>
          <a:xfrm>
            <a:off x="311700" y="3123996"/>
            <a:ext cx="8520600" cy="5924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nSpc>
                <a:spcPct val="80000"/>
              </a:lnSpc>
              <a:buSzPts val="935"/>
            </a:pPr>
            <a:r>
              <a:rPr lang="en-US" altLang="ja-JP" sz="3080" dirty="0">
                <a:solidFill>
                  <a:schemeClr val="tx1"/>
                </a:solidFill>
                <a:latin typeface="+mj-ea"/>
                <a:ea typeface="+mj-ea"/>
              </a:rPr>
              <a:t>20</a:t>
            </a:r>
            <a:r>
              <a:rPr lang="ja-JP" altLang="en-US" sz="3080" dirty="0">
                <a:solidFill>
                  <a:schemeClr val="tx1"/>
                </a:solidFill>
                <a:latin typeface="+mj-ea"/>
                <a:ea typeface="+mj-ea"/>
              </a:rPr>
              <a:t>歳未満の者の喫煙は禁止</a:t>
            </a:r>
          </a:p>
        </p:txBody>
      </p:sp>
      <p:sp>
        <p:nvSpPr>
          <p:cNvPr id="6" name="テキスト ボックス 5">
            <a:extLst>
              <a:ext uri="{FF2B5EF4-FFF2-40B4-BE49-F238E27FC236}">
                <a16:creationId xmlns:a16="http://schemas.microsoft.com/office/drawing/2014/main" id="{3A5E06B0-7559-4415-8C97-C57E49575233}"/>
              </a:ext>
            </a:extLst>
          </p:cNvPr>
          <p:cNvSpPr txBox="1"/>
          <p:nvPr/>
        </p:nvSpPr>
        <p:spPr>
          <a:xfrm>
            <a:off x="2237380" y="311680"/>
            <a:ext cx="4669240" cy="646331"/>
          </a:xfrm>
          <a:prstGeom prst="rect">
            <a:avLst/>
          </a:prstGeom>
          <a:noFill/>
        </p:spPr>
        <p:txBody>
          <a:bodyPr wrap="square" rtlCol="0">
            <a:spAutoFit/>
          </a:bodyPr>
          <a:lstStyle/>
          <a:p>
            <a:pPr algn="ctr"/>
            <a:r>
              <a:rPr lang="ja-JP" altLang="en-US" sz="3600" b="1" dirty="0">
                <a:latin typeface="+mj-ea"/>
                <a:ea typeface="+mj-ea"/>
              </a:rPr>
              <a:t>たばこ</a:t>
            </a:r>
            <a:r>
              <a:rPr lang="ja" altLang="ja-JP" sz="3600" b="1" dirty="0">
                <a:latin typeface="+mj-ea"/>
                <a:ea typeface="+mj-ea"/>
              </a:rPr>
              <a:t>に関する法律</a:t>
            </a:r>
            <a:r>
              <a:rPr lang="ja-JP" altLang="en-US" sz="3600" b="1" dirty="0">
                <a:latin typeface="+mj-ea"/>
                <a:ea typeface="+mj-ea"/>
              </a:rPr>
              <a:t>①</a:t>
            </a:r>
            <a:endParaRPr kumimoji="1" lang="ja-JP" altLang="en-US" sz="3200" b="1" dirty="0">
              <a:latin typeface="+mj-ea"/>
              <a:ea typeface="+mj-ea"/>
            </a:endParaRPr>
          </a:p>
        </p:txBody>
      </p:sp>
      <p:sp>
        <p:nvSpPr>
          <p:cNvPr id="3" name="スライド番号プレースホルダー 2">
            <a:extLst>
              <a:ext uri="{FF2B5EF4-FFF2-40B4-BE49-F238E27FC236}">
                <a16:creationId xmlns:a16="http://schemas.microsoft.com/office/drawing/2014/main" id="{C331F51F-2915-4212-A952-A7DCF10427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17</a:t>
            </a:fld>
            <a:endParaRPr lang="ja" altLang="en-US"/>
          </a:p>
        </p:txBody>
      </p:sp>
      <p:sp>
        <p:nvSpPr>
          <p:cNvPr id="10" name="テキスト ボックス 9">
            <a:extLst>
              <a:ext uri="{FF2B5EF4-FFF2-40B4-BE49-F238E27FC236}">
                <a16:creationId xmlns:a16="http://schemas.microsoft.com/office/drawing/2014/main" id="{ACD3CA57-C03B-4A2F-9FB2-38BF2A3C4E7E}"/>
              </a:ext>
            </a:extLst>
          </p:cNvPr>
          <p:cNvSpPr txBox="1"/>
          <p:nvPr/>
        </p:nvSpPr>
        <p:spPr>
          <a:xfrm>
            <a:off x="7368988" y="110840"/>
            <a:ext cx="1667932"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２．</a:t>
            </a:r>
            <a:r>
              <a:rPr kumimoji="1" lang="en-US" altLang="ja-JP" dirty="0">
                <a:solidFill>
                  <a:schemeClr val="tx1"/>
                </a:solidFill>
                <a:latin typeface="+mj-ea"/>
                <a:ea typeface="+mj-ea"/>
              </a:rPr>
              <a:t>20</a:t>
            </a:r>
            <a:r>
              <a:rPr kumimoji="1" lang="ja-JP" altLang="en-US" dirty="0">
                <a:solidFill>
                  <a:schemeClr val="tx1"/>
                </a:solidFill>
                <a:latin typeface="+mj-ea"/>
                <a:ea typeface="+mj-ea"/>
              </a:rPr>
              <a:t>歳未満の喫煙</a:t>
            </a:r>
            <a:endParaRPr kumimoji="1" lang="ja-JP" altLang="en-US" dirty="0">
              <a:latin typeface="+mj-ea"/>
              <a:ea typeface="+mj-ea"/>
            </a:endParaRPr>
          </a:p>
        </p:txBody>
      </p:sp>
    </p:spTree>
    <p:extLst>
      <p:ext uri="{BB962C8B-B14F-4D97-AF65-F5344CB8AC3E}">
        <p14:creationId xmlns:p14="http://schemas.microsoft.com/office/powerpoint/2010/main" val="172204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79;p30">
            <a:extLst>
              <a:ext uri="{FF2B5EF4-FFF2-40B4-BE49-F238E27FC236}">
                <a16:creationId xmlns:a16="http://schemas.microsoft.com/office/drawing/2014/main" id="{44870CB9-32D4-3A0D-37C0-650B35493A49}"/>
              </a:ext>
            </a:extLst>
          </p:cNvPr>
          <p:cNvSpPr txBox="1"/>
          <p:nvPr/>
        </p:nvSpPr>
        <p:spPr>
          <a:xfrm>
            <a:off x="507320" y="586975"/>
            <a:ext cx="8529600" cy="1302890"/>
          </a:xfrm>
          <a:prstGeom prst="rect">
            <a:avLst/>
          </a:prstGeom>
          <a:solidFill>
            <a:srgbClr val="FFFFFF"/>
          </a:solidFill>
          <a:ln>
            <a:noFill/>
          </a:ln>
        </p:spPr>
        <p:txBody>
          <a:bodyPr spcFirstLastPara="1" wrap="square" lIns="91425" tIns="91425" rIns="91425" bIns="91425" anchor="t" anchorCtr="0">
            <a:spAutoFit/>
          </a:bodyPr>
          <a:lstStyle/>
          <a:p>
            <a:pPr marL="0" lvl="0" indent="0" algn="l" rtl="0">
              <a:lnSpc>
                <a:spcPts val="2200"/>
              </a:lnSpc>
              <a:spcBef>
                <a:spcPts val="0"/>
              </a:spcBef>
              <a:buClr>
                <a:schemeClr val="dk1"/>
              </a:buClr>
              <a:buSzPts val="1100"/>
              <a:buFont typeface="Arial"/>
              <a:buNone/>
            </a:pPr>
            <a:r>
              <a:rPr lang="ja-JP" altLang="en-US" sz="2400" dirty="0">
                <a:solidFill>
                  <a:schemeClr val="dk1"/>
                </a:solidFill>
                <a:highlight>
                  <a:srgbClr val="FFFFFF"/>
                </a:highlight>
                <a:latin typeface="+mj-ea"/>
                <a:ea typeface="+mj-ea"/>
                <a:cs typeface="Meiryo"/>
                <a:sym typeface="Meiryo"/>
              </a:rPr>
              <a:t>・</a:t>
            </a:r>
            <a:r>
              <a:rPr lang="ja" sz="2400" dirty="0">
                <a:solidFill>
                  <a:schemeClr val="dk1"/>
                </a:solidFill>
                <a:highlight>
                  <a:srgbClr val="FFFFFF"/>
                </a:highlight>
                <a:latin typeface="+mj-ea"/>
                <a:ea typeface="+mj-ea"/>
                <a:cs typeface="Meiryo"/>
                <a:sym typeface="Meiryo"/>
              </a:rPr>
              <a:t>心身の発育・発達期</a:t>
            </a:r>
            <a:r>
              <a:rPr lang="ja-JP" altLang="en-US" sz="2400" dirty="0">
                <a:solidFill>
                  <a:schemeClr val="dk1"/>
                </a:solidFill>
                <a:highlight>
                  <a:srgbClr val="FFFFFF"/>
                </a:highlight>
                <a:latin typeface="+mj-ea"/>
                <a:ea typeface="+mj-ea"/>
                <a:cs typeface="Meiryo"/>
                <a:sym typeface="Meiryo"/>
              </a:rPr>
              <a:t>にある中学生は、</a:t>
            </a:r>
            <a:r>
              <a:rPr lang="ja" sz="2400" dirty="0">
                <a:solidFill>
                  <a:schemeClr val="dk1"/>
                </a:solidFill>
                <a:highlight>
                  <a:srgbClr val="FFFFFF"/>
                </a:highlight>
                <a:latin typeface="+mj-ea"/>
                <a:ea typeface="+mj-ea"/>
                <a:cs typeface="Meiryo"/>
                <a:sym typeface="Meiryo"/>
              </a:rPr>
              <a:t>喫煙の影響を受けやすく、</a:t>
            </a:r>
            <a:endParaRPr lang="en-US" altLang="ja" sz="2400" dirty="0">
              <a:solidFill>
                <a:schemeClr val="dk1"/>
              </a:solidFill>
              <a:highlight>
                <a:srgbClr val="FFFFFF"/>
              </a:highlight>
              <a:latin typeface="+mj-ea"/>
              <a:ea typeface="+mj-ea"/>
              <a:cs typeface="Meiryo"/>
              <a:sym typeface="Meiryo"/>
            </a:endParaRPr>
          </a:p>
          <a:p>
            <a:pPr marL="0" lvl="0" indent="0" algn="l" rtl="0">
              <a:lnSpc>
                <a:spcPts val="2200"/>
              </a:lnSpc>
              <a:spcBef>
                <a:spcPts val="0"/>
              </a:spcBef>
              <a:buClr>
                <a:schemeClr val="dk1"/>
              </a:buClr>
              <a:buSzPts val="1100"/>
              <a:buFont typeface="Arial"/>
              <a:buNone/>
            </a:pPr>
            <a:r>
              <a:rPr lang="ja-JP" altLang="en-US" sz="2400" dirty="0">
                <a:solidFill>
                  <a:schemeClr val="dk1"/>
                </a:solidFill>
                <a:highlight>
                  <a:srgbClr val="FFFFFF"/>
                </a:highlight>
                <a:latin typeface="+mj-ea"/>
                <a:ea typeface="+mj-ea"/>
                <a:cs typeface="Meiryo"/>
                <a:sym typeface="Meiryo"/>
              </a:rPr>
              <a:t>　</a:t>
            </a:r>
            <a:r>
              <a:rPr lang="ja" sz="2400" dirty="0">
                <a:solidFill>
                  <a:schemeClr val="dk1"/>
                </a:solidFill>
                <a:highlight>
                  <a:srgbClr val="FFFFFF"/>
                </a:highlight>
                <a:latin typeface="+mj-ea"/>
                <a:ea typeface="+mj-ea"/>
                <a:cs typeface="Meiryo"/>
                <a:sym typeface="Meiryo"/>
              </a:rPr>
              <a:t>依存症になりやすい</a:t>
            </a:r>
            <a:r>
              <a:rPr lang="ja-JP" altLang="en-US" sz="2400" dirty="0" err="1">
                <a:solidFill>
                  <a:schemeClr val="dk1"/>
                </a:solidFill>
                <a:highlight>
                  <a:srgbClr val="FFFFFF"/>
                </a:highlight>
                <a:latin typeface="+mj-ea"/>
                <a:ea typeface="+mj-ea"/>
                <a:cs typeface="Meiryo"/>
                <a:sym typeface="Meiryo"/>
              </a:rPr>
              <a:t>。</a:t>
            </a:r>
            <a:endParaRPr lang="en-US" altLang="ja-JP" sz="2400" dirty="0">
              <a:solidFill>
                <a:schemeClr val="dk1"/>
              </a:solidFill>
              <a:highlight>
                <a:srgbClr val="FFFFFF"/>
              </a:highlight>
              <a:latin typeface="+mj-ea"/>
              <a:ea typeface="+mj-ea"/>
              <a:cs typeface="Meiryo"/>
              <a:sym typeface="Meiryo"/>
            </a:endParaRPr>
          </a:p>
          <a:p>
            <a:pPr marL="0" lvl="0" indent="0" algn="l" rtl="0">
              <a:lnSpc>
                <a:spcPct val="150000"/>
              </a:lnSpc>
              <a:spcBef>
                <a:spcPts val="0"/>
              </a:spcBef>
              <a:buClr>
                <a:schemeClr val="dk1"/>
              </a:buClr>
              <a:buSzPts val="1100"/>
              <a:buFont typeface="Arial"/>
              <a:buNone/>
            </a:pPr>
            <a:r>
              <a:rPr lang="ja-JP" altLang="en-US" sz="2400" dirty="0">
                <a:solidFill>
                  <a:schemeClr val="dk1"/>
                </a:solidFill>
                <a:highlight>
                  <a:srgbClr val="FFFFFF"/>
                </a:highlight>
                <a:latin typeface="+mj-ea"/>
                <a:ea typeface="+mj-ea"/>
                <a:cs typeface="Meiryo"/>
                <a:sym typeface="Meiryo"/>
              </a:rPr>
              <a:t>・たばこを吸い始める時期と死亡率は関係している。</a:t>
            </a:r>
            <a:endParaRPr sz="2400" dirty="0">
              <a:solidFill>
                <a:schemeClr val="dk2"/>
              </a:solidFill>
              <a:latin typeface="+mj-ea"/>
              <a:ea typeface="+mj-ea"/>
            </a:endParaRPr>
          </a:p>
        </p:txBody>
      </p:sp>
      <p:sp>
        <p:nvSpPr>
          <p:cNvPr id="6" name="スライド番号プレースホルダー 5">
            <a:extLst>
              <a:ext uri="{FF2B5EF4-FFF2-40B4-BE49-F238E27FC236}">
                <a16:creationId xmlns:a16="http://schemas.microsoft.com/office/drawing/2014/main" id="{D566F5A1-0468-4E28-88DC-E9C33ABB01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18</a:t>
            </a:fld>
            <a:endParaRPr lang="ja" altLang="en-US"/>
          </a:p>
        </p:txBody>
      </p:sp>
      <p:sp>
        <p:nvSpPr>
          <p:cNvPr id="7" name="吹き出し: 円形 6">
            <a:extLst>
              <a:ext uri="{FF2B5EF4-FFF2-40B4-BE49-F238E27FC236}">
                <a16:creationId xmlns:a16="http://schemas.microsoft.com/office/drawing/2014/main" id="{BBE76274-38DC-4DCD-BDD4-4EE4FA4F21A7}"/>
              </a:ext>
            </a:extLst>
          </p:cNvPr>
          <p:cNvSpPr/>
          <p:nvPr/>
        </p:nvSpPr>
        <p:spPr>
          <a:xfrm>
            <a:off x="1226706" y="2439792"/>
            <a:ext cx="3775587" cy="2050791"/>
          </a:xfrm>
          <a:prstGeom prst="wedgeEllipseCallout">
            <a:avLst>
              <a:gd name="adj1" fmla="val 45834"/>
              <a:gd name="adj2" fmla="val 397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n-ea"/>
              </a:rPr>
              <a:t>たばこを</a:t>
            </a:r>
            <a:endParaRPr kumimoji="1" lang="en-US" altLang="ja-JP" sz="3200" b="1" dirty="0">
              <a:solidFill>
                <a:schemeClr val="tx1"/>
              </a:solidFill>
              <a:latin typeface="+mn-ea"/>
            </a:endParaRPr>
          </a:p>
          <a:p>
            <a:pPr algn="ctr"/>
            <a:r>
              <a:rPr kumimoji="1" lang="ja-JP" altLang="en-US" sz="3200" b="1" dirty="0">
                <a:solidFill>
                  <a:schemeClr val="tx1"/>
                </a:solidFill>
                <a:latin typeface="+mn-ea"/>
              </a:rPr>
              <a:t>吸わなければ</a:t>
            </a:r>
            <a:endParaRPr kumimoji="1" lang="en-US" altLang="ja-JP" sz="3200" b="1" dirty="0">
              <a:solidFill>
                <a:schemeClr val="tx1"/>
              </a:solidFill>
              <a:latin typeface="+mn-ea"/>
            </a:endParaRPr>
          </a:p>
          <a:p>
            <a:pPr algn="ctr"/>
            <a:r>
              <a:rPr kumimoji="1" lang="ja-JP" altLang="en-US" sz="3200" b="1" dirty="0">
                <a:solidFill>
                  <a:schemeClr val="tx1"/>
                </a:solidFill>
                <a:latin typeface="+mn-ea"/>
              </a:rPr>
              <a:t>いいんだ！</a:t>
            </a:r>
          </a:p>
        </p:txBody>
      </p:sp>
      <p:sp>
        <p:nvSpPr>
          <p:cNvPr id="11" name="テキスト ボックス 10">
            <a:extLst>
              <a:ext uri="{FF2B5EF4-FFF2-40B4-BE49-F238E27FC236}">
                <a16:creationId xmlns:a16="http://schemas.microsoft.com/office/drawing/2014/main" id="{2AD95DF6-C544-4B76-9451-3A0D3E18A4CE}"/>
              </a:ext>
            </a:extLst>
          </p:cNvPr>
          <p:cNvSpPr txBox="1"/>
          <p:nvPr/>
        </p:nvSpPr>
        <p:spPr>
          <a:xfrm>
            <a:off x="7368988" y="110840"/>
            <a:ext cx="1667932"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２．</a:t>
            </a:r>
            <a:r>
              <a:rPr kumimoji="1" lang="en-US" altLang="ja-JP" dirty="0">
                <a:solidFill>
                  <a:schemeClr val="tx1"/>
                </a:solidFill>
                <a:latin typeface="+mj-ea"/>
                <a:ea typeface="+mj-ea"/>
              </a:rPr>
              <a:t>20</a:t>
            </a:r>
            <a:r>
              <a:rPr kumimoji="1" lang="ja-JP" altLang="en-US" dirty="0">
                <a:solidFill>
                  <a:schemeClr val="tx1"/>
                </a:solidFill>
                <a:latin typeface="+mj-ea"/>
                <a:ea typeface="+mj-ea"/>
              </a:rPr>
              <a:t>歳未満の喫煙</a:t>
            </a:r>
            <a:endParaRPr kumimoji="1" lang="ja-JP" altLang="en-US" dirty="0">
              <a:latin typeface="+mj-ea"/>
              <a:ea typeface="+mj-ea"/>
            </a:endParaRPr>
          </a:p>
        </p:txBody>
      </p:sp>
      <p:pic>
        <p:nvPicPr>
          <p:cNvPr id="10" name="図 9">
            <a:extLst>
              <a:ext uri="{FF2B5EF4-FFF2-40B4-BE49-F238E27FC236}">
                <a16:creationId xmlns:a16="http://schemas.microsoft.com/office/drawing/2014/main" id="{0FAAA0EE-18F5-4BE4-A841-5ED4C84BD37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84316" y="2073637"/>
            <a:ext cx="2283394" cy="2786380"/>
          </a:xfrm>
          <a:prstGeom prst="rect">
            <a:avLst/>
          </a:prstGeom>
        </p:spPr>
      </p:pic>
    </p:spTree>
    <p:extLst>
      <p:ext uri="{BB962C8B-B14F-4D97-AF65-F5344CB8AC3E}">
        <p14:creationId xmlns:p14="http://schemas.microsoft.com/office/powerpoint/2010/main" val="226217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0A5EF-103B-4E6F-AF64-E8C4C0AB574D}"/>
              </a:ext>
            </a:extLst>
          </p:cNvPr>
          <p:cNvSpPr>
            <a:spLocks noGrp="1"/>
          </p:cNvSpPr>
          <p:nvPr>
            <p:ph type="title"/>
          </p:nvPr>
        </p:nvSpPr>
        <p:spPr>
          <a:xfrm>
            <a:off x="311700" y="445025"/>
            <a:ext cx="8520600" cy="572700"/>
          </a:xfrm>
          <a:solidFill>
            <a:schemeClr val="accent4">
              <a:lumMod val="40000"/>
              <a:lumOff val="60000"/>
            </a:schemeClr>
          </a:solidFill>
        </p:spPr>
        <p:txBody>
          <a:bodyPr>
            <a:normAutofit fontScale="90000"/>
          </a:bodyPr>
          <a:lstStyle/>
          <a:p>
            <a:r>
              <a:rPr kumimoji="1" lang="ja-JP" altLang="en-US" b="1" dirty="0">
                <a:latin typeface="+mj-ea"/>
                <a:ea typeface="+mj-ea"/>
              </a:rPr>
              <a:t>今日の学び</a:t>
            </a:r>
          </a:p>
        </p:txBody>
      </p:sp>
      <p:sp>
        <p:nvSpPr>
          <p:cNvPr id="5" name="スライド番号プレースホルダー 4">
            <a:extLst>
              <a:ext uri="{FF2B5EF4-FFF2-40B4-BE49-F238E27FC236}">
                <a16:creationId xmlns:a16="http://schemas.microsoft.com/office/drawing/2014/main" id="{F88C0F45-C2A7-4B6F-B6FB-40DF8CCB99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19</a:t>
            </a:fld>
            <a:endParaRPr lang="ja" altLang="en-US"/>
          </a:p>
        </p:txBody>
      </p:sp>
      <p:sp>
        <p:nvSpPr>
          <p:cNvPr id="6" name="テキスト ボックス 5">
            <a:extLst>
              <a:ext uri="{FF2B5EF4-FFF2-40B4-BE49-F238E27FC236}">
                <a16:creationId xmlns:a16="http://schemas.microsoft.com/office/drawing/2014/main" id="{9E701A0A-F9FF-4492-BBE1-D10BDFBE1C07}"/>
              </a:ext>
            </a:extLst>
          </p:cNvPr>
          <p:cNvSpPr txBox="1"/>
          <p:nvPr/>
        </p:nvSpPr>
        <p:spPr>
          <a:xfrm>
            <a:off x="711677" y="1103371"/>
            <a:ext cx="8011685" cy="3670236"/>
          </a:xfrm>
          <a:prstGeom prst="rect">
            <a:avLst/>
          </a:prstGeom>
          <a:noFill/>
        </p:spPr>
        <p:txBody>
          <a:bodyPr wrap="square" rtlCol="0">
            <a:spAutoFit/>
          </a:bodyPr>
          <a:lstStyle/>
          <a:p>
            <a:pPr>
              <a:lnSpc>
                <a:spcPct val="150000"/>
              </a:lnSpc>
            </a:pPr>
            <a:r>
              <a:rPr kumimoji="1" lang="ja-JP" altLang="en-US" sz="3200" dirty="0">
                <a:solidFill>
                  <a:schemeClr val="bg1">
                    <a:lumMod val="50000"/>
                  </a:schemeClr>
                </a:solidFill>
                <a:latin typeface="+mj-ea"/>
                <a:ea typeface="+mj-ea"/>
              </a:rPr>
              <a:t>１．喫煙の影響</a:t>
            </a:r>
          </a:p>
          <a:p>
            <a:pPr>
              <a:lnSpc>
                <a:spcPct val="150000"/>
              </a:lnSpc>
            </a:pPr>
            <a:r>
              <a:rPr kumimoji="1" lang="ja-JP" altLang="en-US" sz="3200" dirty="0">
                <a:solidFill>
                  <a:schemeClr val="bg1">
                    <a:lumMod val="50000"/>
                  </a:schemeClr>
                </a:solidFill>
                <a:latin typeface="+mj-ea"/>
                <a:ea typeface="+mj-ea"/>
              </a:rPr>
              <a:t>２．</a:t>
            </a:r>
            <a:r>
              <a:rPr kumimoji="1" lang="en-US" altLang="ja-JP" sz="3200" dirty="0">
                <a:solidFill>
                  <a:schemeClr val="bg1">
                    <a:lumMod val="50000"/>
                  </a:schemeClr>
                </a:solidFill>
                <a:latin typeface="+mj-ea"/>
                <a:ea typeface="+mj-ea"/>
              </a:rPr>
              <a:t>20</a:t>
            </a:r>
            <a:r>
              <a:rPr kumimoji="1" lang="ja-JP" altLang="en-US" sz="3200" dirty="0">
                <a:solidFill>
                  <a:schemeClr val="bg1">
                    <a:lumMod val="50000"/>
                  </a:schemeClr>
                </a:solidFill>
                <a:latin typeface="+mj-ea"/>
                <a:ea typeface="+mj-ea"/>
              </a:rPr>
              <a:t>歳未満の喫煙</a:t>
            </a:r>
          </a:p>
          <a:p>
            <a:pPr>
              <a:lnSpc>
                <a:spcPct val="150000"/>
              </a:lnSpc>
            </a:pPr>
            <a:r>
              <a:rPr kumimoji="1" lang="ja-JP" altLang="en-US" sz="3200" u="sng" dirty="0">
                <a:solidFill>
                  <a:schemeClr val="tx1"/>
                </a:solidFill>
                <a:effectLst>
                  <a:outerShdw blurRad="38100" dist="38100" dir="2700000" algn="tl">
                    <a:srgbClr val="000000">
                      <a:alpha val="43137"/>
                    </a:srgbClr>
                  </a:outerShdw>
                </a:effectLst>
                <a:latin typeface="+mj-ea"/>
                <a:ea typeface="+mj-ea"/>
              </a:rPr>
              <a:t>３．受動喫煙</a:t>
            </a:r>
          </a:p>
          <a:p>
            <a:pPr>
              <a:lnSpc>
                <a:spcPct val="150000"/>
              </a:lnSpc>
            </a:pPr>
            <a:r>
              <a:rPr kumimoji="1" lang="ja-JP" altLang="en-US" sz="3200" dirty="0">
                <a:solidFill>
                  <a:schemeClr val="bg1">
                    <a:lumMod val="50000"/>
                  </a:schemeClr>
                </a:solidFill>
                <a:latin typeface="+mj-ea"/>
                <a:ea typeface="+mj-ea"/>
              </a:rPr>
              <a:t>４．受動喫煙から身を守る方法</a:t>
            </a:r>
          </a:p>
          <a:p>
            <a:pPr>
              <a:lnSpc>
                <a:spcPct val="150000"/>
              </a:lnSpc>
            </a:pPr>
            <a:r>
              <a:rPr kumimoji="1" lang="ja-JP" altLang="en-US" sz="3200" dirty="0">
                <a:solidFill>
                  <a:schemeClr val="bg1">
                    <a:lumMod val="50000"/>
                  </a:schemeClr>
                </a:solidFill>
                <a:latin typeface="+mj-ea"/>
                <a:ea typeface="+mj-ea"/>
              </a:rPr>
              <a:t>５．アドバイザーになろう</a:t>
            </a:r>
          </a:p>
        </p:txBody>
      </p:sp>
    </p:spTree>
    <p:extLst>
      <p:ext uri="{BB962C8B-B14F-4D97-AF65-F5344CB8AC3E}">
        <p14:creationId xmlns:p14="http://schemas.microsoft.com/office/powerpoint/2010/main" val="385652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0A5EF-103B-4E6F-AF64-E8C4C0AB574D}"/>
              </a:ext>
            </a:extLst>
          </p:cNvPr>
          <p:cNvSpPr>
            <a:spLocks noGrp="1"/>
          </p:cNvSpPr>
          <p:nvPr>
            <p:ph type="title"/>
          </p:nvPr>
        </p:nvSpPr>
        <p:spPr>
          <a:xfrm>
            <a:off x="311700" y="86683"/>
            <a:ext cx="8520600" cy="1131992"/>
          </a:xfrm>
          <a:solidFill>
            <a:schemeClr val="accent4">
              <a:lumMod val="40000"/>
              <a:lumOff val="60000"/>
            </a:schemeClr>
          </a:solidFill>
        </p:spPr>
        <p:txBody>
          <a:bodyPr>
            <a:normAutofit fontScale="90000"/>
          </a:bodyPr>
          <a:lstStyle/>
          <a:p>
            <a:r>
              <a:rPr kumimoji="1" lang="ja-JP" altLang="en-US" b="1" dirty="0">
                <a:latin typeface="+mj-ea"/>
                <a:ea typeface="+mj-ea"/>
              </a:rPr>
              <a:t>今日の学び</a:t>
            </a:r>
            <a:br>
              <a:rPr kumimoji="1" lang="en-US" altLang="ja-JP" b="1" dirty="0">
                <a:latin typeface="+mj-ea"/>
                <a:ea typeface="+mj-ea"/>
              </a:rPr>
            </a:br>
            <a:r>
              <a:rPr kumimoji="1" lang="ja-JP" altLang="en-US" sz="900" b="1" dirty="0">
                <a:latin typeface="+mj-ea"/>
                <a:ea typeface="+mj-ea"/>
              </a:rPr>
              <a:t>　</a:t>
            </a:r>
            <a:br>
              <a:rPr kumimoji="1" lang="en-US" altLang="ja-JP" b="1" dirty="0">
                <a:latin typeface="+mj-ea"/>
                <a:ea typeface="+mj-ea"/>
              </a:rPr>
            </a:br>
            <a:r>
              <a:rPr kumimoji="1" lang="ja-JP" altLang="en-US" sz="2700" b="1" dirty="0">
                <a:latin typeface="+mj-ea"/>
                <a:ea typeface="+mj-ea"/>
              </a:rPr>
              <a:t>たばこから自分やみんなの健康を守るアドバイザーになろう！！</a:t>
            </a:r>
            <a:endParaRPr kumimoji="1" lang="ja-JP" altLang="en-US" b="1" dirty="0">
              <a:latin typeface="+mj-ea"/>
              <a:ea typeface="+mj-ea"/>
            </a:endParaRPr>
          </a:p>
        </p:txBody>
      </p:sp>
      <p:sp>
        <p:nvSpPr>
          <p:cNvPr id="5" name="スライド番号プレースホルダー 4">
            <a:extLst>
              <a:ext uri="{FF2B5EF4-FFF2-40B4-BE49-F238E27FC236}">
                <a16:creationId xmlns:a16="http://schemas.microsoft.com/office/drawing/2014/main" id="{D7E51B5B-0456-414E-BF28-C0BD34D685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2</a:t>
            </a:fld>
            <a:endParaRPr lang="ja" altLang="en-US"/>
          </a:p>
        </p:txBody>
      </p:sp>
      <p:sp>
        <p:nvSpPr>
          <p:cNvPr id="4" name="テキスト ボックス 3">
            <a:extLst>
              <a:ext uri="{FF2B5EF4-FFF2-40B4-BE49-F238E27FC236}">
                <a16:creationId xmlns:a16="http://schemas.microsoft.com/office/drawing/2014/main" id="{FAF0BE28-161A-4447-BBFE-E6780DCBBDD0}"/>
              </a:ext>
            </a:extLst>
          </p:cNvPr>
          <p:cNvSpPr txBox="1"/>
          <p:nvPr/>
        </p:nvSpPr>
        <p:spPr>
          <a:xfrm>
            <a:off x="722007" y="1310107"/>
            <a:ext cx="5667069" cy="3670236"/>
          </a:xfrm>
          <a:prstGeom prst="rect">
            <a:avLst/>
          </a:prstGeom>
          <a:noFill/>
        </p:spPr>
        <p:txBody>
          <a:bodyPr wrap="square" rtlCol="0">
            <a:spAutoFit/>
          </a:bodyPr>
          <a:lstStyle/>
          <a:p>
            <a:pPr>
              <a:lnSpc>
                <a:spcPct val="150000"/>
              </a:lnSpc>
            </a:pPr>
            <a:r>
              <a:rPr kumimoji="1" lang="ja-JP" altLang="en-US" sz="3200" dirty="0">
                <a:latin typeface="+mj-ea"/>
                <a:ea typeface="+mj-ea"/>
              </a:rPr>
              <a:t>１．喫煙の影響</a:t>
            </a:r>
          </a:p>
          <a:p>
            <a:pPr>
              <a:lnSpc>
                <a:spcPct val="150000"/>
              </a:lnSpc>
            </a:pPr>
            <a:r>
              <a:rPr kumimoji="1" lang="ja-JP" altLang="en-US" sz="3200" dirty="0">
                <a:latin typeface="+mj-ea"/>
                <a:ea typeface="+mj-ea"/>
              </a:rPr>
              <a:t>２．</a:t>
            </a:r>
            <a:r>
              <a:rPr kumimoji="1" lang="en-US" altLang="ja-JP" sz="3200" dirty="0">
                <a:latin typeface="+mj-ea"/>
                <a:ea typeface="+mj-ea"/>
              </a:rPr>
              <a:t>20</a:t>
            </a:r>
            <a:r>
              <a:rPr kumimoji="1" lang="ja-JP" altLang="en-US" sz="3200" dirty="0">
                <a:latin typeface="+mj-ea"/>
                <a:ea typeface="+mj-ea"/>
              </a:rPr>
              <a:t>歳未満の喫煙</a:t>
            </a:r>
          </a:p>
          <a:p>
            <a:pPr>
              <a:lnSpc>
                <a:spcPct val="150000"/>
              </a:lnSpc>
            </a:pPr>
            <a:r>
              <a:rPr kumimoji="1" lang="ja-JP" altLang="en-US" sz="3200" dirty="0">
                <a:latin typeface="+mj-ea"/>
                <a:ea typeface="+mj-ea"/>
              </a:rPr>
              <a:t>３．受動喫煙</a:t>
            </a:r>
          </a:p>
          <a:p>
            <a:pPr>
              <a:lnSpc>
                <a:spcPct val="150000"/>
              </a:lnSpc>
            </a:pPr>
            <a:r>
              <a:rPr kumimoji="1" lang="ja-JP" altLang="en-US" sz="3200" dirty="0">
                <a:latin typeface="+mj-ea"/>
                <a:ea typeface="+mj-ea"/>
              </a:rPr>
              <a:t>４．受動喫煙から身を守る方法</a:t>
            </a:r>
          </a:p>
          <a:p>
            <a:pPr>
              <a:lnSpc>
                <a:spcPct val="150000"/>
              </a:lnSpc>
            </a:pPr>
            <a:r>
              <a:rPr kumimoji="1" lang="ja-JP" altLang="en-US" sz="3200" dirty="0">
                <a:latin typeface="+mj-ea"/>
                <a:ea typeface="+mj-ea"/>
              </a:rPr>
              <a:t>５．アドバイザーになろう</a:t>
            </a:r>
          </a:p>
        </p:txBody>
      </p:sp>
    </p:spTree>
    <p:extLst>
      <p:ext uri="{BB962C8B-B14F-4D97-AF65-F5344CB8AC3E}">
        <p14:creationId xmlns:p14="http://schemas.microsoft.com/office/powerpoint/2010/main" val="3999752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4"/>
          <p:cNvSpPr txBox="1">
            <a:spLocks noGrp="1"/>
          </p:cNvSpPr>
          <p:nvPr>
            <p:ph type="title"/>
          </p:nvPr>
        </p:nvSpPr>
        <p:spPr>
          <a:xfrm>
            <a:off x="2648904" y="208965"/>
            <a:ext cx="3846192" cy="919987"/>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990"/>
              <a:buFont typeface="Arial"/>
              <a:buNone/>
            </a:pPr>
            <a:r>
              <a:rPr lang="ja" sz="4400" b="1" dirty="0">
                <a:solidFill>
                  <a:srgbClr val="FF0000"/>
                </a:solidFill>
                <a:latin typeface="+mj-ea"/>
                <a:ea typeface="+mj-ea"/>
              </a:rPr>
              <a:t>受動喫煙</a:t>
            </a:r>
            <a:r>
              <a:rPr lang="ja-JP" altLang="en-US" sz="4400" b="1" dirty="0">
                <a:solidFill>
                  <a:schemeClr val="tx1"/>
                </a:solidFill>
                <a:latin typeface="+mj-ea"/>
                <a:ea typeface="+mj-ea"/>
              </a:rPr>
              <a:t>とは</a:t>
            </a:r>
            <a:endParaRPr sz="2000" dirty="0">
              <a:solidFill>
                <a:schemeClr val="tx1"/>
              </a:solidFill>
              <a:latin typeface="+mj-ea"/>
              <a:ea typeface="+mj-ea"/>
            </a:endParaRPr>
          </a:p>
        </p:txBody>
      </p:sp>
      <p:grpSp>
        <p:nvGrpSpPr>
          <p:cNvPr id="11" name="グループ化 10">
            <a:extLst>
              <a:ext uri="{FF2B5EF4-FFF2-40B4-BE49-F238E27FC236}">
                <a16:creationId xmlns:a16="http://schemas.microsoft.com/office/drawing/2014/main" id="{BB670076-A024-43A2-B0B2-8CF26F7C5709}"/>
              </a:ext>
            </a:extLst>
          </p:cNvPr>
          <p:cNvGrpSpPr/>
          <p:nvPr/>
        </p:nvGrpSpPr>
        <p:grpSpPr>
          <a:xfrm>
            <a:off x="1833074" y="578288"/>
            <a:ext cx="6277595" cy="3942374"/>
            <a:chOff x="1833074" y="578288"/>
            <a:chExt cx="6277595" cy="3942374"/>
          </a:xfrm>
        </p:grpSpPr>
        <p:pic>
          <p:nvPicPr>
            <p:cNvPr id="3" name="図 2">
              <a:extLst>
                <a:ext uri="{FF2B5EF4-FFF2-40B4-BE49-F238E27FC236}">
                  <a16:creationId xmlns:a16="http://schemas.microsoft.com/office/drawing/2014/main" id="{B3AF843F-2073-49F9-94EC-182CC4696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074" y="1008634"/>
              <a:ext cx="5559039" cy="3512028"/>
            </a:xfrm>
            <a:prstGeom prst="rect">
              <a:avLst/>
            </a:prstGeom>
          </p:spPr>
        </p:pic>
        <p:grpSp>
          <p:nvGrpSpPr>
            <p:cNvPr id="10" name="グループ化 9">
              <a:extLst>
                <a:ext uri="{FF2B5EF4-FFF2-40B4-BE49-F238E27FC236}">
                  <a16:creationId xmlns:a16="http://schemas.microsoft.com/office/drawing/2014/main" id="{5EA73689-5128-49C3-A794-697866DEB4C9}"/>
                </a:ext>
              </a:extLst>
            </p:cNvPr>
            <p:cNvGrpSpPr/>
            <p:nvPr/>
          </p:nvGrpSpPr>
          <p:grpSpPr>
            <a:xfrm>
              <a:off x="6511182" y="578288"/>
              <a:ext cx="1599487" cy="2368210"/>
              <a:chOff x="6511182" y="578288"/>
              <a:chExt cx="1599487" cy="2368210"/>
            </a:xfrm>
          </p:grpSpPr>
          <p:sp>
            <p:nvSpPr>
              <p:cNvPr id="4" name="思考の吹き出し: 雲形 3">
                <a:extLst>
                  <a:ext uri="{FF2B5EF4-FFF2-40B4-BE49-F238E27FC236}">
                    <a16:creationId xmlns:a16="http://schemas.microsoft.com/office/drawing/2014/main" id="{0D409CDA-1E05-4FCC-BF0C-8508AC9C057E}"/>
                  </a:ext>
                </a:extLst>
              </p:cNvPr>
              <p:cNvSpPr/>
              <p:nvPr/>
            </p:nvSpPr>
            <p:spPr>
              <a:xfrm>
                <a:off x="6511182" y="578288"/>
                <a:ext cx="1599487" cy="2167090"/>
              </a:xfrm>
              <a:prstGeom prst="cloudCallout">
                <a:avLst>
                  <a:gd name="adj1" fmla="val -15862"/>
                  <a:gd name="adj2" fmla="val 49047"/>
                </a:avLst>
              </a:prstGeom>
              <a:solidFill>
                <a:srgbClr val="C6C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月 6">
                <a:extLst>
                  <a:ext uri="{FF2B5EF4-FFF2-40B4-BE49-F238E27FC236}">
                    <a16:creationId xmlns:a16="http://schemas.microsoft.com/office/drawing/2014/main" id="{9617CC93-E22C-4589-8BA0-98C22D9FDC52}"/>
                  </a:ext>
                </a:extLst>
              </p:cNvPr>
              <p:cNvSpPr/>
              <p:nvPr/>
            </p:nvSpPr>
            <p:spPr>
              <a:xfrm rot="10800000">
                <a:off x="6909202" y="1296465"/>
                <a:ext cx="448809" cy="1650033"/>
              </a:xfrm>
              <a:prstGeom prst="moon">
                <a:avLst>
                  <a:gd name="adj" fmla="val 38034"/>
                </a:avLst>
              </a:prstGeom>
              <a:solidFill>
                <a:srgbClr val="C6C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吹き出し: 角を丸めた四角形 1">
            <a:extLst>
              <a:ext uri="{FF2B5EF4-FFF2-40B4-BE49-F238E27FC236}">
                <a16:creationId xmlns:a16="http://schemas.microsoft.com/office/drawing/2014/main" id="{5B5C12E0-393C-4544-8D07-DA967B0DCD53}"/>
              </a:ext>
            </a:extLst>
          </p:cNvPr>
          <p:cNvSpPr/>
          <p:nvPr/>
        </p:nvSpPr>
        <p:spPr>
          <a:xfrm>
            <a:off x="413850" y="2571750"/>
            <a:ext cx="1898786" cy="2167090"/>
          </a:xfrm>
          <a:prstGeom prst="wedgeRoundRectCallout">
            <a:avLst>
              <a:gd name="adj1" fmla="val 62221"/>
              <a:gd name="adj2" fmla="val -39012"/>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AB0F0400-5FFA-4909-A392-77C3A5EA8C8C}"/>
              </a:ext>
            </a:extLst>
          </p:cNvPr>
          <p:cNvSpPr/>
          <p:nvPr/>
        </p:nvSpPr>
        <p:spPr>
          <a:xfrm>
            <a:off x="624113" y="1296464"/>
            <a:ext cx="1485449" cy="850387"/>
          </a:xfrm>
          <a:prstGeom prst="wedgeRoundRectCallout">
            <a:avLst>
              <a:gd name="adj1" fmla="val 79675"/>
              <a:gd name="adj2" fmla="val 45066"/>
              <a:gd name="adj3" fmla="val 16667"/>
            </a:avLst>
          </a:prstGeom>
          <a:solidFill>
            <a:schemeClr val="accent4">
              <a:lumMod val="20000"/>
              <a:lumOff val="80000"/>
            </a:schemeClr>
          </a:solidFill>
          <a:ln>
            <a:solidFill>
              <a:srgbClr val="FF6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rPr>
              <a:t>喫煙者が</a:t>
            </a:r>
            <a:endParaRPr kumimoji="1" lang="en-US" altLang="ja-JP" sz="1800" dirty="0">
              <a:solidFill>
                <a:schemeClr val="tx1"/>
              </a:solidFill>
            </a:endParaRPr>
          </a:p>
          <a:p>
            <a:pPr algn="ctr"/>
            <a:r>
              <a:rPr kumimoji="1" lang="ja-JP" altLang="en-US" sz="1800" dirty="0">
                <a:solidFill>
                  <a:schemeClr val="tx1"/>
                </a:solidFill>
              </a:rPr>
              <a:t>吐き出す煙</a:t>
            </a:r>
            <a:endParaRPr kumimoji="1" lang="en-US" altLang="ja-JP" sz="1800" dirty="0">
              <a:solidFill>
                <a:schemeClr val="tx1"/>
              </a:solidFill>
            </a:endParaRPr>
          </a:p>
        </p:txBody>
      </p:sp>
      <p:sp>
        <p:nvSpPr>
          <p:cNvPr id="6" name="吹き出し: 角を丸めた四角形 5">
            <a:extLst>
              <a:ext uri="{FF2B5EF4-FFF2-40B4-BE49-F238E27FC236}">
                <a16:creationId xmlns:a16="http://schemas.microsoft.com/office/drawing/2014/main" id="{20011DED-5C7C-4A52-BA8D-6BA8BBAABFB0}"/>
              </a:ext>
            </a:extLst>
          </p:cNvPr>
          <p:cNvSpPr/>
          <p:nvPr/>
        </p:nvSpPr>
        <p:spPr>
          <a:xfrm>
            <a:off x="7358011" y="3033209"/>
            <a:ext cx="1599487" cy="737138"/>
          </a:xfrm>
          <a:prstGeom prst="wedgeRoundRectCallout">
            <a:avLst>
              <a:gd name="adj1" fmla="val -50145"/>
              <a:gd name="adj2" fmla="val -163927"/>
              <a:gd name="adj3" fmla="val 16667"/>
            </a:avLst>
          </a:prstGeom>
          <a:solidFill>
            <a:schemeClr val="accent4">
              <a:lumMod val="20000"/>
              <a:lumOff val="80000"/>
            </a:schemeClr>
          </a:solidFill>
          <a:ln>
            <a:solidFill>
              <a:srgbClr val="FF6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副流煙</a:t>
            </a:r>
          </a:p>
        </p:txBody>
      </p:sp>
      <p:sp>
        <p:nvSpPr>
          <p:cNvPr id="13" name="テキスト ボックス 12">
            <a:extLst>
              <a:ext uri="{FF2B5EF4-FFF2-40B4-BE49-F238E27FC236}">
                <a16:creationId xmlns:a16="http://schemas.microsoft.com/office/drawing/2014/main" id="{8C2393FE-4176-4D9B-A0B7-DAFA30097B44}"/>
              </a:ext>
            </a:extLst>
          </p:cNvPr>
          <p:cNvSpPr txBox="1"/>
          <p:nvPr/>
        </p:nvSpPr>
        <p:spPr>
          <a:xfrm>
            <a:off x="7826188" y="190032"/>
            <a:ext cx="1211796" cy="307777"/>
          </a:xfrm>
          <a:prstGeom prst="rect">
            <a:avLst/>
          </a:prstGeom>
          <a:solidFill>
            <a:srgbClr val="FFF8EF"/>
          </a:solidFill>
        </p:spPr>
        <p:txBody>
          <a:bodyPr wrap="square" rtlCol="0" anchor="ctr">
            <a:spAutoFit/>
          </a:bodyPr>
          <a:lstStyle/>
          <a:p>
            <a:pPr algn="ctr"/>
            <a:r>
              <a:rPr kumimoji="1" lang="zh-TW" altLang="en-US" dirty="0">
                <a:latin typeface="ＭＳ Ｐゴシック" panose="020B0600070205080204" pitchFamily="50" charset="-128"/>
                <a:ea typeface="ＭＳ Ｐゴシック" panose="020B0600070205080204" pitchFamily="50" charset="-128"/>
              </a:rPr>
              <a:t>３．受動喫煙</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12" name="図 11">
            <a:extLst>
              <a:ext uri="{FF2B5EF4-FFF2-40B4-BE49-F238E27FC236}">
                <a16:creationId xmlns:a16="http://schemas.microsoft.com/office/drawing/2014/main" id="{59F3BB05-1B09-489B-BAAB-1EC878CDE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29" y="2745378"/>
            <a:ext cx="2530059" cy="1889924"/>
          </a:xfrm>
          <a:prstGeom prst="rect">
            <a:avLst/>
          </a:prstGeom>
        </p:spPr>
      </p:pic>
      <p:sp>
        <p:nvSpPr>
          <p:cNvPr id="14" name="吹き出し: 角を丸めた四角形 13">
            <a:extLst>
              <a:ext uri="{FF2B5EF4-FFF2-40B4-BE49-F238E27FC236}">
                <a16:creationId xmlns:a16="http://schemas.microsoft.com/office/drawing/2014/main" id="{AA8788A1-64C1-4C0E-A747-41D5BAE169BE}"/>
              </a:ext>
            </a:extLst>
          </p:cNvPr>
          <p:cNvSpPr/>
          <p:nvPr/>
        </p:nvSpPr>
        <p:spPr>
          <a:xfrm>
            <a:off x="5086349" y="3295231"/>
            <a:ext cx="1311729" cy="620786"/>
          </a:xfrm>
          <a:prstGeom prst="wedgeRoundRectCallout">
            <a:avLst>
              <a:gd name="adj1" fmla="val -2069"/>
              <a:gd name="adj2" fmla="val -154757"/>
              <a:gd name="adj3" fmla="val 1666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800" dirty="0">
                <a:solidFill>
                  <a:schemeClr val="tx1"/>
                </a:solidFill>
              </a:rPr>
              <a:t>主流煙</a:t>
            </a:r>
          </a:p>
        </p:txBody>
      </p:sp>
      <p:sp>
        <p:nvSpPr>
          <p:cNvPr id="9" name="スライド番号プレースホルダー 8">
            <a:extLst>
              <a:ext uri="{FF2B5EF4-FFF2-40B4-BE49-F238E27FC236}">
                <a16:creationId xmlns:a16="http://schemas.microsoft.com/office/drawing/2014/main" id="{9402979C-EFCD-406B-A4D0-E9E31A3315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20</a:t>
            </a:fld>
            <a:endParaRPr lang="ja"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6"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277968" y="178771"/>
            <a:ext cx="8520600" cy="631951"/>
          </a:xfrm>
          <a:prstGeom prst="rect">
            <a:avLst/>
          </a:prstGeom>
        </p:spPr>
        <p:txBody>
          <a:bodyPr spcFirstLastPara="1" wrap="square" lIns="91425" tIns="91425" rIns="91425" bIns="91425" anchor="t" anchorCtr="0">
            <a:normAutofit/>
          </a:bodyPr>
          <a:lstStyle/>
          <a:p>
            <a:pPr lvl="0"/>
            <a:r>
              <a:rPr lang="ja" sz="2700" dirty="0">
                <a:latin typeface="+mj-ea"/>
                <a:ea typeface="+mj-ea"/>
              </a:rPr>
              <a:t>たばこ</a:t>
            </a:r>
            <a:r>
              <a:rPr lang="ja" dirty="0">
                <a:latin typeface="+mj-ea"/>
                <a:ea typeface="+mj-ea"/>
              </a:rPr>
              <a:t>の煙の主な有害物質と影響について</a:t>
            </a:r>
            <a:endParaRPr dirty="0">
              <a:latin typeface="+mj-ea"/>
              <a:ea typeface="+mj-ea"/>
            </a:endParaRPr>
          </a:p>
        </p:txBody>
      </p:sp>
      <p:graphicFrame>
        <p:nvGraphicFramePr>
          <p:cNvPr id="124" name="Google Shape;124;p22"/>
          <p:cNvGraphicFramePr/>
          <p:nvPr>
            <p:extLst>
              <p:ext uri="{D42A27DB-BD31-4B8C-83A1-F6EECF244321}">
                <p14:modId xmlns:p14="http://schemas.microsoft.com/office/powerpoint/2010/main" val="3834664628"/>
              </p:ext>
            </p:extLst>
          </p:nvPr>
        </p:nvGraphicFramePr>
        <p:xfrm>
          <a:off x="1593735" y="1134332"/>
          <a:ext cx="6878723" cy="3673101"/>
        </p:xfrm>
        <a:graphic>
          <a:graphicData uri="http://schemas.openxmlformats.org/drawingml/2006/table">
            <a:tbl>
              <a:tblPr>
                <a:tableStyleId>{ED083AE6-46FA-4A59-8FB0-9F97EB10719F}</a:tableStyleId>
              </a:tblPr>
              <a:tblGrid>
                <a:gridCol w="1955814">
                  <a:extLst>
                    <a:ext uri="{9D8B030D-6E8A-4147-A177-3AD203B41FA5}">
                      <a16:colId xmlns:a16="http://schemas.microsoft.com/office/drawing/2014/main" val="20000"/>
                    </a:ext>
                  </a:extLst>
                </a:gridCol>
                <a:gridCol w="4922909">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Clr>
                          <a:schemeClr val="dk1"/>
                        </a:buClr>
                        <a:buSzPts val="1100"/>
                        <a:buFont typeface="Arial"/>
                        <a:buNone/>
                      </a:pPr>
                      <a:r>
                        <a:rPr lang="ja" sz="2000" dirty="0"/>
                        <a:t>有害物質</a:t>
                      </a:r>
                      <a:endParaRPr sz="1600" dirty="0"/>
                    </a:p>
                  </a:txBody>
                  <a:tcPr marL="91425" marR="91425" marT="91425" marB="91425" anchor="ctr">
                    <a:solidFill>
                      <a:schemeClr val="accent4">
                        <a:lumMod val="20000"/>
                        <a:lumOff val="80000"/>
                      </a:schemeClr>
                    </a:solidFill>
                  </a:tcPr>
                </a:tc>
                <a:tc>
                  <a:txBody>
                    <a:bodyPr/>
                    <a:lstStyle/>
                    <a:p>
                      <a:pPr marL="0" lvl="5" indent="0" algn="l" rtl="0">
                        <a:spcBef>
                          <a:spcPts val="0"/>
                        </a:spcBef>
                        <a:spcAft>
                          <a:spcPts val="0"/>
                        </a:spcAft>
                        <a:buClr>
                          <a:schemeClr val="dk1"/>
                        </a:buClr>
                        <a:buSzPts val="1100"/>
                        <a:buFont typeface="Arial"/>
                        <a:buNone/>
                      </a:pPr>
                      <a:r>
                        <a:rPr lang="ja-JP" altLang="en-US" sz="2000" dirty="0"/>
                        <a:t>　　　　影         響</a:t>
                      </a:r>
                      <a:endParaRPr lang="ja-JP" altLang="en-US" sz="1600" dirty="0"/>
                    </a:p>
                  </a:txBody>
                  <a:tcPr marL="91425" marR="91425" marT="91425" marB="91425" anchor="ctr">
                    <a:solidFill>
                      <a:schemeClr val="accent4">
                        <a:lumMod val="20000"/>
                        <a:lumOff val="80000"/>
                      </a:schemeClr>
                    </a:solidFill>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1200"/>
                        </a:spcAft>
                        <a:buClr>
                          <a:schemeClr val="dk1"/>
                        </a:buClr>
                        <a:buSzPts val="1100"/>
                        <a:buFont typeface="Arial"/>
                        <a:buNone/>
                      </a:pPr>
                      <a:r>
                        <a:rPr lang="ja" sz="2600" b="0" dirty="0"/>
                        <a:t>ニコチン</a:t>
                      </a:r>
                      <a:endParaRPr sz="1800" b="0" dirty="0"/>
                    </a:p>
                  </a:txBody>
                  <a:tcPr marL="91425" marR="91425" marT="91425" marB="91425" anchor="ctr">
                    <a:solidFill>
                      <a:schemeClr val="accent4">
                        <a:lumMod val="60000"/>
                        <a:lumOff val="40000"/>
                      </a:schemeClr>
                    </a:solidFill>
                  </a:tcPr>
                </a:tc>
                <a:tc>
                  <a:txBody>
                    <a:bodyPr/>
                    <a:lstStyle/>
                    <a:p>
                      <a:pPr marL="0" lvl="0" indent="0" algn="l" rtl="0">
                        <a:lnSpc>
                          <a:spcPct val="150000"/>
                        </a:lnSpc>
                        <a:spcBef>
                          <a:spcPts val="0"/>
                        </a:spcBef>
                        <a:spcAft>
                          <a:spcPts val="0"/>
                        </a:spcAft>
                        <a:buNone/>
                      </a:pPr>
                      <a:r>
                        <a:rPr lang="ja-JP" altLang="en-US" sz="2600" b="0" dirty="0"/>
                        <a:t>・血管を収縮させる</a:t>
                      </a:r>
                    </a:p>
                    <a:p>
                      <a:pPr marL="0" lvl="0" indent="0" algn="l" rtl="0">
                        <a:lnSpc>
                          <a:spcPct val="150000"/>
                        </a:lnSpc>
                        <a:spcBef>
                          <a:spcPts val="0"/>
                        </a:spcBef>
                        <a:spcAft>
                          <a:spcPts val="0"/>
                        </a:spcAft>
                        <a:buClr>
                          <a:schemeClr val="dk1"/>
                        </a:buClr>
                        <a:buSzPts val="1100"/>
                        <a:buFont typeface="Arial"/>
                        <a:buNone/>
                      </a:pPr>
                      <a:r>
                        <a:rPr lang="ja-JP" altLang="en-US" sz="2600" b="0" dirty="0"/>
                        <a:t>・依存性がある</a:t>
                      </a:r>
                      <a:endParaRPr sz="2600" b="0" dirty="0"/>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1200"/>
                        </a:spcAft>
                        <a:buClr>
                          <a:schemeClr val="dk1"/>
                        </a:buClr>
                        <a:buSzPts val="1100"/>
                        <a:buFont typeface="Arial"/>
                        <a:buNone/>
                      </a:pPr>
                      <a:r>
                        <a:rPr lang="ja" sz="2600" b="0" dirty="0"/>
                        <a:t>タール</a:t>
                      </a:r>
                      <a:endParaRPr sz="2600" b="0" dirty="0">
                        <a:solidFill>
                          <a:schemeClr val="dk1"/>
                        </a:solidFill>
                      </a:endParaRPr>
                    </a:p>
                  </a:txBody>
                  <a:tcPr marL="91425" marR="91425" marT="91425" marB="91425" anchor="ctr">
                    <a:solidFill>
                      <a:schemeClr val="accent4">
                        <a:lumMod val="60000"/>
                        <a:lumOff val="40000"/>
                      </a:schemeClr>
                    </a:solidFill>
                  </a:tcPr>
                </a:tc>
                <a:tc>
                  <a:txBody>
                    <a:bodyPr/>
                    <a:lstStyle/>
                    <a:p>
                      <a:pPr marL="0" lvl="0" indent="0" algn="l" rtl="0">
                        <a:lnSpc>
                          <a:spcPct val="100000"/>
                        </a:lnSpc>
                        <a:spcBef>
                          <a:spcPts val="0"/>
                        </a:spcBef>
                        <a:spcAft>
                          <a:spcPts val="0"/>
                        </a:spcAft>
                        <a:buClr>
                          <a:schemeClr val="dk1"/>
                        </a:buClr>
                        <a:buSzPts val="1100"/>
                        <a:buFont typeface="Arial"/>
                        <a:buNone/>
                      </a:pPr>
                      <a:r>
                        <a:rPr lang="ja" sz="2600" b="0" dirty="0"/>
                        <a:t>・発がん性物質を多く含んでいる</a:t>
                      </a:r>
                      <a:endParaRPr sz="2600" b="0" dirty="0">
                        <a:solidFill>
                          <a:schemeClr val="dk1"/>
                        </a:solidFill>
                      </a:endParaRPr>
                    </a:p>
                  </a:txBody>
                  <a:tcPr marL="91425" marR="91425" marT="91425" marB="91425" anchor="ctr"/>
                </a:tc>
                <a:extLst>
                  <a:ext uri="{0D108BD9-81ED-4DB2-BD59-A6C34878D82A}">
                    <a16:rowId xmlns:a16="http://schemas.microsoft.com/office/drawing/2014/main" val="10002"/>
                  </a:ext>
                </a:extLst>
              </a:tr>
              <a:tr h="751400">
                <a:tc>
                  <a:txBody>
                    <a:bodyPr/>
                    <a:lstStyle/>
                    <a:p>
                      <a:pPr marL="0" lvl="0" indent="0" algn="ctr" rtl="0">
                        <a:lnSpc>
                          <a:spcPct val="115000"/>
                        </a:lnSpc>
                        <a:spcBef>
                          <a:spcPts val="0"/>
                        </a:spcBef>
                        <a:spcAft>
                          <a:spcPts val="1200"/>
                        </a:spcAft>
                        <a:buNone/>
                      </a:pPr>
                      <a:r>
                        <a:rPr lang="ja" sz="2600" b="0" dirty="0"/>
                        <a:t>一酸化炭素</a:t>
                      </a:r>
                      <a:endParaRPr sz="2600" b="0" dirty="0">
                        <a:solidFill>
                          <a:schemeClr val="dk1"/>
                        </a:solidFill>
                      </a:endParaRPr>
                    </a:p>
                  </a:txBody>
                  <a:tcPr marL="91425" marR="91425" marT="91425" marB="91425" anchor="ctr">
                    <a:solidFill>
                      <a:schemeClr val="accent4">
                        <a:lumMod val="60000"/>
                        <a:lumOff val="40000"/>
                      </a:schemeClr>
                    </a:solidFill>
                  </a:tcPr>
                </a:tc>
                <a:tc>
                  <a:txBody>
                    <a:bodyPr/>
                    <a:lstStyle/>
                    <a:p>
                      <a:pPr marL="0" lvl="0" indent="0" algn="l" rtl="0">
                        <a:lnSpc>
                          <a:spcPct val="150000"/>
                        </a:lnSpc>
                        <a:spcBef>
                          <a:spcPts val="0"/>
                        </a:spcBef>
                        <a:spcAft>
                          <a:spcPts val="0"/>
                        </a:spcAft>
                        <a:buNone/>
                      </a:pPr>
                      <a:r>
                        <a:rPr lang="ja" sz="2600" b="0" dirty="0"/>
                        <a:t>・酸素</a:t>
                      </a:r>
                      <a:r>
                        <a:rPr lang="ja-JP" altLang="en-US" sz="2600" b="0" dirty="0"/>
                        <a:t>の</a:t>
                      </a:r>
                      <a:r>
                        <a:rPr lang="ja" sz="2600" b="0" dirty="0"/>
                        <a:t>運搬能力を低下させる</a:t>
                      </a:r>
                      <a:endParaRPr lang="en-US" altLang="ja" sz="2600" b="0" dirty="0"/>
                    </a:p>
                    <a:p>
                      <a:pPr marL="0" lvl="0" indent="0" algn="l" rtl="0">
                        <a:lnSpc>
                          <a:spcPct val="150000"/>
                        </a:lnSpc>
                        <a:spcBef>
                          <a:spcPts val="0"/>
                        </a:spcBef>
                        <a:spcAft>
                          <a:spcPts val="0"/>
                        </a:spcAft>
                        <a:buNone/>
                      </a:pPr>
                      <a:r>
                        <a:rPr lang="ja" sz="2600" b="0" dirty="0"/>
                        <a:t>・血管を</a:t>
                      </a:r>
                      <a:r>
                        <a:rPr lang="ja-JP" altLang="en-US" sz="2600" b="0" dirty="0" err="1"/>
                        <a:t>きず</a:t>
                      </a:r>
                      <a:r>
                        <a:rPr lang="ja" sz="2600" b="0" dirty="0"/>
                        <a:t>つける</a:t>
                      </a:r>
                      <a:endParaRPr sz="2600" b="0" dirty="0">
                        <a:solidFill>
                          <a:schemeClr val="dk1"/>
                        </a:solidFill>
                      </a:endParaRPr>
                    </a:p>
                  </a:txBody>
                  <a:tcPr marL="91425" marR="91425" marT="91425" marB="91425"/>
                </a:tc>
                <a:extLst>
                  <a:ext uri="{0D108BD9-81ED-4DB2-BD59-A6C34878D82A}">
                    <a16:rowId xmlns:a16="http://schemas.microsoft.com/office/drawing/2014/main" val="10003"/>
                  </a:ext>
                </a:extLst>
              </a:tr>
            </a:tbl>
          </a:graphicData>
        </a:graphic>
      </p:graphicFrame>
      <p:pic>
        <p:nvPicPr>
          <p:cNvPr id="6" name="図 5">
            <a:extLst>
              <a:ext uri="{FF2B5EF4-FFF2-40B4-BE49-F238E27FC236}">
                <a16:creationId xmlns:a16="http://schemas.microsoft.com/office/drawing/2014/main" id="{F1D8E460-9D8D-422D-A123-50C3BADFA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393" y="2663002"/>
            <a:ext cx="1348329" cy="1348329"/>
          </a:xfrm>
          <a:prstGeom prst="rect">
            <a:avLst/>
          </a:prstGeom>
        </p:spPr>
      </p:pic>
      <p:sp>
        <p:nvSpPr>
          <p:cNvPr id="8" name="楕円 7">
            <a:extLst>
              <a:ext uri="{FF2B5EF4-FFF2-40B4-BE49-F238E27FC236}">
                <a16:creationId xmlns:a16="http://schemas.microsoft.com/office/drawing/2014/main" id="{F8DD2D08-CA96-47C3-B0FE-D1F16C3E4E90}"/>
              </a:ext>
            </a:extLst>
          </p:cNvPr>
          <p:cNvSpPr/>
          <p:nvPr/>
        </p:nvSpPr>
        <p:spPr>
          <a:xfrm>
            <a:off x="7734221" y="2105751"/>
            <a:ext cx="1138274" cy="700637"/>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rPr>
              <a:t>2.8</a:t>
            </a:r>
            <a:r>
              <a:rPr kumimoji="1" lang="ja-JP" altLang="en-US" sz="2000" b="1" dirty="0">
                <a:solidFill>
                  <a:schemeClr val="tx1"/>
                </a:solidFill>
              </a:rPr>
              <a:t>倍</a:t>
            </a:r>
          </a:p>
        </p:txBody>
      </p:sp>
      <p:sp>
        <p:nvSpPr>
          <p:cNvPr id="9" name="楕円 8">
            <a:extLst>
              <a:ext uri="{FF2B5EF4-FFF2-40B4-BE49-F238E27FC236}">
                <a16:creationId xmlns:a16="http://schemas.microsoft.com/office/drawing/2014/main" id="{427A1CA9-5214-4E9F-B659-D03847CC86E5}"/>
              </a:ext>
            </a:extLst>
          </p:cNvPr>
          <p:cNvSpPr/>
          <p:nvPr/>
        </p:nvSpPr>
        <p:spPr>
          <a:xfrm>
            <a:off x="7414927" y="2968576"/>
            <a:ext cx="1457568" cy="916081"/>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3.4</a:t>
            </a:r>
            <a:r>
              <a:rPr kumimoji="1" lang="ja-JP" altLang="en-US" sz="2400" b="1" dirty="0">
                <a:solidFill>
                  <a:schemeClr val="tx1"/>
                </a:solidFill>
              </a:rPr>
              <a:t>倍</a:t>
            </a:r>
          </a:p>
        </p:txBody>
      </p:sp>
      <p:sp>
        <p:nvSpPr>
          <p:cNvPr id="11" name="楕円 10">
            <a:extLst>
              <a:ext uri="{FF2B5EF4-FFF2-40B4-BE49-F238E27FC236}">
                <a16:creationId xmlns:a16="http://schemas.microsoft.com/office/drawing/2014/main" id="{507159ED-B8DC-453E-BDC5-F2E2003BA134}"/>
              </a:ext>
            </a:extLst>
          </p:cNvPr>
          <p:cNvSpPr/>
          <p:nvPr/>
        </p:nvSpPr>
        <p:spPr>
          <a:xfrm>
            <a:off x="7185156" y="3968211"/>
            <a:ext cx="1757615" cy="110223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rPr>
              <a:t>4.7</a:t>
            </a:r>
            <a:r>
              <a:rPr kumimoji="1" lang="ja-JP" altLang="en-US" sz="2800" b="1" dirty="0">
                <a:solidFill>
                  <a:schemeClr val="tx1"/>
                </a:solidFill>
              </a:rPr>
              <a:t>倍</a:t>
            </a:r>
          </a:p>
        </p:txBody>
      </p:sp>
      <p:pic>
        <p:nvPicPr>
          <p:cNvPr id="2" name="図 1">
            <a:extLst>
              <a:ext uri="{FF2B5EF4-FFF2-40B4-BE49-F238E27FC236}">
                <a16:creationId xmlns:a16="http://schemas.microsoft.com/office/drawing/2014/main" id="{A3E510A8-020E-4AC2-980D-D28CF7F32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23" y="910368"/>
            <a:ext cx="2530059" cy="1896020"/>
          </a:xfrm>
          <a:prstGeom prst="rect">
            <a:avLst/>
          </a:prstGeom>
        </p:spPr>
      </p:pic>
      <p:pic>
        <p:nvPicPr>
          <p:cNvPr id="13" name="図 12">
            <a:extLst>
              <a:ext uri="{FF2B5EF4-FFF2-40B4-BE49-F238E27FC236}">
                <a16:creationId xmlns:a16="http://schemas.microsoft.com/office/drawing/2014/main" id="{FF9E6357-7322-43D2-B205-D4DFA6EE2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223" y="3985802"/>
            <a:ext cx="1095999" cy="1095999"/>
          </a:xfrm>
          <a:prstGeom prst="rect">
            <a:avLst/>
          </a:prstGeom>
        </p:spPr>
      </p:pic>
      <p:sp>
        <p:nvSpPr>
          <p:cNvPr id="4" name="スライド番号プレースホルダー 3">
            <a:extLst>
              <a:ext uri="{FF2B5EF4-FFF2-40B4-BE49-F238E27FC236}">
                <a16:creationId xmlns:a16="http://schemas.microsoft.com/office/drawing/2014/main" id="{BFFAA8A2-0439-493E-9F94-C8EF48861F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21</a:t>
            </a:fld>
            <a:endParaRPr lang="ja" altLang="en-US"/>
          </a:p>
        </p:txBody>
      </p:sp>
      <p:grpSp>
        <p:nvGrpSpPr>
          <p:cNvPr id="15" name="グループ化 14">
            <a:extLst>
              <a:ext uri="{FF2B5EF4-FFF2-40B4-BE49-F238E27FC236}">
                <a16:creationId xmlns:a16="http://schemas.microsoft.com/office/drawing/2014/main" id="{8D9DEFF3-84E2-488D-A8F8-222FAED6FB8A}"/>
              </a:ext>
            </a:extLst>
          </p:cNvPr>
          <p:cNvGrpSpPr/>
          <p:nvPr/>
        </p:nvGrpSpPr>
        <p:grpSpPr>
          <a:xfrm>
            <a:off x="6175404" y="472534"/>
            <a:ext cx="3001131" cy="1423709"/>
            <a:chOff x="2260204" y="1315072"/>
            <a:chExt cx="2656113" cy="1142213"/>
          </a:xfrm>
        </p:grpSpPr>
        <p:sp>
          <p:nvSpPr>
            <p:cNvPr id="16" name="吹き出し: 角を丸めた四角形 2">
              <a:extLst>
                <a:ext uri="{FF2B5EF4-FFF2-40B4-BE49-F238E27FC236}">
                  <a16:creationId xmlns:a16="http://schemas.microsoft.com/office/drawing/2014/main" id="{26E9D9FC-18ED-417F-A100-16727FB68244}"/>
                </a:ext>
              </a:extLst>
            </p:cNvPr>
            <p:cNvSpPr/>
            <p:nvPr/>
          </p:nvSpPr>
          <p:spPr>
            <a:xfrm flipH="1">
              <a:off x="2260204" y="1500836"/>
              <a:ext cx="2321595" cy="956449"/>
            </a:xfrm>
            <a:prstGeom prst="wedgeRoundRectCallout">
              <a:avLst>
                <a:gd name="adj1" fmla="val -27931"/>
                <a:gd name="adj2" fmla="val 64940"/>
                <a:gd name="adj3" fmla="val 16667"/>
              </a:avLst>
            </a:prstGeom>
            <a:solidFill>
              <a:schemeClr val="bg1"/>
            </a:solidFill>
            <a:ln>
              <a:solidFill>
                <a:schemeClr val="tx1"/>
              </a:solidFill>
            </a:ln>
            <a:effectLst>
              <a:outerShdw blurRad="50800" dist="38100" dir="2700000" sx="103000" sy="103000" algn="tl" rotWithShape="0">
                <a:schemeClr val="accent4">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pPr>
              <a:r>
                <a:rPr kumimoji="1" lang="ja-JP" altLang="en-US" sz="2400" dirty="0">
                  <a:solidFill>
                    <a:schemeClr val="tx1"/>
                  </a:solidFill>
                  <a:latin typeface="ＭＳ Ｐゴシック" panose="020B0600070205080204" pitchFamily="50" charset="-128"/>
                  <a:ea typeface="ＭＳ Ｐゴシック" panose="020B0600070205080204" pitchFamily="50" charset="-128"/>
                </a:rPr>
                <a:t>主流煙に比べて</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a:p>
              <a:pPr>
                <a:lnSpc>
                  <a:spcPct val="150000"/>
                </a:lnSpc>
              </a:pPr>
              <a:r>
                <a:rPr kumimoji="1" lang="ja-JP" altLang="en-US" sz="2400" dirty="0">
                  <a:solidFill>
                    <a:schemeClr val="tx1"/>
                  </a:solidFill>
                  <a:latin typeface="ＭＳ Ｐゴシック" panose="020B0600070205080204" pitchFamily="50" charset="-128"/>
                  <a:ea typeface="ＭＳ Ｐゴシック" panose="020B0600070205080204" pitchFamily="50" charset="-128"/>
                </a:rPr>
                <a:t>副流煙には・・・</a:t>
              </a:r>
            </a:p>
          </p:txBody>
        </p:sp>
        <p:cxnSp>
          <p:nvCxnSpPr>
            <p:cNvPr id="17" name="直線コネクタ 16">
              <a:extLst>
                <a:ext uri="{FF2B5EF4-FFF2-40B4-BE49-F238E27FC236}">
                  <a16:creationId xmlns:a16="http://schemas.microsoft.com/office/drawing/2014/main" id="{80DF6F63-2883-466D-BB63-5D00AA51B7A7}"/>
                </a:ext>
              </a:extLst>
            </p:cNvPr>
            <p:cNvCxnSpPr>
              <a:cxnSpLocks/>
            </p:cNvCxnSpPr>
            <p:nvPr/>
          </p:nvCxnSpPr>
          <p:spPr>
            <a:xfrm flipV="1">
              <a:off x="4686260" y="1493636"/>
              <a:ext cx="230057" cy="102864"/>
            </a:xfrm>
            <a:prstGeom prst="line">
              <a:avLst/>
            </a:prstGeom>
          </p:spPr>
          <p:style>
            <a:lnRef idx="2">
              <a:schemeClr val="dk1"/>
            </a:lnRef>
            <a:fillRef idx="0">
              <a:schemeClr val="dk1"/>
            </a:fillRef>
            <a:effectRef idx="1">
              <a:schemeClr val="dk1"/>
            </a:effectRef>
            <a:fontRef idx="minor">
              <a:schemeClr val="tx1"/>
            </a:fontRef>
          </p:style>
        </p:cxnSp>
        <p:cxnSp>
          <p:nvCxnSpPr>
            <p:cNvPr id="18" name="直線コネクタ 17">
              <a:extLst>
                <a:ext uri="{FF2B5EF4-FFF2-40B4-BE49-F238E27FC236}">
                  <a16:creationId xmlns:a16="http://schemas.microsoft.com/office/drawing/2014/main" id="{A19CD791-711E-4F4A-93FD-A5A86B093D56}"/>
                </a:ext>
              </a:extLst>
            </p:cNvPr>
            <p:cNvCxnSpPr>
              <a:cxnSpLocks/>
            </p:cNvCxnSpPr>
            <p:nvPr/>
          </p:nvCxnSpPr>
          <p:spPr>
            <a:xfrm flipH="1">
              <a:off x="4610597" y="1367228"/>
              <a:ext cx="127625" cy="192034"/>
            </a:xfrm>
            <a:prstGeom prst="line">
              <a:avLst/>
            </a:prstGeom>
          </p:spPr>
          <p:style>
            <a:lnRef idx="2">
              <a:schemeClr val="dk1"/>
            </a:lnRef>
            <a:fillRef idx="0">
              <a:schemeClr val="dk1"/>
            </a:fillRef>
            <a:effectRef idx="1">
              <a:schemeClr val="dk1"/>
            </a:effectRef>
            <a:fontRef idx="minor">
              <a:schemeClr val="tx1"/>
            </a:fontRef>
          </p:style>
        </p:cxnSp>
        <p:cxnSp>
          <p:nvCxnSpPr>
            <p:cNvPr id="19" name="直線コネクタ 18">
              <a:extLst>
                <a:ext uri="{FF2B5EF4-FFF2-40B4-BE49-F238E27FC236}">
                  <a16:creationId xmlns:a16="http://schemas.microsoft.com/office/drawing/2014/main" id="{354B094D-CA5F-4388-96C4-D33CC45A5233}"/>
                </a:ext>
              </a:extLst>
            </p:cNvPr>
            <p:cNvCxnSpPr>
              <a:cxnSpLocks/>
            </p:cNvCxnSpPr>
            <p:nvPr/>
          </p:nvCxnSpPr>
          <p:spPr>
            <a:xfrm>
              <a:off x="4518004" y="1315072"/>
              <a:ext cx="16929" cy="177006"/>
            </a:xfrm>
            <a:prstGeom prst="line">
              <a:avLst/>
            </a:prstGeom>
          </p:spPr>
          <p:style>
            <a:lnRef idx="2">
              <a:schemeClr val="dk1"/>
            </a:lnRef>
            <a:fillRef idx="0">
              <a:schemeClr val="dk1"/>
            </a:fillRef>
            <a:effectRef idx="1">
              <a:schemeClr val="dk1"/>
            </a:effectRef>
            <a:fontRef idx="minor">
              <a:schemeClr val="tx1"/>
            </a:fontRef>
          </p:style>
        </p:cxnSp>
      </p:grpSp>
      <p:sp>
        <p:nvSpPr>
          <p:cNvPr id="20" name="テキスト ボックス 19">
            <a:extLst>
              <a:ext uri="{FF2B5EF4-FFF2-40B4-BE49-F238E27FC236}">
                <a16:creationId xmlns:a16="http://schemas.microsoft.com/office/drawing/2014/main" id="{94973BB9-09EE-416E-88E7-0030271F40C5}"/>
              </a:ext>
            </a:extLst>
          </p:cNvPr>
          <p:cNvSpPr txBox="1"/>
          <p:nvPr/>
        </p:nvSpPr>
        <p:spPr>
          <a:xfrm>
            <a:off x="7826188" y="190032"/>
            <a:ext cx="1211796" cy="307777"/>
          </a:xfrm>
          <a:prstGeom prst="rect">
            <a:avLst/>
          </a:prstGeom>
          <a:solidFill>
            <a:srgbClr val="FFF8EF"/>
          </a:solidFill>
        </p:spPr>
        <p:txBody>
          <a:bodyPr wrap="square" rtlCol="0" anchor="ctr">
            <a:spAutoFit/>
          </a:bodyPr>
          <a:lstStyle/>
          <a:p>
            <a:pPr algn="ctr"/>
            <a:r>
              <a:rPr kumimoji="1" lang="zh-TW" altLang="en-US" dirty="0">
                <a:latin typeface="ＭＳ Ｐゴシック" panose="020B0600070205080204" pitchFamily="50" charset="-128"/>
                <a:ea typeface="ＭＳ Ｐゴシック" panose="020B0600070205080204" pitchFamily="50" charset="-128"/>
              </a:rPr>
              <a:t>３．受動喫煙</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5021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8B838119-10BB-4B62-BEEF-FF80D1F50E19}"/>
              </a:ext>
            </a:extLst>
          </p:cNvPr>
          <p:cNvGraphicFramePr>
            <a:graphicFrameLocks/>
          </p:cNvGraphicFramePr>
          <p:nvPr>
            <p:extLst>
              <p:ext uri="{D42A27DB-BD31-4B8C-83A1-F6EECF244321}">
                <p14:modId xmlns:p14="http://schemas.microsoft.com/office/powerpoint/2010/main" val="2955745272"/>
              </p:ext>
            </p:extLst>
          </p:nvPr>
        </p:nvGraphicFramePr>
        <p:xfrm>
          <a:off x="1445500" y="753558"/>
          <a:ext cx="5305455" cy="4220767"/>
        </p:xfrm>
        <a:graphic>
          <a:graphicData uri="http://schemas.openxmlformats.org/drawingml/2006/chart">
            <c:chart xmlns:c="http://schemas.openxmlformats.org/drawingml/2006/chart" xmlns:r="http://schemas.openxmlformats.org/officeDocument/2006/relationships" r:id="rId3"/>
          </a:graphicData>
        </a:graphic>
      </p:graphicFrame>
      <p:sp>
        <p:nvSpPr>
          <p:cNvPr id="5" name="Google Shape;179;p30">
            <a:extLst>
              <a:ext uri="{FF2B5EF4-FFF2-40B4-BE49-F238E27FC236}">
                <a16:creationId xmlns:a16="http://schemas.microsoft.com/office/drawing/2014/main" id="{E202F29D-1530-4620-A398-8F1041CB64BC}"/>
              </a:ext>
            </a:extLst>
          </p:cNvPr>
          <p:cNvSpPr txBox="1"/>
          <p:nvPr/>
        </p:nvSpPr>
        <p:spPr>
          <a:xfrm>
            <a:off x="508384" y="192019"/>
            <a:ext cx="8529600" cy="466764"/>
          </a:xfrm>
          <a:prstGeom prst="rect">
            <a:avLst/>
          </a:prstGeom>
          <a:solidFill>
            <a:srgbClr val="FFFFFF"/>
          </a:solidFill>
          <a:ln>
            <a:noFill/>
          </a:ln>
        </p:spPr>
        <p:txBody>
          <a:bodyPr spcFirstLastPara="1" wrap="square" lIns="91425" tIns="91425" rIns="91425" bIns="91425" anchor="t" anchorCtr="0">
            <a:spAutoFit/>
          </a:bodyPr>
          <a:lstStyle/>
          <a:p>
            <a:pPr lvl="0">
              <a:lnSpc>
                <a:spcPts val="2200"/>
              </a:lnSpc>
              <a:buClr>
                <a:schemeClr val="dk1"/>
              </a:buClr>
              <a:buSzPts val="1100"/>
            </a:pPr>
            <a:r>
              <a:rPr lang="ja-JP" altLang="en-US" sz="2400" dirty="0">
                <a:solidFill>
                  <a:schemeClr val="tx1"/>
                </a:solidFill>
                <a:latin typeface="+mj-ea"/>
                <a:ea typeface="+mj-ea"/>
              </a:rPr>
              <a:t>受動喫煙による日本全体の年間死亡者数（推計）</a:t>
            </a:r>
            <a:endParaRPr sz="2400" dirty="0">
              <a:solidFill>
                <a:schemeClr val="tx1"/>
              </a:solidFill>
              <a:latin typeface="+mj-ea"/>
              <a:ea typeface="+mj-ea"/>
            </a:endParaRPr>
          </a:p>
        </p:txBody>
      </p:sp>
      <p:cxnSp>
        <p:nvCxnSpPr>
          <p:cNvPr id="6" name="コネクタ: カギ線 5">
            <a:extLst>
              <a:ext uri="{FF2B5EF4-FFF2-40B4-BE49-F238E27FC236}">
                <a16:creationId xmlns:a16="http://schemas.microsoft.com/office/drawing/2014/main" id="{52397D6D-4C3E-428B-BFDC-1A80D0D6E332}"/>
              </a:ext>
            </a:extLst>
          </p:cNvPr>
          <p:cNvCxnSpPr>
            <a:cxnSpLocks/>
          </p:cNvCxnSpPr>
          <p:nvPr/>
        </p:nvCxnSpPr>
        <p:spPr>
          <a:xfrm flipV="1">
            <a:off x="4863551" y="1000369"/>
            <a:ext cx="942249" cy="569816"/>
          </a:xfrm>
          <a:prstGeom prst="bentConnector3">
            <a:avLst>
              <a:gd name="adj1" fmla="val 833"/>
            </a:avLst>
          </a:prstGeom>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A7B56B5A-2013-43A9-BF21-3D341D4AD49D}"/>
              </a:ext>
            </a:extLst>
          </p:cNvPr>
          <p:cNvSpPr txBox="1"/>
          <p:nvPr/>
        </p:nvSpPr>
        <p:spPr>
          <a:xfrm>
            <a:off x="5805800" y="637561"/>
            <a:ext cx="2250831" cy="943528"/>
          </a:xfrm>
          <a:prstGeom prst="rect">
            <a:avLst/>
          </a:prstGeom>
          <a:noFill/>
        </p:spPr>
        <p:txBody>
          <a:bodyPr wrap="square" rtlCol="0">
            <a:spAutoFit/>
          </a:bodyPr>
          <a:lstStyle/>
          <a:p>
            <a:pPr>
              <a:lnSpc>
                <a:spcPct val="150000"/>
              </a:lnSpc>
            </a:pPr>
            <a:r>
              <a:rPr kumimoji="1" lang="ja-JP" altLang="en-US" sz="2000" dirty="0">
                <a:latin typeface="ＭＳ Ｐゴシック" panose="020B0600070205080204" pitchFamily="50" charset="-128"/>
                <a:ea typeface="ＭＳ Ｐゴシック" panose="020B0600070205080204" pitchFamily="50" charset="-128"/>
              </a:rPr>
              <a:t>交通事故による</a:t>
            </a:r>
            <a:endParaRPr kumimoji="1" lang="en-US" altLang="ja-JP" sz="2000" dirty="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2000" dirty="0">
                <a:latin typeface="ＭＳ Ｐゴシック" panose="020B0600070205080204" pitchFamily="50" charset="-128"/>
                <a:ea typeface="ＭＳ Ｐゴシック" panose="020B0600070205080204" pitchFamily="50" charset="-128"/>
              </a:rPr>
              <a:t>死亡者の数</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令和</a:t>
            </a:r>
            <a:r>
              <a:rPr kumimoji="1" lang="en-US" altLang="ja-JP" sz="1200" dirty="0">
                <a:latin typeface="ＭＳ Ｐゴシック" panose="020B0600070205080204" pitchFamily="50" charset="-128"/>
                <a:ea typeface="ＭＳ Ｐゴシック" panose="020B0600070205080204" pitchFamily="50" charset="-128"/>
              </a:rPr>
              <a:t>5</a:t>
            </a:r>
            <a:r>
              <a:rPr kumimoji="1" lang="ja-JP" altLang="en-US" sz="1200" dirty="0">
                <a:latin typeface="ＭＳ Ｐゴシック" panose="020B0600070205080204" pitchFamily="50" charset="-128"/>
                <a:ea typeface="ＭＳ Ｐゴシック" panose="020B0600070205080204" pitchFamily="50" charset="-128"/>
              </a:rPr>
              <a:t>年</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2000" dirty="0">
              <a:latin typeface="ＭＳ Ｐゴシック" panose="020B0600070205080204" pitchFamily="50" charset="-128"/>
              <a:ea typeface="ＭＳ Ｐゴシック" panose="020B0600070205080204" pitchFamily="50" charset="-128"/>
            </a:endParaRPr>
          </a:p>
        </p:txBody>
      </p:sp>
      <p:cxnSp>
        <p:nvCxnSpPr>
          <p:cNvPr id="11" name="コネクタ: カギ線 10">
            <a:extLst>
              <a:ext uri="{FF2B5EF4-FFF2-40B4-BE49-F238E27FC236}">
                <a16:creationId xmlns:a16="http://schemas.microsoft.com/office/drawing/2014/main" id="{1EDBACBB-5F4F-4C3B-8B63-E3E3A79C2091}"/>
              </a:ext>
            </a:extLst>
          </p:cNvPr>
          <p:cNvCxnSpPr/>
          <p:nvPr/>
        </p:nvCxnSpPr>
        <p:spPr>
          <a:xfrm rot="10800000" flipV="1">
            <a:off x="1767086" y="2874895"/>
            <a:ext cx="1420837" cy="609487"/>
          </a:xfrm>
          <a:prstGeom prst="bentConnector3">
            <a:avLst>
              <a:gd name="adj1" fmla="val 100144"/>
            </a:avLst>
          </a:prstGeom>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B1754FEC-8105-479F-A467-9A7FDC92095C}"/>
              </a:ext>
            </a:extLst>
          </p:cNvPr>
          <p:cNvSpPr txBox="1"/>
          <p:nvPr/>
        </p:nvSpPr>
        <p:spPr>
          <a:xfrm>
            <a:off x="54331" y="3609180"/>
            <a:ext cx="2713640" cy="1284006"/>
          </a:xfrm>
          <a:prstGeom prst="rect">
            <a:avLst/>
          </a:prstGeom>
          <a:noFill/>
        </p:spPr>
        <p:txBody>
          <a:bodyPr wrap="square" rtlCol="0">
            <a:spAutoFit/>
          </a:bodyPr>
          <a:lstStyle/>
          <a:p>
            <a:pPr>
              <a:lnSpc>
                <a:spcPct val="150000"/>
              </a:lnSpc>
            </a:pP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受動喫煙</a:t>
            </a:r>
            <a:r>
              <a:rPr kumimoji="1" lang="ja-JP" altLang="en-US" sz="2800" dirty="0">
                <a:latin typeface="ＭＳ Ｐゴシック" panose="020B0600070205080204" pitchFamily="50" charset="-128"/>
                <a:ea typeface="ＭＳ Ｐゴシック" panose="020B0600070205080204" pitchFamily="50" charset="-128"/>
              </a:rPr>
              <a:t>による</a:t>
            </a:r>
            <a:endParaRPr kumimoji="1" lang="en-US" altLang="ja-JP" sz="2800" dirty="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2800" dirty="0">
                <a:latin typeface="ＭＳ Ｐゴシック" panose="020B0600070205080204" pitchFamily="50" charset="-128"/>
                <a:ea typeface="ＭＳ Ｐゴシック" panose="020B0600070205080204" pitchFamily="50" charset="-128"/>
              </a:rPr>
              <a:t>死亡者の数</a:t>
            </a:r>
          </a:p>
        </p:txBody>
      </p:sp>
      <p:pic>
        <p:nvPicPr>
          <p:cNvPr id="16" name="図 15">
            <a:extLst>
              <a:ext uri="{FF2B5EF4-FFF2-40B4-BE49-F238E27FC236}">
                <a16:creationId xmlns:a16="http://schemas.microsoft.com/office/drawing/2014/main" id="{C6446AF5-7A3B-48B0-BFEC-1519F7906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796" y="3724293"/>
            <a:ext cx="1376004" cy="1250032"/>
          </a:xfrm>
          <a:prstGeom prst="rect">
            <a:avLst/>
          </a:prstGeom>
        </p:spPr>
      </p:pic>
      <p:sp>
        <p:nvSpPr>
          <p:cNvPr id="17" name="星: 16 pt 16">
            <a:extLst>
              <a:ext uri="{FF2B5EF4-FFF2-40B4-BE49-F238E27FC236}">
                <a16:creationId xmlns:a16="http://schemas.microsoft.com/office/drawing/2014/main" id="{AE46AAB9-8317-4344-9531-F0EACB683596}"/>
              </a:ext>
            </a:extLst>
          </p:cNvPr>
          <p:cNvSpPr/>
          <p:nvPr/>
        </p:nvSpPr>
        <p:spPr>
          <a:xfrm>
            <a:off x="5079581" y="1935747"/>
            <a:ext cx="2887341" cy="2457143"/>
          </a:xfrm>
          <a:prstGeom prst="star16">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FF0000"/>
                </a:solidFill>
                <a:latin typeface="+mj-ea"/>
                <a:ea typeface="+mj-ea"/>
              </a:rPr>
              <a:t>　</a:t>
            </a:r>
            <a:endParaRPr kumimoji="1" lang="en-US" altLang="ja-JP" sz="1200" dirty="0">
              <a:solidFill>
                <a:srgbClr val="FF0000"/>
              </a:solidFill>
              <a:latin typeface="+mj-ea"/>
              <a:ea typeface="+mj-ea"/>
            </a:endParaRPr>
          </a:p>
          <a:p>
            <a:r>
              <a:rPr kumimoji="1" lang="ja-JP" altLang="en-US" sz="2000" dirty="0">
                <a:solidFill>
                  <a:srgbClr val="FF0000"/>
                </a:solidFill>
                <a:latin typeface="+mj-ea"/>
                <a:ea typeface="+mj-ea"/>
              </a:rPr>
              <a:t>交通事故の</a:t>
            </a:r>
            <a:r>
              <a:rPr kumimoji="1" lang="ja-JP" altLang="en-US" sz="1200" dirty="0">
                <a:solidFill>
                  <a:srgbClr val="FF0000"/>
                </a:solidFill>
                <a:latin typeface="+mj-ea"/>
                <a:ea typeface="+mj-ea"/>
              </a:rPr>
              <a:t>　　　　　　　　</a:t>
            </a:r>
            <a:endParaRPr kumimoji="1" lang="en-US" altLang="ja-JP" sz="1200" dirty="0">
              <a:solidFill>
                <a:srgbClr val="FF0000"/>
              </a:solidFill>
              <a:latin typeface="+mj-ea"/>
              <a:ea typeface="+mj-ea"/>
            </a:endParaRPr>
          </a:p>
          <a:p>
            <a:r>
              <a:rPr lang="ja-JP" altLang="en-US" sz="3200" dirty="0">
                <a:solidFill>
                  <a:srgbClr val="FF0000"/>
                </a:solidFill>
                <a:latin typeface="+mj-ea"/>
                <a:ea typeface="+mj-ea"/>
              </a:rPr>
              <a:t>　</a:t>
            </a:r>
            <a:r>
              <a:rPr lang="ja-JP" altLang="en-US" sz="6000" dirty="0">
                <a:solidFill>
                  <a:srgbClr val="FF0000"/>
                </a:solidFill>
                <a:latin typeface="+mj-ea"/>
                <a:ea typeface="+mj-ea"/>
              </a:rPr>
              <a:t>６</a:t>
            </a:r>
            <a:r>
              <a:rPr lang="ja-JP" altLang="en-US" sz="2800" dirty="0">
                <a:solidFill>
                  <a:srgbClr val="FF0000"/>
                </a:solidFill>
                <a:latin typeface="+mj-ea"/>
                <a:ea typeface="+mj-ea"/>
              </a:rPr>
              <a:t>倍</a:t>
            </a:r>
            <a:endParaRPr kumimoji="1" lang="ja-JP" altLang="en-US" sz="2800" dirty="0">
              <a:solidFill>
                <a:srgbClr val="FF0000"/>
              </a:solidFill>
              <a:latin typeface="+mj-ea"/>
              <a:ea typeface="+mj-ea"/>
            </a:endParaRPr>
          </a:p>
        </p:txBody>
      </p:sp>
      <p:sp>
        <p:nvSpPr>
          <p:cNvPr id="4" name="スライド番号プレースホルダー 3">
            <a:extLst>
              <a:ext uri="{FF2B5EF4-FFF2-40B4-BE49-F238E27FC236}">
                <a16:creationId xmlns:a16="http://schemas.microsoft.com/office/drawing/2014/main" id="{FC13C2FC-34C5-4118-B0FA-CFE7A73C0E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22</a:t>
            </a:fld>
            <a:endParaRPr lang="ja" altLang="en-US"/>
          </a:p>
        </p:txBody>
      </p:sp>
      <p:sp>
        <p:nvSpPr>
          <p:cNvPr id="14" name="テキスト ボックス 13">
            <a:extLst>
              <a:ext uri="{FF2B5EF4-FFF2-40B4-BE49-F238E27FC236}">
                <a16:creationId xmlns:a16="http://schemas.microsoft.com/office/drawing/2014/main" id="{FAF5AB0F-8A2D-4F21-A077-11235E263EB5}"/>
              </a:ext>
            </a:extLst>
          </p:cNvPr>
          <p:cNvSpPr txBox="1"/>
          <p:nvPr/>
        </p:nvSpPr>
        <p:spPr>
          <a:xfrm>
            <a:off x="7826188" y="190032"/>
            <a:ext cx="1211796" cy="307777"/>
          </a:xfrm>
          <a:prstGeom prst="rect">
            <a:avLst/>
          </a:prstGeom>
          <a:solidFill>
            <a:srgbClr val="FFF8EF"/>
          </a:solidFill>
        </p:spPr>
        <p:txBody>
          <a:bodyPr wrap="square" rtlCol="0" anchor="ctr">
            <a:spAutoFit/>
          </a:bodyPr>
          <a:lstStyle/>
          <a:p>
            <a:pPr algn="ctr"/>
            <a:r>
              <a:rPr kumimoji="1" lang="zh-TW" altLang="en-US" dirty="0">
                <a:latin typeface="ＭＳ Ｐゴシック" panose="020B0600070205080204" pitchFamily="50" charset="-128"/>
                <a:ea typeface="ＭＳ Ｐゴシック" panose="020B0600070205080204" pitchFamily="50" charset="-128"/>
              </a:rPr>
              <a:t>３．受動喫煙</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1974933A-D68D-4762-A711-9CD47065CD6C}"/>
              </a:ext>
            </a:extLst>
          </p:cNvPr>
          <p:cNvSpPr txBox="1"/>
          <p:nvPr/>
        </p:nvSpPr>
        <p:spPr>
          <a:xfrm>
            <a:off x="4269732" y="1568955"/>
            <a:ext cx="1381886" cy="461665"/>
          </a:xfrm>
          <a:prstGeom prst="rect">
            <a:avLst/>
          </a:prstGeom>
          <a:noFill/>
        </p:spPr>
        <p:txBody>
          <a:bodyPr wrap="square" rtlCol="0">
            <a:spAutoFit/>
          </a:bodyPr>
          <a:lstStyle/>
          <a:p>
            <a:pPr>
              <a:buClrTx/>
              <a:buFontTx/>
              <a:buNone/>
            </a:pPr>
            <a:r>
              <a:rPr kumimoji="1" lang="en-US" altLang="ja-JP" sz="2400" kern="1200" dirty="0">
                <a:solidFill>
                  <a:prstClr val="black"/>
                </a:solidFill>
                <a:latin typeface="ＭＳ Ｐゴシック" panose="020B0600070205080204" pitchFamily="50" charset="-128"/>
                <a:ea typeface="ＭＳ Ｐゴシック" panose="020B0600070205080204" pitchFamily="50" charset="-128"/>
                <a:cs typeface="+mn-cs"/>
              </a:rPr>
              <a:t>2,678</a:t>
            </a:r>
            <a:r>
              <a:rPr kumimoji="1" lang="ja-JP" altLang="en-US" sz="1600" kern="1200" dirty="0">
                <a:solidFill>
                  <a:prstClr val="black"/>
                </a:solidFill>
                <a:latin typeface="ＭＳ Ｐゴシック" panose="020B0600070205080204" pitchFamily="50" charset="-128"/>
                <a:ea typeface="ＭＳ Ｐゴシック" panose="020B0600070205080204" pitchFamily="50" charset="-128"/>
                <a:cs typeface="+mn-cs"/>
              </a:rPr>
              <a:t>人</a:t>
            </a:r>
            <a:endParaRPr kumimoji="1" lang="ja-JP" altLang="en-US" sz="2400" kern="1200" dirty="0">
              <a:solidFill>
                <a:prstClr val="black"/>
              </a:solidFill>
              <a:latin typeface="ＭＳ Ｐゴシック" panose="020B0600070205080204" pitchFamily="50" charset="-128"/>
              <a:ea typeface="ＭＳ Ｐゴシック" panose="020B0600070205080204" pitchFamily="50" charset="-128"/>
              <a:cs typeface="+mn-cs"/>
            </a:endParaRPr>
          </a:p>
        </p:txBody>
      </p:sp>
      <p:sp>
        <p:nvSpPr>
          <p:cNvPr id="21" name="テキスト ボックス 20">
            <a:extLst>
              <a:ext uri="{FF2B5EF4-FFF2-40B4-BE49-F238E27FC236}">
                <a16:creationId xmlns:a16="http://schemas.microsoft.com/office/drawing/2014/main" id="{B357C9F3-CCF0-46FB-B6C1-8450CE8AC1BB}"/>
              </a:ext>
            </a:extLst>
          </p:cNvPr>
          <p:cNvSpPr txBox="1"/>
          <p:nvPr/>
        </p:nvSpPr>
        <p:spPr>
          <a:xfrm>
            <a:off x="2301519" y="2947461"/>
            <a:ext cx="3247932" cy="1323439"/>
          </a:xfrm>
          <a:prstGeom prst="rect">
            <a:avLst/>
          </a:prstGeom>
          <a:noFill/>
        </p:spPr>
        <p:txBody>
          <a:bodyPr wrap="square" rtlCol="0">
            <a:spAutoFit/>
          </a:bodyPr>
          <a:lstStyle/>
          <a:p>
            <a:pPr>
              <a:buClrTx/>
              <a:buFontTx/>
              <a:buNone/>
            </a:pPr>
            <a:r>
              <a:rPr kumimoji="1" lang="en-US" altLang="ja-JP" sz="8000" kern="1200" dirty="0">
                <a:ln>
                  <a:solidFill>
                    <a:prstClr val="black"/>
                  </a:solidFill>
                </a:ln>
                <a:solidFill>
                  <a:srgbClr val="ED7D31">
                    <a:lumMod val="20000"/>
                    <a:lumOff val="80000"/>
                  </a:srgbClr>
                </a:solidFill>
                <a:latin typeface="UD デジタル 教科書体 NP-B" panose="02020700000000000000" pitchFamily="18" charset="-128"/>
                <a:ea typeface="UD デジタル 教科書体 NP-B" panose="02020700000000000000" pitchFamily="18" charset="-128"/>
                <a:cs typeface="+mn-cs"/>
              </a:rPr>
              <a:t>1.5</a:t>
            </a:r>
            <a:r>
              <a:rPr kumimoji="1" lang="ja-JP" altLang="en-US" sz="4800" kern="1200" dirty="0">
                <a:ln>
                  <a:solidFill>
                    <a:prstClr val="black"/>
                  </a:solidFill>
                </a:ln>
                <a:solidFill>
                  <a:srgbClr val="ED7D31">
                    <a:lumMod val="20000"/>
                    <a:lumOff val="80000"/>
                  </a:srgbClr>
                </a:solidFill>
                <a:latin typeface="UD デジタル 教科書体 NP-B" panose="02020700000000000000" pitchFamily="18" charset="-128"/>
                <a:ea typeface="UD デジタル 教科書体 NP-B" panose="02020700000000000000" pitchFamily="18" charset="-128"/>
                <a:cs typeface="+mn-cs"/>
              </a:rPr>
              <a:t>万人</a:t>
            </a:r>
            <a:endParaRPr kumimoji="1" lang="ja-JP" altLang="en-US" sz="8000" kern="1200" dirty="0">
              <a:ln>
                <a:solidFill>
                  <a:prstClr val="black"/>
                </a:solidFill>
              </a:ln>
              <a:solidFill>
                <a:srgbClr val="ED7D31">
                  <a:lumMod val="20000"/>
                  <a:lumOff val="80000"/>
                </a:srgbClr>
              </a:solidFill>
              <a:latin typeface="UD デジタル 教科書体 NP-B" panose="02020700000000000000" pitchFamily="18" charset="-128"/>
              <a:ea typeface="UD デジタル 教科書体 NP-B" panose="02020700000000000000" pitchFamily="18" charset="-128"/>
              <a:cs typeface="+mn-cs"/>
            </a:endParaRPr>
          </a:p>
        </p:txBody>
      </p:sp>
    </p:spTree>
    <p:extLst>
      <p:ext uri="{BB962C8B-B14F-4D97-AF65-F5344CB8AC3E}">
        <p14:creationId xmlns:p14="http://schemas.microsoft.com/office/powerpoint/2010/main" val="389622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7" grpId="0" animBg="1"/>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cxnSp>
        <p:nvCxnSpPr>
          <p:cNvPr id="211" name="Google Shape;211;p35"/>
          <p:cNvCxnSpPr/>
          <p:nvPr/>
        </p:nvCxnSpPr>
        <p:spPr>
          <a:xfrm>
            <a:off x="5519150" y="2022725"/>
            <a:ext cx="0" cy="0"/>
          </a:xfrm>
          <a:prstGeom prst="straightConnector1">
            <a:avLst/>
          </a:prstGeom>
          <a:noFill/>
          <a:ln w="9525" cap="flat" cmpd="sng">
            <a:solidFill>
              <a:schemeClr val="dk2"/>
            </a:solidFill>
            <a:prstDash val="solid"/>
            <a:round/>
            <a:headEnd type="none" w="med" len="med"/>
            <a:tailEnd type="none" w="med" len="med"/>
          </a:ln>
        </p:spPr>
      </p:cxnSp>
      <p:sp>
        <p:nvSpPr>
          <p:cNvPr id="6" name="Google Shape;86;p17">
            <a:extLst>
              <a:ext uri="{FF2B5EF4-FFF2-40B4-BE49-F238E27FC236}">
                <a16:creationId xmlns:a16="http://schemas.microsoft.com/office/drawing/2014/main" id="{7E00AA82-BEB5-4E54-8679-54899B7FE735}"/>
              </a:ext>
            </a:extLst>
          </p:cNvPr>
          <p:cNvSpPr txBox="1"/>
          <p:nvPr/>
        </p:nvSpPr>
        <p:spPr>
          <a:xfrm>
            <a:off x="5311558" y="4856486"/>
            <a:ext cx="3726426" cy="369302"/>
          </a:xfrm>
          <a:prstGeom prst="rect">
            <a:avLst/>
          </a:prstGeom>
          <a:noFill/>
          <a:ln>
            <a:noFill/>
          </a:ln>
        </p:spPr>
        <p:txBody>
          <a:bodyPr spcFirstLastPara="1" wrap="square" lIns="91425" tIns="91425" rIns="91425" bIns="91425" anchor="t" anchorCtr="0">
            <a:spAutoFit/>
          </a:bodyPr>
          <a:lstStyle/>
          <a:p>
            <a:pPr lvl="0"/>
            <a:r>
              <a:rPr lang="ja-JP" altLang="en-US" sz="1200" dirty="0">
                <a:latin typeface="+mj-ea"/>
                <a:ea typeface="+mj-ea"/>
              </a:rPr>
              <a:t>出典：千葉市作成 千葉市の受動喫煙対策</a:t>
            </a:r>
            <a:r>
              <a:rPr lang="en-US" altLang="ja-JP" sz="1200" dirty="0">
                <a:latin typeface="+mj-ea"/>
                <a:ea typeface="+mj-ea"/>
              </a:rPr>
              <a:t>BOOK</a:t>
            </a:r>
            <a:r>
              <a:rPr lang="ja-JP" altLang="en-US" sz="1200" dirty="0">
                <a:latin typeface="+mj-ea"/>
                <a:ea typeface="+mj-ea"/>
              </a:rPr>
              <a:t>より</a:t>
            </a:r>
          </a:p>
        </p:txBody>
      </p:sp>
      <p:sp>
        <p:nvSpPr>
          <p:cNvPr id="4" name="スライド番号プレースホルダー 3">
            <a:extLst>
              <a:ext uri="{FF2B5EF4-FFF2-40B4-BE49-F238E27FC236}">
                <a16:creationId xmlns:a16="http://schemas.microsoft.com/office/drawing/2014/main" id="{F1F35609-7A63-486E-880E-E15D4F8977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23</a:t>
            </a:fld>
            <a:endParaRPr lang="ja" altLang="en-US"/>
          </a:p>
        </p:txBody>
      </p:sp>
      <p:pic>
        <p:nvPicPr>
          <p:cNvPr id="8" name="図 7">
            <a:extLst>
              <a:ext uri="{FF2B5EF4-FFF2-40B4-BE49-F238E27FC236}">
                <a16:creationId xmlns:a16="http://schemas.microsoft.com/office/drawing/2014/main" id="{289D50A7-738E-45B2-BF86-AFC1D02BBA36}"/>
              </a:ext>
            </a:extLst>
          </p:cNvPr>
          <p:cNvPicPr>
            <a:picLocks noChangeAspect="1"/>
          </p:cNvPicPr>
          <p:nvPr/>
        </p:nvPicPr>
        <p:blipFill rotWithShape="1">
          <a:blip r:embed="rId3">
            <a:extLst>
              <a:ext uri="{28A0092B-C50C-407E-A947-70E740481C1C}">
                <a14:useLocalDpi xmlns:a14="http://schemas.microsoft.com/office/drawing/2010/main"/>
              </a:ext>
            </a:extLst>
          </a:blip>
          <a:srcRect t="-3291"/>
          <a:stretch/>
        </p:blipFill>
        <p:spPr>
          <a:xfrm>
            <a:off x="-16826" y="-48128"/>
            <a:ext cx="8158504" cy="1997244"/>
          </a:xfrm>
          <a:prstGeom prst="rect">
            <a:avLst/>
          </a:prstGeom>
        </p:spPr>
      </p:pic>
      <p:pic>
        <p:nvPicPr>
          <p:cNvPr id="10" name="図 9">
            <a:extLst>
              <a:ext uri="{FF2B5EF4-FFF2-40B4-BE49-F238E27FC236}">
                <a16:creationId xmlns:a16="http://schemas.microsoft.com/office/drawing/2014/main" id="{6F9D07EC-01D8-4A7B-949C-CC4DBFF619F6}"/>
              </a:ext>
            </a:extLst>
          </p:cNvPr>
          <p:cNvPicPr>
            <a:picLocks noChangeAspect="1"/>
          </p:cNvPicPr>
          <p:nvPr/>
        </p:nvPicPr>
        <p:blipFill rotWithShape="1">
          <a:blip r:embed="rId4"/>
          <a:srcRect t="1968" b="1135"/>
          <a:stretch/>
        </p:blipFill>
        <p:spPr>
          <a:xfrm>
            <a:off x="-16826" y="1949116"/>
            <a:ext cx="8158504" cy="2881454"/>
          </a:xfrm>
          <a:prstGeom prst="rect">
            <a:avLst/>
          </a:prstGeom>
        </p:spPr>
      </p:pic>
      <p:sp>
        <p:nvSpPr>
          <p:cNvPr id="9" name="テキスト ボックス 8">
            <a:extLst>
              <a:ext uri="{FF2B5EF4-FFF2-40B4-BE49-F238E27FC236}">
                <a16:creationId xmlns:a16="http://schemas.microsoft.com/office/drawing/2014/main" id="{4A679C90-D25E-4760-B53C-464D84F8A1BD}"/>
              </a:ext>
            </a:extLst>
          </p:cNvPr>
          <p:cNvSpPr txBox="1"/>
          <p:nvPr/>
        </p:nvSpPr>
        <p:spPr>
          <a:xfrm>
            <a:off x="7826188" y="190032"/>
            <a:ext cx="1211796" cy="307777"/>
          </a:xfrm>
          <a:prstGeom prst="rect">
            <a:avLst/>
          </a:prstGeom>
          <a:solidFill>
            <a:srgbClr val="FFF8EF"/>
          </a:solidFill>
        </p:spPr>
        <p:txBody>
          <a:bodyPr wrap="square" rtlCol="0" anchor="ctr">
            <a:spAutoFit/>
          </a:bodyPr>
          <a:lstStyle/>
          <a:p>
            <a:pPr algn="ctr"/>
            <a:r>
              <a:rPr kumimoji="1" lang="zh-TW" altLang="en-US" dirty="0">
                <a:latin typeface="ＭＳ Ｐゴシック" panose="020B0600070205080204" pitchFamily="50" charset="-128"/>
                <a:ea typeface="ＭＳ Ｐゴシック" panose="020B0600070205080204" pitchFamily="50" charset="-128"/>
              </a:rPr>
              <a:t>３．受動喫煙</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2126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0A5EF-103B-4E6F-AF64-E8C4C0AB574D}"/>
              </a:ext>
            </a:extLst>
          </p:cNvPr>
          <p:cNvSpPr>
            <a:spLocks noGrp="1"/>
          </p:cNvSpPr>
          <p:nvPr>
            <p:ph type="title"/>
          </p:nvPr>
        </p:nvSpPr>
        <p:spPr>
          <a:xfrm>
            <a:off x="311700" y="445025"/>
            <a:ext cx="8520600" cy="572700"/>
          </a:xfrm>
          <a:solidFill>
            <a:schemeClr val="accent4">
              <a:lumMod val="40000"/>
              <a:lumOff val="60000"/>
            </a:schemeClr>
          </a:solidFill>
        </p:spPr>
        <p:txBody>
          <a:bodyPr>
            <a:normAutofit fontScale="90000"/>
          </a:bodyPr>
          <a:lstStyle/>
          <a:p>
            <a:r>
              <a:rPr kumimoji="1" lang="ja-JP" altLang="en-US" b="1" dirty="0">
                <a:latin typeface="+mj-ea"/>
                <a:ea typeface="+mj-ea"/>
              </a:rPr>
              <a:t>今日の学び</a:t>
            </a:r>
          </a:p>
        </p:txBody>
      </p:sp>
      <p:sp>
        <p:nvSpPr>
          <p:cNvPr id="5" name="スライド番号プレースホルダー 4">
            <a:extLst>
              <a:ext uri="{FF2B5EF4-FFF2-40B4-BE49-F238E27FC236}">
                <a16:creationId xmlns:a16="http://schemas.microsoft.com/office/drawing/2014/main" id="{F88C0F45-C2A7-4B6F-B6FB-40DF8CCB99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24</a:t>
            </a:fld>
            <a:endParaRPr lang="ja" altLang="en-US"/>
          </a:p>
        </p:txBody>
      </p:sp>
      <p:sp>
        <p:nvSpPr>
          <p:cNvPr id="6" name="テキスト ボックス 5">
            <a:extLst>
              <a:ext uri="{FF2B5EF4-FFF2-40B4-BE49-F238E27FC236}">
                <a16:creationId xmlns:a16="http://schemas.microsoft.com/office/drawing/2014/main" id="{9E701A0A-F9FF-4492-BBE1-D10BDFBE1C07}"/>
              </a:ext>
            </a:extLst>
          </p:cNvPr>
          <p:cNvSpPr txBox="1"/>
          <p:nvPr/>
        </p:nvSpPr>
        <p:spPr>
          <a:xfrm>
            <a:off x="711677" y="1103371"/>
            <a:ext cx="8011685" cy="3670236"/>
          </a:xfrm>
          <a:prstGeom prst="rect">
            <a:avLst/>
          </a:prstGeom>
          <a:noFill/>
        </p:spPr>
        <p:txBody>
          <a:bodyPr wrap="square" rtlCol="0">
            <a:spAutoFit/>
          </a:bodyPr>
          <a:lstStyle/>
          <a:p>
            <a:pPr>
              <a:lnSpc>
                <a:spcPct val="150000"/>
              </a:lnSpc>
            </a:pPr>
            <a:r>
              <a:rPr kumimoji="1" lang="ja-JP" altLang="en-US" sz="3200" dirty="0">
                <a:solidFill>
                  <a:schemeClr val="bg1">
                    <a:lumMod val="50000"/>
                  </a:schemeClr>
                </a:solidFill>
                <a:latin typeface="+mj-ea"/>
                <a:ea typeface="+mj-ea"/>
              </a:rPr>
              <a:t>１．喫煙の影響</a:t>
            </a:r>
          </a:p>
          <a:p>
            <a:pPr>
              <a:lnSpc>
                <a:spcPct val="150000"/>
              </a:lnSpc>
            </a:pPr>
            <a:r>
              <a:rPr kumimoji="1" lang="ja-JP" altLang="en-US" sz="3200" dirty="0">
                <a:solidFill>
                  <a:schemeClr val="bg1">
                    <a:lumMod val="50000"/>
                  </a:schemeClr>
                </a:solidFill>
                <a:latin typeface="+mj-ea"/>
                <a:ea typeface="+mj-ea"/>
              </a:rPr>
              <a:t>２．</a:t>
            </a:r>
            <a:r>
              <a:rPr kumimoji="1" lang="en-US" altLang="ja-JP" sz="3200" dirty="0">
                <a:solidFill>
                  <a:schemeClr val="bg1">
                    <a:lumMod val="50000"/>
                  </a:schemeClr>
                </a:solidFill>
                <a:latin typeface="+mj-ea"/>
                <a:ea typeface="+mj-ea"/>
              </a:rPr>
              <a:t>20</a:t>
            </a:r>
            <a:r>
              <a:rPr kumimoji="1" lang="ja-JP" altLang="en-US" sz="3200" dirty="0">
                <a:solidFill>
                  <a:schemeClr val="bg1">
                    <a:lumMod val="50000"/>
                  </a:schemeClr>
                </a:solidFill>
                <a:latin typeface="+mj-ea"/>
                <a:ea typeface="+mj-ea"/>
              </a:rPr>
              <a:t>歳未満の喫煙</a:t>
            </a:r>
          </a:p>
          <a:p>
            <a:pPr>
              <a:lnSpc>
                <a:spcPct val="150000"/>
              </a:lnSpc>
            </a:pPr>
            <a:r>
              <a:rPr kumimoji="1" lang="ja-JP" altLang="en-US" sz="3200" dirty="0">
                <a:solidFill>
                  <a:schemeClr val="bg1">
                    <a:lumMod val="50000"/>
                  </a:schemeClr>
                </a:solidFill>
                <a:latin typeface="+mj-ea"/>
                <a:ea typeface="+mj-ea"/>
              </a:rPr>
              <a:t>３．受動喫煙</a:t>
            </a:r>
          </a:p>
          <a:p>
            <a:pPr>
              <a:lnSpc>
                <a:spcPct val="150000"/>
              </a:lnSpc>
            </a:pPr>
            <a:r>
              <a:rPr kumimoji="1" lang="ja-JP" altLang="en-US" sz="3200" u="sng" dirty="0">
                <a:solidFill>
                  <a:schemeClr val="tx1"/>
                </a:solidFill>
                <a:effectLst>
                  <a:outerShdw blurRad="38100" dist="38100" dir="2700000" algn="tl">
                    <a:srgbClr val="000000">
                      <a:alpha val="43137"/>
                    </a:srgbClr>
                  </a:outerShdw>
                </a:effectLst>
                <a:latin typeface="+mj-ea"/>
                <a:ea typeface="+mj-ea"/>
              </a:rPr>
              <a:t>４．受動喫煙から身を守る方法</a:t>
            </a:r>
          </a:p>
          <a:p>
            <a:pPr>
              <a:lnSpc>
                <a:spcPct val="150000"/>
              </a:lnSpc>
            </a:pPr>
            <a:r>
              <a:rPr kumimoji="1" lang="ja-JP" altLang="en-US" sz="3200" dirty="0">
                <a:solidFill>
                  <a:schemeClr val="bg1">
                    <a:lumMod val="50000"/>
                  </a:schemeClr>
                </a:solidFill>
                <a:latin typeface="+mj-ea"/>
                <a:ea typeface="+mj-ea"/>
              </a:rPr>
              <a:t>５．アドバイザーになろう</a:t>
            </a:r>
          </a:p>
        </p:txBody>
      </p:sp>
    </p:spTree>
    <p:extLst>
      <p:ext uri="{BB962C8B-B14F-4D97-AF65-F5344CB8AC3E}">
        <p14:creationId xmlns:p14="http://schemas.microsoft.com/office/powerpoint/2010/main" val="92762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BF03DE0-5BDE-B186-03B8-2D1937FC9CA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5643108">
            <a:off x="758464" y="2455344"/>
            <a:ext cx="2028428" cy="2138024"/>
          </a:xfrm>
          <a:prstGeom prst="rect">
            <a:avLst/>
          </a:prstGeom>
        </p:spPr>
      </p:pic>
      <p:pic>
        <p:nvPicPr>
          <p:cNvPr id="6" name="図 5">
            <a:extLst>
              <a:ext uri="{FF2B5EF4-FFF2-40B4-BE49-F238E27FC236}">
                <a16:creationId xmlns:a16="http://schemas.microsoft.com/office/drawing/2014/main" id="{19B69D4D-339A-3603-4384-DC794783C6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152080">
            <a:off x="6024797" y="2251100"/>
            <a:ext cx="2028428" cy="2138024"/>
          </a:xfrm>
          <a:prstGeom prst="rect">
            <a:avLst/>
          </a:prstGeom>
        </p:spPr>
      </p:pic>
      <p:sp>
        <p:nvSpPr>
          <p:cNvPr id="7" name="テキスト ボックス 6">
            <a:extLst>
              <a:ext uri="{FF2B5EF4-FFF2-40B4-BE49-F238E27FC236}">
                <a16:creationId xmlns:a16="http://schemas.microsoft.com/office/drawing/2014/main" id="{AAB98A31-1AD6-A79F-E1BC-F26D0424D14E}"/>
              </a:ext>
            </a:extLst>
          </p:cNvPr>
          <p:cNvSpPr txBox="1"/>
          <p:nvPr/>
        </p:nvSpPr>
        <p:spPr>
          <a:xfrm>
            <a:off x="367737" y="279648"/>
            <a:ext cx="8408525" cy="1113766"/>
          </a:xfrm>
          <a:prstGeom prst="rect">
            <a:avLst/>
          </a:prstGeom>
          <a:noFill/>
        </p:spPr>
        <p:txBody>
          <a:bodyPr wrap="square">
            <a:spAutoFit/>
          </a:bodyPr>
          <a:lstStyle/>
          <a:p>
            <a:pPr marL="0" lvl="0" indent="0" algn="l" rtl="0">
              <a:lnSpc>
                <a:spcPct val="150000"/>
              </a:lnSpc>
              <a:spcBef>
                <a:spcPts val="0"/>
              </a:spcBef>
              <a:spcAft>
                <a:spcPts val="0"/>
              </a:spcAft>
              <a:buNone/>
            </a:pPr>
            <a:r>
              <a:rPr lang="ja-JP" altLang="en-US" sz="2400" dirty="0">
                <a:latin typeface="+mj-ea"/>
                <a:ea typeface="+mj-ea"/>
              </a:rPr>
              <a:t>受動喫煙のない社会を目指して、</a:t>
            </a:r>
            <a:endParaRPr lang="en-US" altLang="ja-JP" sz="2400" dirty="0">
              <a:latin typeface="+mj-ea"/>
              <a:ea typeface="+mj-ea"/>
            </a:endParaRPr>
          </a:p>
          <a:p>
            <a:pPr marL="0" lvl="0" indent="0" algn="ctr" rtl="0">
              <a:lnSpc>
                <a:spcPct val="150000"/>
              </a:lnSpc>
              <a:spcBef>
                <a:spcPts val="0"/>
              </a:spcBef>
              <a:spcAft>
                <a:spcPts val="0"/>
              </a:spcAft>
              <a:buNone/>
            </a:pPr>
            <a:r>
              <a:rPr lang="ja-JP" altLang="en-US" sz="2400" dirty="0">
                <a:latin typeface="+mj-ea"/>
                <a:ea typeface="+mj-ea"/>
              </a:rPr>
              <a:t>今、私ができることは何だろう</a:t>
            </a:r>
          </a:p>
        </p:txBody>
      </p:sp>
      <p:sp>
        <p:nvSpPr>
          <p:cNvPr id="10" name="テキスト ボックス 9">
            <a:extLst>
              <a:ext uri="{FF2B5EF4-FFF2-40B4-BE49-F238E27FC236}">
                <a16:creationId xmlns:a16="http://schemas.microsoft.com/office/drawing/2014/main" id="{3283847F-D61B-4058-B7C9-D49633F5A8D7}"/>
              </a:ext>
            </a:extLst>
          </p:cNvPr>
          <p:cNvSpPr txBox="1"/>
          <p:nvPr/>
        </p:nvSpPr>
        <p:spPr>
          <a:xfrm>
            <a:off x="6402402" y="100954"/>
            <a:ext cx="2618756"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４．受動喫煙から身を守る方法</a:t>
            </a:r>
          </a:p>
        </p:txBody>
      </p:sp>
      <p:sp>
        <p:nvSpPr>
          <p:cNvPr id="5" name="スライド番号プレースホルダー 4">
            <a:extLst>
              <a:ext uri="{FF2B5EF4-FFF2-40B4-BE49-F238E27FC236}">
                <a16:creationId xmlns:a16="http://schemas.microsoft.com/office/drawing/2014/main" id="{AAA2F6D0-A7AB-4B23-AFD0-F29E57DB50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25</a:t>
            </a:fld>
            <a:endParaRPr lang="ja" altLang="en-US"/>
          </a:p>
        </p:txBody>
      </p:sp>
      <p:pic>
        <p:nvPicPr>
          <p:cNvPr id="8" name="図 7">
            <a:extLst>
              <a:ext uri="{FF2B5EF4-FFF2-40B4-BE49-F238E27FC236}">
                <a16:creationId xmlns:a16="http://schemas.microsoft.com/office/drawing/2014/main" id="{A42921E6-EBCB-43C1-A191-D1265A311106}"/>
              </a:ext>
            </a:extLst>
          </p:cNvPr>
          <p:cNvPicPr>
            <a:picLocks noChangeAspect="1"/>
          </p:cNvPicPr>
          <p:nvPr/>
        </p:nvPicPr>
        <p:blipFill>
          <a:blip r:embed="rId4"/>
          <a:stretch>
            <a:fillRect/>
          </a:stretch>
        </p:blipFill>
        <p:spPr>
          <a:xfrm>
            <a:off x="3129280" y="1644405"/>
            <a:ext cx="2454805" cy="3241379"/>
          </a:xfrm>
          <a:prstGeom prst="rect">
            <a:avLst/>
          </a:prstGeom>
        </p:spPr>
      </p:pic>
    </p:spTree>
    <p:extLst>
      <p:ext uri="{BB962C8B-B14F-4D97-AF65-F5344CB8AC3E}">
        <p14:creationId xmlns:p14="http://schemas.microsoft.com/office/powerpoint/2010/main" val="3728301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ctrTitle"/>
          </p:nvPr>
        </p:nvSpPr>
        <p:spPr>
          <a:xfrm>
            <a:off x="311700" y="744575"/>
            <a:ext cx="8520600" cy="1551900"/>
          </a:xfrm>
          <a:prstGeom prst="rect">
            <a:avLst/>
          </a:prstGeom>
        </p:spPr>
        <p:txBody>
          <a:bodyPr spcFirstLastPara="1" wrap="square" lIns="91425" tIns="91425" rIns="91425" bIns="91425" anchor="b" anchorCtr="0">
            <a:normAutofit fontScale="90000"/>
          </a:bodyPr>
          <a:lstStyle/>
          <a:p>
            <a:pPr marL="0" lvl="0" indent="0" rtl="0">
              <a:spcBef>
                <a:spcPts val="0"/>
              </a:spcBef>
              <a:spcAft>
                <a:spcPts val="0"/>
              </a:spcAft>
              <a:buNone/>
            </a:pPr>
            <a:br>
              <a:rPr lang="en-US" altLang="ja-JP" sz="4000" dirty="0">
                <a:latin typeface="+mj-ea"/>
                <a:ea typeface="+mj-ea"/>
              </a:rPr>
            </a:br>
            <a:br>
              <a:rPr lang="en-US" altLang="ja-JP" sz="4000" dirty="0">
                <a:latin typeface="+mj-ea"/>
                <a:ea typeface="+mj-ea"/>
              </a:rPr>
            </a:br>
            <a:br>
              <a:rPr lang="en-US" altLang="ja-JP" sz="1300" dirty="0">
                <a:latin typeface="+mj-ea"/>
                <a:ea typeface="+mj-ea"/>
              </a:rPr>
            </a:br>
            <a:r>
              <a:rPr lang="ja-JP" altLang="en-US" sz="4000" dirty="0">
                <a:latin typeface="+mj-ea"/>
                <a:ea typeface="+mj-ea"/>
              </a:rPr>
              <a:t>たばこ</a:t>
            </a:r>
            <a:r>
              <a:rPr lang="ja" sz="4000" dirty="0">
                <a:latin typeface="+mj-ea"/>
                <a:ea typeface="+mj-ea"/>
              </a:rPr>
              <a:t>に関する法律</a:t>
            </a:r>
            <a:r>
              <a:rPr lang="ja-JP" altLang="en-US" sz="4000" dirty="0">
                <a:latin typeface="+mj-ea"/>
                <a:ea typeface="+mj-ea"/>
              </a:rPr>
              <a:t>②</a:t>
            </a:r>
            <a:endParaRPr sz="4000" dirty="0">
              <a:latin typeface="+mj-ea"/>
              <a:ea typeface="+mj-ea"/>
            </a:endParaRPr>
          </a:p>
          <a:p>
            <a:pPr marL="0" lvl="0" indent="0" rtl="0">
              <a:spcBef>
                <a:spcPts val="0"/>
              </a:spcBef>
              <a:spcAft>
                <a:spcPts val="0"/>
              </a:spcAft>
              <a:buNone/>
            </a:pPr>
            <a:r>
              <a:rPr lang="ja" sz="5555" b="1" dirty="0">
                <a:latin typeface="+mj-ea"/>
                <a:ea typeface="+mj-ea"/>
              </a:rPr>
              <a:t>健康増進法</a:t>
            </a:r>
            <a:endParaRPr sz="5555" b="1" dirty="0">
              <a:latin typeface="+mj-ea"/>
              <a:ea typeface="+mj-ea"/>
            </a:endParaRPr>
          </a:p>
        </p:txBody>
      </p:sp>
      <p:sp>
        <p:nvSpPr>
          <p:cNvPr id="198" name="Google Shape;198;p33"/>
          <p:cNvSpPr txBox="1">
            <a:spLocks noGrp="1"/>
          </p:cNvSpPr>
          <p:nvPr>
            <p:ph type="subTitle" idx="1"/>
          </p:nvPr>
        </p:nvSpPr>
        <p:spPr>
          <a:xfrm>
            <a:off x="304058" y="2672350"/>
            <a:ext cx="8717100" cy="10440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935"/>
              <a:buNone/>
            </a:pPr>
            <a:r>
              <a:rPr lang="ja" sz="2880" dirty="0">
                <a:solidFill>
                  <a:schemeClr val="tx1"/>
                </a:solidFill>
                <a:latin typeface="+mj-ea"/>
                <a:ea typeface="+mj-ea"/>
              </a:rPr>
              <a:t>受動喫煙防止のための対策が義務になっている</a:t>
            </a:r>
            <a:endParaRPr sz="2880" dirty="0">
              <a:solidFill>
                <a:schemeClr val="tx1"/>
              </a:solidFill>
              <a:latin typeface="+mj-ea"/>
              <a:ea typeface="+mj-ea"/>
            </a:endParaRPr>
          </a:p>
        </p:txBody>
      </p:sp>
      <p:pic>
        <p:nvPicPr>
          <p:cNvPr id="4" name="Google Shape;223;p37">
            <a:extLst>
              <a:ext uri="{FF2B5EF4-FFF2-40B4-BE49-F238E27FC236}">
                <a16:creationId xmlns:a16="http://schemas.microsoft.com/office/drawing/2014/main" id="{F8E0FB89-7ED0-49DD-833C-E65E8CD3EB1C}"/>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6935134" y="3379500"/>
            <a:ext cx="1897166" cy="1622634"/>
          </a:xfrm>
          <a:prstGeom prst="rect">
            <a:avLst/>
          </a:prstGeom>
        </p:spPr>
      </p:pic>
      <p:sp>
        <p:nvSpPr>
          <p:cNvPr id="3" name="スライド番号プレースホルダー 2">
            <a:extLst>
              <a:ext uri="{FF2B5EF4-FFF2-40B4-BE49-F238E27FC236}">
                <a16:creationId xmlns:a16="http://schemas.microsoft.com/office/drawing/2014/main" id="{68BDDA18-300A-41DC-8CD0-70C145B816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26</a:t>
            </a:fld>
            <a:endParaRPr lang="ja" altLang="en-US" dirty="0"/>
          </a:p>
        </p:txBody>
      </p:sp>
      <p:sp>
        <p:nvSpPr>
          <p:cNvPr id="7" name="テキスト ボックス 6">
            <a:extLst>
              <a:ext uri="{FF2B5EF4-FFF2-40B4-BE49-F238E27FC236}">
                <a16:creationId xmlns:a16="http://schemas.microsoft.com/office/drawing/2014/main" id="{4EB2F9B1-7443-4384-A14D-A74EEA36FBF4}"/>
              </a:ext>
            </a:extLst>
          </p:cNvPr>
          <p:cNvSpPr txBox="1"/>
          <p:nvPr/>
        </p:nvSpPr>
        <p:spPr>
          <a:xfrm>
            <a:off x="6402402" y="100954"/>
            <a:ext cx="2618756"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４．受動喫煙から身を守る方法</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 name="図 1">
            <a:extLst>
              <a:ext uri="{FF2B5EF4-FFF2-40B4-BE49-F238E27FC236}">
                <a16:creationId xmlns:a16="http://schemas.microsoft.com/office/drawing/2014/main" id="{17DE4C5B-C18F-4C02-9EE3-A50EB62E7892}"/>
              </a:ext>
            </a:extLst>
          </p:cNvPr>
          <p:cNvPicPr>
            <a:picLocks noChangeAspect="1"/>
          </p:cNvPicPr>
          <p:nvPr/>
        </p:nvPicPr>
        <p:blipFill rotWithShape="1">
          <a:blip r:embed="rId3">
            <a:extLst>
              <a:ext uri="{28A0092B-C50C-407E-A947-70E740481C1C}">
                <a14:useLocalDpi xmlns:a14="http://schemas.microsoft.com/office/drawing/2010/main"/>
              </a:ext>
            </a:extLst>
          </a:blip>
          <a:srcRect t="4892" r="721"/>
          <a:stretch/>
        </p:blipFill>
        <p:spPr>
          <a:xfrm>
            <a:off x="0" y="170926"/>
            <a:ext cx="9078042" cy="4889500"/>
          </a:xfrm>
          <a:prstGeom prst="rect">
            <a:avLst/>
          </a:prstGeom>
        </p:spPr>
      </p:pic>
      <p:sp>
        <p:nvSpPr>
          <p:cNvPr id="5" name="Google Shape;86;p17">
            <a:extLst>
              <a:ext uri="{FF2B5EF4-FFF2-40B4-BE49-F238E27FC236}">
                <a16:creationId xmlns:a16="http://schemas.microsoft.com/office/drawing/2014/main" id="{79FE2FAE-6D69-4ECF-A33F-834FD1780888}"/>
              </a:ext>
            </a:extLst>
          </p:cNvPr>
          <p:cNvSpPr txBox="1"/>
          <p:nvPr/>
        </p:nvSpPr>
        <p:spPr>
          <a:xfrm>
            <a:off x="4339713" y="4875775"/>
            <a:ext cx="4917623" cy="369302"/>
          </a:xfrm>
          <a:prstGeom prst="rect">
            <a:avLst/>
          </a:prstGeom>
          <a:noFill/>
          <a:ln>
            <a:noFill/>
          </a:ln>
        </p:spPr>
        <p:txBody>
          <a:bodyPr spcFirstLastPara="1" wrap="square" lIns="91425" tIns="91425" rIns="91425" bIns="91425" anchor="t" anchorCtr="0">
            <a:spAutoFit/>
          </a:bodyPr>
          <a:lstStyle/>
          <a:p>
            <a:pPr lvl="0"/>
            <a:r>
              <a:rPr lang="ja-JP" altLang="en-US" sz="1200" dirty="0">
                <a:latin typeface="+mj-ea"/>
                <a:ea typeface="+mj-ea"/>
              </a:rPr>
              <a:t>出典：千葉市「ご存じですか？たばこ（受動喫煙対策）のルール！」より</a:t>
            </a:r>
          </a:p>
        </p:txBody>
      </p:sp>
      <p:sp>
        <p:nvSpPr>
          <p:cNvPr id="3" name="フレーム 2">
            <a:extLst>
              <a:ext uri="{FF2B5EF4-FFF2-40B4-BE49-F238E27FC236}">
                <a16:creationId xmlns:a16="http://schemas.microsoft.com/office/drawing/2014/main" id="{D39BA404-4972-4DAC-8CE0-A9C4BA033DEC}"/>
              </a:ext>
            </a:extLst>
          </p:cNvPr>
          <p:cNvSpPr/>
          <p:nvPr/>
        </p:nvSpPr>
        <p:spPr>
          <a:xfrm>
            <a:off x="5751443" y="3114261"/>
            <a:ext cx="3114261" cy="1858313"/>
          </a:xfrm>
          <a:prstGeom prst="frame">
            <a:avLst>
              <a:gd name="adj1" fmla="val 394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フレーム 6">
            <a:extLst>
              <a:ext uri="{FF2B5EF4-FFF2-40B4-BE49-F238E27FC236}">
                <a16:creationId xmlns:a16="http://schemas.microsoft.com/office/drawing/2014/main" id="{52015382-FBB7-45D0-8C32-51326B236C65}"/>
              </a:ext>
            </a:extLst>
          </p:cNvPr>
          <p:cNvSpPr/>
          <p:nvPr/>
        </p:nvSpPr>
        <p:spPr>
          <a:xfrm>
            <a:off x="5791303" y="2941982"/>
            <a:ext cx="2928731" cy="84427"/>
          </a:xfrm>
          <a:prstGeom prst="frame">
            <a:avLst>
              <a:gd name="adj1"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a:extLst>
              <a:ext uri="{FF2B5EF4-FFF2-40B4-BE49-F238E27FC236}">
                <a16:creationId xmlns:a16="http://schemas.microsoft.com/office/drawing/2014/main" id="{0283F1D5-8575-45F6-8697-B7D07CD425CC}"/>
              </a:ext>
            </a:extLst>
          </p:cNvPr>
          <p:cNvSpPr txBox="1"/>
          <p:nvPr/>
        </p:nvSpPr>
        <p:spPr>
          <a:xfrm>
            <a:off x="6402402" y="100954"/>
            <a:ext cx="2618756"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４．受動喫煙から身を守る方法</a:t>
            </a:r>
          </a:p>
        </p:txBody>
      </p:sp>
      <p:sp>
        <p:nvSpPr>
          <p:cNvPr id="4" name="スライド番号プレースホルダー 3">
            <a:extLst>
              <a:ext uri="{FF2B5EF4-FFF2-40B4-BE49-F238E27FC236}">
                <a16:creationId xmlns:a16="http://schemas.microsoft.com/office/drawing/2014/main" id="{1746A248-9BA1-4C8F-A052-7EC3E01A0DD5}"/>
              </a:ext>
            </a:extLst>
          </p:cNvPr>
          <p:cNvSpPr>
            <a:spLocks noGrp="1"/>
          </p:cNvSpPr>
          <p:nvPr>
            <p:ph type="sldNum" idx="12"/>
          </p:nvPr>
        </p:nvSpPr>
        <p:spPr>
          <a:xfrm>
            <a:off x="8599458" y="4663217"/>
            <a:ext cx="548700" cy="393600"/>
          </a:xfrm>
        </p:spPr>
        <p:txBody>
          <a:bodyPr/>
          <a:lstStyle/>
          <a:p>
            <a:pPr marL="0" lvl="0" indent="0" algn="r" rtl="0">
              <a:spcBef>
                <a:spcPts val="0"/>
              </a:spcBef>
              <a:spcAft>
                <a:spcPts val="0"/>
              </a:spcAft>
              <a:buNone/>
            </a:pPr>
            <a:fld id="{00000000-1234-1234-1234-123412341234}" type="slidenum">
              <a:rPr lang="en-US" altLang="ja" smtClean="0"/>
              <a:t>27</a:t>
            </a:fld>
            <a:endParaRPr lang="ja"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41" name="Google Shape;241;p39"/>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544212" y="9348"/>
            <a:ext cx="6055575" cy="5143501"/>
          </a:xfrm>
          <a:prstGeom prst="rect">
            <a:avLst/>
          </a:prstGeom>
          <a:noFill/>
          <a:ln>
            <a:noFill/>
          </a:ln>
        </p:spPr>
      </p:pic>
      <p:pic>
        <p:nvPicPr>
          <p:cNvPr id="242" name="Google Shape;242;p39"/>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1544212" y="-9349"/>
            <a:ext cx="6055575" cy="5143501"/>
          </a:xfrm>
          <a:prstGeom prst="rect">
            <a:avLst/>
          </a:prstGeom>
          <a:noFill/>
          <a:ln>
            <a:noFill/>
          </a:ln>
        </p:spPr>
      </p:pic>
      <p:sp>
        <p:nvSpPr>
          <p:cNvPr id="3" name="フレーム 2">
            <a:extLst>
              <a:ext uri="{FF2B5EF4-FFF2-40B4-BE49-F238E27FC236}">
                <a16:creationId xmlns:a16="http://schemas.microsoft.com/office/drawing/2014/main" id="{E089D100-F280-42A2-BFBE-D26A178BA1A5}"/>
              </a:ext>
            </a:extLst>
          </p:cNvPr>
          <p:cNvSpPr/>
          <p:nvPr/>
        </p:nvSpPr>
        <p:spPr>
          <a:xfrm>
            <a:off x="4140200" y="2108200"/>
            <a:ext cx="965200" cy="901700"/>
          </a:xfrm>
          <a:prstGeom prst="frame">
            <a:avLst/>
          </a:prstGeom>
          <a:solidFill>
            <a:srgbClr val="FF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CCE4D1D2-622F-4813-B3F5-E5F452EA60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28</a:t>
            </a:fld>
            <a:endParaRPr lang="ja" altLang="en-US"/>
          </a:p>
        </p:txBody>
      </p:sp>
      <p:sp>
        <p:nvSpPr>
          <p:cNvPr id="8" name="テキスト ボックス 7">
            <a:extLst>
              <a:ext uri="{FF2B5EF4-FFF2-40B4-BE49-F238E27FC236}">
                <a16:creationId xmlns:a16="http://schemas.microsoft.com/office/drawing/2014/main" id="{7CCA556D-31D4-4C63-8CBF-43CAD6C13DE8}"/>
              </a:ext>
            </a:extLst>
          </p:cNvPr>
          <p:cNvSpPr txBox="1"/>
          <p:nvPr/>
        </p:nvSpPr>
        <p:spPr>
          <a:xfrm>
            <a:off x="6402402" y="100954"/>
            <a:ext cx="2618756"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４．受動喫煙から身を守る方法</a:t>
            </a:r>
          </a:p>
        </p:txBody>
      </p:sp>
      <p:pic>
        <p:nvPicPr>
          <p:cNvPr id="9" name="図 8">
            <a:extLst>
              <a:ext uri="{FF2B5EF4-FFF2-40B4-BE49-F238E27FC236}">
                <a16:creationId xmlns:a16="http://schemas.microsoft.com/office/drawing/2014/main" id="{79A8DF5F-F9F2-4748-9682-E77A254F9183}"/>
              </a:ext>
            </a:extLst>
          </p:cNvPr>
          <p:cNvPicPr>
            <a:picLocks noChangeAspect="1"/>
          </p:cNvPicPr>
          <p:nvPr/>
        </p:nvPicPr>
        <p:blipFill>
          <a:blip r:embed="rId5"/>
          <a:stretch>
            <a:fillRect/>
          </a:stretch>
        </p:blipFill>
        <p:spPr>
          <a:xfrm>
            <a:off x="5605670" y="580779"/>
            <a:ext cx="3116745" cy="4363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BF03DE0-5BDE-B186-03B8-2D1937FC9CA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5643108">
            <a:off x="758464" y="2455344"/>
            <a:ext cx="2028428" cy="2138024"/>
          </a:xfrm>
          <a:prstGeom prst="rect">
            <a:avLst/>
          </a:prstGeom>
        </p:spPr>
      </p:pic>
      <p:pic>
        <p:nvPicPr>
          <p:cNvPr id="6" name="図 5">
            <a:extLst>
              <a:ext uri="{FF2B5EF4-FFF2-40B4-BE49-F238E27FC236}">
                <a16:creationId xmlns:a16="http://schemas.microsoft.com/office/drawing/2014/main" id="{19B69D4D-339A-3603-4384-DC794783C6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152080">
            <a:off x="6086830" y="2251100"/>
            <a:ext cx="2028428" cy="2138024"/>
          </a:xfrm>
          <a:prstGeom prst="rect">
            <a:avLst/>
          </a:prstGeom>
        </p:spPr>
      </p:pic>
      <p:sp>
        <p:nvSpPr>
          <p:cNvPr id="7" name="テキスト ボックス 6">
            <a:extLst>
              <a:ext uri="{FF2B5EF4-FFF2-40B4-BE49-F238E27FC236}">
                <a16:creationId xmlns:a16="http://schemas.microsoft.com/office/drawing/2014/main" id="{AAB98A31-1AD6-A79F-E1BC-F26D0424D14E}"/>
              </a:ext>
            </a:extLst>
          </p:cNvPr>
          <p:cNvSpPr txBox="1"/>
          <p:nvPr/>
        </p:nvSpPr>
        <p:spPr>
          <a:xfrm>
            <a:off x="314238" y="301464"/>
            <a:ext cx="8158219" cy="1113766"/>
          </a:xfrm>
          <a:prstGeom prst="rect">
            <a:avLst/>
          </a:prstGeom>
          <a:noFill/>
        </p:spPr>
        <p:txBody>
          <a:bodyPr wrap="square">
            <a:spAutoFit/>
          </a:bodyPr>
          <a:lstStyle/>
          <a:p>
            <a:pPr marL="0" lvl="0" indent="0" algn="l" rtl="0">
              <a:lnSpc>
                <a:spcPct val="150000"/>
              </a:lnSpc>
              <a:spcBef>
                <a:spcPts val="0"/>
              </a:spcBef>
              <a:spcAft>
                <a:spcPts val="0"/>
              </a:spcAft>
              <a:buNone/>
            </a:pPr>
            <a:r>
              <a:rPr lang="ja-JP" altLang="en-US" sz="2400" dirty="0">
                <a:latin typeface="+mj-ea"/>
                <a:ea typeface="+mj-ea"/>
              </a:rPr>
              <a:t>受動喫煙被害を避けるために</a:t>
            </a:r>
            <a:endParaRPr lang="en-US" altLang="ja-JP" sz="2400" dirty="0">
              <a:latin typeface="+mj-ea"/>
              <a:ea typeface="+mj-ea"/>
            </a:endParaRPr>
          </a:p>
          <a:p>
            <a:pPr marL="0" lvl="0" indent="0" algn="ctr" rtl="0">
              <a:lnSpc>
                <a:spcPct val="150000"/>
              </a:lnSpc>
              <a:spcBef>
                <a:spcPts val="0"/>
              </a:spcBef>
              <a:spcAft>
                <a:spcPts val="0"/>
              </a:spcAft>
              <a:buNone/>
            </a:pPr>
            <a:r>
              <a:rPr lang="ja-JP" altLang="en-US" sz="2400" dirty="0">
                <a:latin typeface="+mj-ea"/>
                <a:ea typeface="+mj-ea"/>
              </a:rPr>
              <a:t>どんなことに気を付けたらいいだろうか？</a:t>
            </a:r>
          </a:p>
        </p:txBody>
      </p:sp>
      <p:sp>
        <p:nvSpPr>
          <p:cNvPr id="5" name="スライド番号プレースホルダー 4">
            <a:extLst>
              <a:ext uri="{FF2B5EF4-FFF2-40B4-BE49-F238E27FC236}">
                <a16:creationId xmlns:a16="http://schemas.microsoft.com/office/drawing/2014/main" id="{B84661ED-5E51-4B85-AC82-5775683C52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29</a:t>
            </a:fld>
            <a:endParaRPr lang="ja" altLang="en-US"/>
          </a:p>
        </p:txBody>
      </p:sp>
      <p:sp>
        <p:nvSpPr>
          <p:cNvPr id="11" name="テキスト ボックス 10">
            <a:extLst>
              <a:ext uri="{FF2B5EF4-FFF2-40B4-BE49-F238E27FC236}">
                <a16:creationId xmlns:a16="http://schemas.microsoft.com/office/drawing/2014/main" id="{F6AFCC2F-35B6-45EF-A015-02F278994F0A}"/>
              </a:ext>
            </a:extLst>
          </p:cNvPr>
          <p:cNvSpPr txBox="1"/>
          <p:nvPr/>
        </p:nvSpPr>
        <p:spPr>
          <a:xfrm>
            <a:off x="6402402" y="100954"/>
            <a:ext cx="2618756"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４．受動喫煙から身を守る方法</a:t>
            </a:r>
          </a:p>
        </p:txBody>
      </p:sp>
      <p:pic>
        <p:nvPicPr>
          <p:cNvPr id="8" name="図 7">
            <a:extLst>
              <a:ext uri="{FF2B5EF4-FFF2-40B4-BE49-F238E27FC236}">
                <a16:creationId xmlns:a16="http://schemas.microsoft.com/office/drawing/2014/main" id="{A2AB18CB-2E81-40FB-B43D-6710F919CBF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103733" y="1445472"/>
            <a:ext cx="2733333" cy="3390476"/>
          </a:xfrm>
          <a:prstGeom prst="rect">
            <a:avLst/>
          </a:prstGeom>
        </p:spPr>
      </p:pic>
    </p:spTree>
    <p:extLst>
      <p:ext uri="{BB962C8B-B14F-4D97-AF65-F5344CB8AC3E}">
        <p14:creationId xmlns:p14="http://schemas.microsoft.com/office/powerpoint/2010/main" val="3531790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24" name="図 23">
            <a:extLst>
              <a:ext uri="{FF2B5EF4-FFF2-40B4-BE49-F238E27FC236}">
                <a16:creationId xmlns:a16="http://schemas.microsoft.com/office/drawing/2014/main" id="{D163E788-7A8F-2323-FDC0-3B6F04194615}"/>
              </a:ext>
            </a:extLst>
          </p:cNvPr>
          <p:cNvPicPr>
            <a:picLocks noChangeAspect="1"/>
          </p:cNvPicPr>
          <p:nvPr/>
        </p:nvPicPr>
        <p:blipFill rotWithShape="1">
          <a:blip r:embed="rId3">
            <a:extLst>
              <a:ext uri="{28A0092B-C50C-407E-A947-70E740481C1C}">
                <a14:useLocalDpi xmlns:a14="http://schemas.microsoft.com/office/drawing/2010/main" val="0"/>
              </a:ext>
            </a:extLst>
          </a:blip>
          <a:srcRect l="1193" r="1875"/>
          <a:stretch/>
        </p:blipFill>
        <p:spPr>
          <a:xfrm>
            <a:off x="1358338" y="2300933"/>
            <a:ext cx="6427323" cy="2467789"/>
          </a:xfrm>
          <a:prstGeom prst="rect">
            <a:avLst/>
          </a:prstGeom>
        </p:spPr>
      </p:pic>
      <p:pic>
        <p:nvPicPr>
          <p:cNvPr id="2" name="図 1">
            <a:extLst>
              <a:ext uri="{FF2B5EF4-FFF2-40B4-BE49-F238E27FC236}">
                <a16:creationId xmlns:a16="http://schemas.microsoft.com/office/drawing/2014/main" id="{A7D3614F-2C79-E5CC-ACB0-8D0076121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959" y="817754"/>
            <a:ext cx="2297069" cy="1483179"/>
          </a:xfrm>
          <a:prstGeom prst="rect">
            <a:avLst/>
          </a:prstGeom>
        </p:spPr>
      </p:pic>
      <p:sp>
        <p:nvSpPr>
          <p:cNvPr id="8" name="テキスト ボックス 7">
            <a:extLst>
              <a:ext uri="{FF2B5EF4-FFF2-40B4-BE49-F238E27FC236}">
                <a16:creationId xmlns:a16="http://schemas.microsoft.com/office/drawing/2014/main" id="{D9A3BEF8-383E-D1FA-AAD2-CDA7E4FB61CC}"/>
              </a:ext>
            </a:extLst>
          </p:cNvPr>
          <p:cNvSpPr txBox="1"/>
          <p:nvPr/>
        </p:nvSpPr>
        <p:spPr>
          <a:xfrm>
            <a:off x="1521070" y="2704435"/>
            <a:ext cx="6101861" cy="1477328"/>
          </a:xfrm>
          <a:prstGeom prst="rect">
            <a:avLst/>
          </a:prstGeom>
          <a:noFill/>
        </p:spPr>
        <p:txBody>
          <a:bodyPr wrap="square">
            <a:spAutoFit/>
          </a:bodyPr>
          <a:lstStyle/>
          <a:p>
            <a:pPr marL="0" lvl="0" indent="0" algn="l" rtl="0">
              <a:spcAft>
                <a:spcPts val="0"/>
              </a:spcAft>
              <a:buNone/>
            </a:pPr>
            <a:r>
              <a:rPr lang="ja-JP" altLang="en-US" sz="2200" b="1" dirty="0">
                <a:solidFill>
                  <a:schemeClr val="bg1"/>
                </a:solidFill>
                <a:latin typeface="+mj-ea"/>
                <a:ea typeface="+mj-ea"/>
              </a:rPr>
              <a:t>①たばこを初めて吸おうとしている人に・・・</a:t>
            </a:r>
            <a:endParaRPr lang="en-US" altLang="ja-JP" sz="2200" b="1" dirty="0">
              <a:solidFill>
                <a:schemeClr val="bg1"/>
              </a:solidFill>
              <a:latin typeface="+mj-ea"/>
              <a:ea typeface="+mj-ea"/>
            </a:endParaRPr>
          </a:p>
          <a:p>
            <a:pPr marL="0" lvl="0" indent="0" algn="l" rtl="0">
              <a:spcAft>
                <a:spcPts val="0"/>
              </a:spcAft>
              <a:buNone/>
            </a:pPr>
            <a:endParaRPr lang="en-US" altLang="ja-JP" sz="1200" b="1" dirty="0">
              <a:solidFill>
                <a:schemeClr val="bg1"/>
              </a:solidFill>
              <a:latin typeface="+mj-ea"/>
              <a:ea typeface="+mj-ea"/>
            </a:endParaRPr>
          </a:p>
          <a:p>
            <a:pPr marL="0" lvl="0" indent="0" algn="l" rtl="0">
              <a:spcAft>
                <a:spcPts val="0"/>
              </a:spcAft>
              <a:buNone/>
            </a:pPr>
            <a:r>
              <a:rPr lang="ja-JP" altLang="en-US" sz="2200" b="1" dirty="0">
                <a:solidFill>
                  <a:schemeClr val="bg1"/>
                </a:solidFill>
                <a:latin typeface="+mj-ea"/>
                <a:ea typeface="+mj-ea"/>
              </a:rPr>
              <a:t>②たばこを吸っている家族に・・・</a:t>
            </a:r>
            <a:endParaRPr lang="en-US" altLang="ja-JP" sz="2200" b="1" dirty="0">
              <a:solidFill>
                <a:schemeClr val="bg1"/>
              </a:solidFill>
              <a:latin typeface="+mj-ea"/>
              <a:ea typeface="+mj-ea"/>
            </a:endParaRPr>
          </a:p>
          <a:p>
            <a:pPr marL="0" lvl="0" indent="0" algn="l" rtl="0">
              <a:spcAft>
                <a:spcPts val="0"/>
              </a:spcAft>
              <a:buNone/>
            </a:pPr>
            <a:endParaRPr lang="en-US" altLang="ja-JP" sz="1200" b="1" dirty="0">
              <a:solidFill>
                <a:schemeClr val="bg1"/>
              </a:solidFill>
              <a:latin typeface="+mj-ea"/>
              <a:ea typeface="+mj-ea"/>
            </a:endParaRPr>
          </a:p>
          <a:p>
            <a:pPr marL="0" lvl="0" indent="0" algn="l" rtl="0">
              <a:spcAft>
                <a:spcPts val="0"/>
              </a:spcAft>
              <a:buNone/>
            </a:pPr>
            <a:r>
              <a:rPr lang="ja-JP" altLang="en-US" sz="2200" b="1" dirty="0">
                <a:solidFill>
                  <a:schemeClr val="bg1"/>
                </a:solidFill>
                <a:latin typeface="+mj-ea"/>
                <a:ea typeface="+mj-ea"/>
              </a:rPr>
              <a:t>③信頼できる先輩からたばこをすすめられたら・・・</a:t>
            </a:r>
          </a:p>
        </p:txBody>
      </p:sp>
      <p:sp>
        <p:nvSpPr>
          <p:cNvPr id="15" name="テキスト ボックス 14">
            <a:extLst>
              <a:ext uri="{FF2B5EF4-FFF2-40B4-BE49-F238E27FC236}">
                <a16:creationId xmlns:a16="http://schemas.microsoft.com/office/drawing/2014/main" id="{E5E9CA9B-FCD4-FBA0-9A52-889985EAA75E}"/>
              </a:ext>
            </a:extLst>
          </p:cNvPr>
          <p:cNvSpPr txBox="1"/>
          <p:nvPr/>
        </p:nvSpPr>
        <p:spPr>
          <a:xfrm>
            <a:off x="425434" y="270456"/>
            <a:ext cx="8293132" cy="461665"/>
          </a:xfrm>
          <a:prstGeom prst="rect">
            <a:avLst/>
          </a:prstGeom>
          <a:solidFill>
            <a:srgbClr val="FFC000"/>
          </a:solidFill>
        </p:spPr>
        <p:txBody>
          <a:bodyPr wrap="square" rtlCol="0">
            <a:spAutoFit/>
          </a:bodyPr>
          <a:lstStyle/>
          <a:p>
            <a:r>
              <a:rPr lang="ja-JP" altLang="en-US" sz="2400" dirty="0">
                <a:latin typeface="+mj-ea"/>
                <a:ea typeface="+mj-ea"/>
              </a:rPr>
              <a:t>　　　　　　　</a:t>
            </a:r>
            <a:r>
              <a:rPr lang="ja" altLang="ja-JP" sz="2400" dirty="0">
                <a:latin typeface="+mj-ea"/>
                <a:ea typeface="+mj-ea"/>
              </a:rPr>
              <a:t>授業の</a:t>
            </a:r>
            <a:r>
              <a:rPr lang="ja-JP" altLang="en-US" sz="2400" dirty="0">
                <a:latin typeface="+mj-ea"/>
                <a:ea typeface="+mj-ea"/>
              </a:rPr>
              <a:t>後半で「</a:t>
            </a:r>
            <a:r>
              <a:rPr lang="ja" altLang="ja-JP" sz="2400" dirty="0">
                <a:latin typeface="+mj-ea"/>
                <a:ea typeface="+mj-ea"/>
              </a:rPr>
              <a:t>話し合い</a:t>
            </a:r>
            <a:r>
              <a:rPr lang="ja-JP" altLang="en-US" sz="2400" dirty="0">
                <a:latin typeface="+mj-ea"/>
                <a:ea typeface="+mj-ea"/>
              </a:rPr>
              <a:t>」</a:t>
            </a:r>
            <a:r>
              <a:rPr lang="ja" altLang="ja-JP" sz="2400" dirty="0">
                <a:latin typeface="+mj-ea"/>
                <a:ea typeface="+mj-ea"/>
              </a:rPr>
              <a:t>と</a:t>
            </a:r>
            <a:r>
              <a:rPr lang="ja-JP" altLang="en-US" sz="2400" dirty="0">
                <a:latin typeface="+mj-ea"/>
                <a:ea typeface="+mj-ea"/>
              </a:rPr>
              <a:t>「</a:t>
            </a:r>
            <a:r>
              <a:rPr lang="ja" altLang="ja-JP" sz="2400" dirty="0">
                <a:latin typeface="+mj-ea"/>
                <a:ea typeface="+mj-ea"/>
              </a:rPr>
              <a:t>発表</a:t>
            </a:r>
            <a:r>
              <a:rPr lang="ja-JP" altLang="en-US" sz="2400" dirty="0">
                <a:latin typeface="+mj-ea"/>
                <a:ea typeface="+mj-ea"/>
              </a:rPr>
              <a:t>」をします</a:t>
            </a:r>
            <a:endParaRPr lang="en-US" altLang="ja" sz="2400" dirty="0">
              <a:latin typeface="+mj-ea"/>
              <a:ea typeface="+mj-ea"/>
            </a:endParaRPr>
          </a:p>
        </p:txBody>
      </p:sp>
      <p:grpSp>
        <p:nvGrpSpPr>
          <p:cNvPr id="27" name="グループ化 26">
            <a:extLst>
              <a:ext uri="{FF2B5EF4-FFF2-40B4-BE49-F238E27FC236}">
                <a16:creationId xmlns:a16="http://schemas.microsoft.com/office/drawing/2014/main" id="{BB8FA857-F16C-4291-AD48-743D9A2CDEAB}"/>
              </a:ext>
            </a:extLst>
          </p:cNvPr>
          <p:cNvGrpSpPr/>
          <p:nvPr/>
        </p:nvGrpSpPr>
        <p:grpSpPr>
          <a:xfrm>
            <a:off x="415792" y="678344"/>
            <a:ext cx="3039098" cy="1313284"/>
            <a:chOff x="1108088" y="1577020"/>
            <a:chExt cx="2689715" cy="1053621"/>
          </a:xfrm>
        </p:grpSpPr>
        <p:sp>
          <p:nvSpPr>
            <p:cNvPr id="3" name="吹き出し: 角を丸めた四角形 2">
              <a:extLst>
                <a:ext uri="{FF2B5EF4-FFF2-40B4-BE49-F238E27FC236}">
                  <a16:creationId xmlns:a16="http://schemas.microsoft.com/office/drawing/2014/main" id="{433FFF33-CBC3-4977-BBFF-19F65D60021B}"/>
                </a:ext>
              </a:extLst>
            </p:cNvPr>
            <p:cNvSpPr/>
            <p:nvPr/>
          </p:nvSpPr>
          <p:spPr>
            <a:xfrm>
              <a:off x="1500734" y="1958858"/>
              <a:ext cx="2297069" cy="671783"/>
            </a:xfrm>
            <a:prstGeom prst="wedgeRoundRectCallout">
              <a:avLst>
                <a:gd name="adj1" fmla="val 31666"/>
                <a:gd name="adj2" fmla="val 72363"/>
                <a:gd name="adj3" fmla="val 16667"/>
              </a:avLst>
            </a:prstGeom>
            <a:solidFill>
              <a:schemeClr val="bg1"/>
            </a:solidFill>
            <a:ln>
              <a:solidFill>
                <a:schemeClr val="tx1"/>
              </a:solidFill>
            </a:ln>
            <a:effectLst>
              <a:outerShdw blurRad="50800" dist="38100" dir="2700000" sx="103000" sy="103000" algn="tl" rotWithShape="0">
                <a:schemeClr val="accent4">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000" b="1" dirty="0">
                  <a:solidFill>
                    <a:schemeClr val="tx1"/>
                  </a:solidFill>
                  <a:latin typeface="+mj-ea"/>
                  <a:ea typeface="+mj-ea"/>
                </a:rPr>
                <a:t>あなたならどのように</a:t>
              </a:r>
              <a:endParaRPr kumimoji="1" lang="en-US" altLang="ja-JP" sz="2000" b="1" dirty="0">
                <a:solidFill>
                  <a:schemeClr val="tx1"/>
                </a:solidFill>
                <a:latin typeface="+mj-ea"/>
                <a:ea typeface="+mj-ea"/>
              </a:endParaRPr>
            </a:p>
            <a:p>
              <a:pPr algn="ctr"/>
              <a:r>
                <a:rPr kumimoji="1" lang="ja-JP" altLang="en-US" sz="2000" b="1" dirty="0">
                  <a:solidFill>
                    <a:schemeClr val="tx1"/>
                  </a:solidFill>
                  <a:latin typeface="+mj-ea"/>
                  <a:ea typeface="+mj-ea"/>
                </a:rPr>
                <a:t>話しますか？</a:t>
              </a:r>
            </a:p>
            <a:p>
              <a:pPr algn="ctr"/>
              <a:endParaRPr kumimoji="1" lang="ja-JP" altLang="en-US" sz="2000" b="1" dirty="0">
                <a:solidFill>
                  <a:schemeClr val="tx1"/>
                </a:solidFill>
                <a:latin typeface="+mj-ea"/>
                <a:ea typeface="+mj-ea"/>
              </a:endParaRPr>
            </a:p>
          </p:txBody>
        </p:sp>
        <p:cxnSp>
          <p:nvCxnSpPr>
            <p:cNvPr id="6" name="直線コネクタ 5">
              <a:extLst>
                <a:ext uri="{FF2B5EF4-FFF2-40B4-BE49-F238E27FC236}">
                  <a16:creationId xmlns:a16="http://schemas.microsoft.com/office/drawing/2014/main" id="{ED3588A0-AC4A-4E5D-BC67-16B51D2E403C}"/>
                </a:ext>
              </a:extLst>
            </p:cNvPr>
            <p:cNvCxnSpPr>
              <a:cxnSpLocks/>
            </p:cNvCxnSpPr>
            <p:nvPr/>
          </p:nvCxnSpPr>
          <p:spPr>
            <a:xfrm>
              <a:off x="1108088" y="1864986"/>
              <a:ext cx="312558" cy="140131"/>
            </a:xfrm>
            <a:prstGeom prst="line">
              <a:avLst/>
            </a:prstGeom>
          </p:spPr>
          <p:style>
            <a:lnRef idx="2">
              <a:schemeClr val="dk1"/>
            </a:lnRef>
            <a:fillRef idx="0">
              <a:schemeClr val="dk1"/>
            </a:fillRef>
            <a:effectRef idx="1">
              <a:schemeClr val="dk1"/>
            </a:effectRef>
            <a:fontRef idx="minor">
              <a:schemeClr val="tx1"/>
            </a:fontRef>
          </p:style>
        </p:cxnSp>
        <p:cxnSp>
          <p:nvCxnSpPr>
            <p:cNvPr id="14" name="直線コネクタ 13">
              <a:extLst>
                <a:ext uri="{FF2B5EF4-FFF2-40B4-BE49-F238E27FC236}">
                  <a16:creationId xmlns:a16="http://schemas.microsoft.com/office/drawing/2014/main" id="{1EA07193-4D2C-4F34-B41E-B85217396EC7}"/>
                </a:ext>
              </a:extLst>
            </p:cNvPr>
            <p:cNvCxnSpPr>
              <a:cxnSpLocks/>
            </p:cNvCxnSpPr>
            <p:nvPr/>
          </p:nvCxnSpPr>
          <p:spPr>
            <a:xfrm>
              <a:off x="1262991" y="1664849"/>
              <a:ext cx="197699" cy="231566"/>
            </a:xfrm>
            <a:prstGeom prst="line">
              <a:avLst/>
            </a:prstGeom>
          </p:spPr>
          <p:style>
            <a:lnRef idx="2">
              <a:schemeClr val="dk1"/>
            </a:lnRef>
            <a:fillRef idx="0">
              <a:schemeClr val="dk1"/>
            </a:fillRef>
            <a:effectRef idx="1">
              <a:schemeClr val="dk1"/>
            </a:effectRef>
            <a:fontRef idx="minor">
              <a:schemeClr val="tx1"/>
            </a:fontRef>
          </p:style>
        </p:cxnSp>
        <p:cxnSp>
          <p:nvCxnSpPr>
            <p:cNvPr id="20" name="直線コネクタ 19">
              <a:extLst>
                <a:ext uri="{FF2B5EF4-FFF2-40B4-BE49-F238E27FC236}">
                  <a16:creationId xmlns:a16="http://schemas.microsoft.com/office/drawing/2014/main" id="{F0579872-4EE9-4C60-9F1B-C35B5C279892}"/>
                </a:ext>
              </a:extLst>
            </p:cNvPr>
            <p:cNvCxnSpPr>
              <a:cxnSpLocks/>
            </p:cNvCxnSpPr>
            <p:nvPr/>
          </p:nvCxnSpPr>
          <p:spPr>
            <a:xfrm>
              <a:off x="1460690" y="1577020"/>
              <a:ext cx="92113" cy="287966"/>
            </a:xfrm>
            <a:prstGeom prst="line">
              <a:avLst/>
            </a:prstGeom>
          </p:spPr>
          <p:style>
            <a:lnRef idx="2">
              <a:schemeClr val="dk1"/>
            </a:lnRef>
            <a:fillRef idx="0">
              <a:schemeClr val="dk1"/>
            </a:fillRef>
            <a:effectRef idx="1">
              <a:schemeClr val="dk1"/>
            </a:effectRef>
            <a:fontRef idx="minor">
              <a:schemeClr val="tx1"/>
            </a:fontRef>
          </p:style>
        </p:cxnSp>
      </p:grpSp>
      <p:sp>
        <p:nvSpPr>
          <p:cNvPr id="7" name="スライド番号プレースホルダー 6">
            <a:extLst>
              <a:ext uri="{FF2B5EF4-FFF2-40B4-BE49-F238E27FC236}">
                <a16:creationId xmlns:a16="http://schemas.microsoft.com/office/drawing/2014/main" id="{612D55D8-BACC-41F8-914C-4ED0C74F38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3</a:t>
            </a:fld>
            <a:endParaRPr lang="ja" altLang="en-US"/>
          </a:p>
        </p:txBody>
      </p:sp>
      <p:pic>
        <p:nvPicPr>
          <p:cNvPr id="18" name="図 17">
            <a:extLst>
              <a:ext uri="{FF2B5EF4-FFF2-40B4-BE49-F238E27FC236}">
                <a16:creationId xmlns:a16="http://schemas.microsoft.com/office/drawing/2014/main" id="{58200891-B411-88C4-269F-790E67D8B153}"/>
              </a:ext>
            </a:extLst>
          </p:cNvPr>
          <p:cNvPicPr>
            <a:picLocks noChangeAspect="1"/>
          </p:cNvPicPr>
          <p:nvPr/>
        </p:nvPicPr>
        <p:blipFill>
          <a:blip r:embed="rId5"/>
          <a:stretch>
            <a:fillRect/>
          </a:stretch>
        </p:blipFill>
        <p:spPr>
          <a:xfrm>
            <a:off x="7785661" y="3169217"/>
            <a:ext cx="1312262" cy="1495264"/>
          </a:xfrm>
          <a:prstGeom prst="rect">
            <a:avLst/>
          </a:prstGeom>
        </p:spPr>
      </p:pic>
      <p:pic>
        <p:nvPicPr>
          <p:cNvPr id="19" name="図 18">
            <a:extLst>
              <a:ext uri="{FF2B5EF4-FFF2-40B4-BE49-F238E27FC236}">
                <a16:creationId xmlns:a16="http://schemas.microsoft.com/office/drawing/2014/main" id="{B31EF604-3212-43F1-803D-7DD6EB9897BE}"/>
              </a:ext>
            </a:extLst>
          </p:cNvPr>
          <p:cNvPicPr>
            <a:picLocks noChangeAspect="1"/>
          </p:cNvPicPr>
          <p:nvPr/>
        </p:nvPicPr>
        <p:blipFill>
          <a:blip r:embed="rId6"/>
          <a:stretch>
            <a:fillRect/>
          </a:stretch>
        </p:blipFill>
        <p:spPr>
          <a:xfrm flipH="1">
            <a:off x="75015" y="3169217"/>
            <a:ext cx="1290273" cy="1494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0A5EF-103B-4E6F-AF64-E8C4C0AB574D}"/>
              </a:ext>
            </a:extLst>
          </p:cNvPr>
          <p:cNvSpPr>
            <a:spLocks noGrp="1"/>
          </p:cNvSpPr>
          <p:nvPr>
            <p:ph type="title"/>
          </p:nvPr>
        </p:nvSpPr>
        <p:spPr>
          <a:xfrm>
            <a:off x="311700" y="445025"/>
            <a:ext cx="8520600" cy="572700"/>
          </a:xfrm>
          <a:solidFill>
            <a:schemeClr val="accent4">
              <a:lumMod val="40000"/>
              <a:lumOff val="60000"/>
            </a:schemeClr>
          </a:solidFill>
        </p:spPr>
        <p:txBody>
          <a:bodyPr>
            <a:normAutofit fontScale="90000"/>
          </a:bodyPr>
          <a:lstStyle/>
          <a:p>
            <a:r>
              <a:rPr kumimoji="1" lang="ja-JP" altLang="en-US" b="1" dirty="0">
                <a:latin typeface="+mj-ea"/>
                <a:ea typeface="+mj-ea"/>
              </a:rPr>
              <a:t>今日の学び</a:t>
            </a:r>
          </a:p>
        </p:txBody>
      </p:sp>
      <p:sp>
        <p:nvSpPr>
          <p:cNvPr id="5" name="スライド番号プレースホルダー 4">
            <a:extLst>
              <a:ext uri="{FF2B5EF4-FFF2-40B4-BE49-F238E27FC236}">
                <a16:creationId xmlns:a16="http://schemas.microsoft.com/office/drawing/2014/main" id="{F88C0F45-C2A7-4B6F-B6FB-40DF8CCB99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30</a:t>
            </a:fld>
            <a:endParaRPr lang="ja" altLang="en-US"/>
          </a:p>
        </p:txBody>
      </p:sp>
      <p:sp>
        <p:nvSpPr>
          <p:cNvPr id="6" name="テキスト ボックス 5">
            <a:extLst>
              <a:ext uri="{FF2B5EF4-FFF2-40B4-BE49-F238E27FC236}">
                <a16:creationId xmlns:a16="http://schemas.microsoft.com/office/drawing/2014/main" id="{9E701A0A-F9FF-4492-BBE1-D10BDFBE1C07}"/>
              </a:ext>
            </a:extLst>
          </p:cNvPr>
          <p:cNvSpPr txBox="1"/>
          <p:nvPr/>
        </p:nvSpPr>
        <p:spPr>
          <a:xfrm>
            <a:off x="711677" y="1103371"/>
            <a:ext cx="8011685" cy="3670236"/>
          </a:xfrm>
          <a:prstGeom prst="rect">
            <a:avLst/>
          </a:prstGeom>
          <a:noFill/>
        </p:spPr>
        <p:txBody>
          <a:bodyPr wrap="square" rtlCol="0">
            <a:spAutoFit/>
          </a:bodyPr>
          <a:lstStyle/>
          <a:p>
            <a:pPr>
              <a:lnSpc>
                <a:spcPct val="150000"/>
              </a:lnSpc>
            </a:pPr>
            <a:r>
              <a:rPr kumimoji="1" lang="ja-JP" altLang="en-US" sz="3200" dirty="0">
                <a:solidFill>
                  <a:schemeClr val="bg1">
                    <a:lumMod val="50000"/>
                  </a:schemeClr>
                </a:solidFill>
                <a:latin typeface="+mj-ea"/>
                <a:ea typeface="+mj-ea"/>
              </a:rPr>
              <a:t>１．喫煙の影響</a:t>
            </a:r>
          </a:p>
          <a:p>
            <a:pPr>
              <a:lnSpc>
                <a:spcPct val="150000"/>
              </a:lnSpc>
            </a:pPr>
            <a:r>
              <a:rPr kumimoji="1" lang="ja-JP" altLang="en-US" sz="3200" dirty="0">
                <a:solidFill>
                  <a:schemeClr val="bg1">
                    <a:lumMod val="50000"/>
                  </a:schemeClr>
                </a:solidFill>
                <a:latin typeface="+mj-ea"/>
                <a:ea typeface="+mj-ea"/>
              </a:rPr>
              <a:t>２．</a:t>
            </a:r>
            <a:r>
              <a:rPr kumimoji="1" lang="en-US" altLang="ja-JP" sz="3200" dirty="0">
                <a:solidFill>
                  <a:schemeClr val="bg1">
                    <a:lumMod val="50000"/>
                  </a:schemeClr>
                </a:solidFill>
                <a:latin typeface="+mj-ea"/>
                <a:ea typeface="+mj-ea"/>
              </a:rPr>
              <a:t>20</a:t>
            </a:r>
            <a:r>
              <a:rPr kumimoji="1" lang="ja-JP" altLang="en-US" sz="3200" dirty="0">
                <a:solidFill>
                  <a:schemeClr val="bg1">
                    <a:lumMod val="50000"/>
                  </a:schemeClr>
                </a:solidFill>
                <a:latin typeface="+mj-ea"/>
                <a:ea typeface="+mj-ea"/>
              </a:rPr>
              <a:t>歳未満の喫煙</a:t>
            </a:r>
          </a:p>
          <a:p>
            <a:pPr>
              <a:lnSpc>
                <a:spcPct val="150000"/>
              </a:lnSpc>
            </a:pPr>
            <a:r>
              <a:rPr kumimoji="1" lang="ja-JP" altLang="en-US" sz="3200" dirty="0">
                <a:solidFill>
                  <a:schemeClr val="bg1">
                    <a:lumMod val="50000"/>
                  </a:schemeClr>
                </a:solidFill>
                <a:latin typeface="+mj-ea"/>
                <a:ea typeface="+mj-ea"/>
              </a:rPr>
              <a:t>３．受動喫煙</a:t>
            </a:r>
          </a:p>
          <a:p>
            <a:pPr>
              <a:lnSpc>
                <a:spcPct val="150000"/>
              </a:lnSpc>
            </a:pPr>
            <a:r>
              <a:rPr kumimoji="1" lang="ja-JP" altLang="en-US" sz="3200" dirty="0">
                <a:solidFill>
                  <a:schemeClr val="bg1">
                    <a:lumMod val="50000"/>
                  </a:schemeClr>
                </a:solidFill>
                <a:latin typeface="+mj-ea"/>
                <a:ea typeface="+mj-ea"/>
              </a:rPr>
              <a:t>４．受動喫煙から身を守る方法</a:t>
            </a:r>
          </a:p>
          <a:p>
            <a:pPr>
              <a:lnSpc>
                <a:spcPct val="150000"/>
              </a:lnSpc>
            </a:pPr>
            <a:r>
              <a:rPr kumimoji="1" lang="ja-JP" altLang="en-US" sz="3200" u="sng" dirty="0">
                <a:solidFill>
                  <a:schemeClr val="tx1"/>
                </a:solidFill>
                <a:effectLst>
                  <a:outerShdw blurRad="38100" dist="38100" dir="2700000" algn="tl">
                    <a:srgbClr val="000000">
                      <a:alpha val="43137"/>
                    </a:srgbClr>
                  </a:outerShdw>
                </a:effectLst>
                <a:latin typeface="+mj-ea"/>
                <a:ea typeface="+mj-ea"/>
              </a:rPr>
              <a:t>５．アドバイザーになろう</a:t>
            </a:r>
          </a:p>
        </p:txBody>
      </p:sp>
    </p:spTree>
    <p:extLst>
      <p:ext uri="{BB962C8B-B14F-4D97-AF65-F5344CB8AC3E}">
        <p14:creationId xmlns:p14="http://schemas.microsoft.com/office/powerpoint/2010/main" val="2873892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24" name="図 23">
            <a:extLst>
              <a:ext uri="{FF2B5EF4-FFF2-40B4-BE49-F238E27FC236}">
                <a16:creationId xmlns:a16="http://schemas.microsoft.com/office/drawing/2014/main" id="{D163E788-7A8F-2323-FDC0-3B6F04194615}"/>
              </a:ext>
            </a:extLst>
          </p:cNvPr>
          <p:cNvPicPr>
            <a:picLocks noChangeAspect="1"/>
          </p:cNvPicPr>
          <p:nvPr/>
        </p:nvPicPr>
        <p:blipFill rotWithShape="1">
          <a:blip r:embed="rId3">
            <a:extLst>
              <a:ext uri="{28A0092B-C50C-407E-A947-70E740481C1C}">
                <a14:useLocalDpi xmlns:a14="http://schemas.microsoft.com/office/drawing/2010/main" val="0"/>
              </a:ext>
            </a:extLst>
          </a:blip>
          <a:srcRect l="1167" r="1942"/>
          <a:stretch/>
        </p:blipFill>
        <p:spPr>
          <a:xfrm>
            <a:off x="1212850" y="1890050"/>
            <a:ext cx="6665058" cy="2661644"/>
          </a:xfrm>
          <a:prstGeom prst="rect">
            <a:avLst/>
          </a:prstGeom>
        </p:spPr>
      </p:pic>
      <p:pic>
        <p:nvPicPr>
          <p:cNvPr id="2" name="図 1">
            <a:extLst>
              <a:ext uri="{FF2B5EF4-FFF2-40B4-BE49-F238E27FC236}">
                <a16:creationId xmlns:a16="http://schemas.microsoft.com/office/drawing/2014/main" id="{A7D3614F-2C79-E5CC-ACB0-8D0076121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045" y="376814"/>
            <a:ext cx="2297069" cy="1483179"/>
          </a:xfrm>
          <a:prstGeom prst="rect">
            <a:avLst/>
          </a:prstGeom>
        </p:spPr>
      </p:pic>
      <p:sp>
        <p:nvSpPr>
          <p:cNvPr id="8" name="テキスト ボックス 7">
            <a:extLst>
              <a:ext uri="{FF2B5EF4-FFF2-40B4-BE49-F238E27FC236}">
                <a16:creationId xmlns:a16="http://schemas.microsoft.com/office/drawing/2014/main" id="{D9A3BEF8-383E-D1FA-AAD2-CDA7E4FB61CC}"/>
              </a:ext>
            </a:extLst>
          </p:cNvPr>
          <p:cNvSpPr txBox="1"/>
          <p:nvPr/>
        </p:nvSpPr>
        <p:spPr>
          <a:xfrm>
            <a:off x="1366536" y="2204930"/>
            <a:ext cx="6410927" cy="1602105"/>
          </a:xfrm>
          <a:prstGeom prst="rect">
            <a:avLst/>
          </a:prstGeom>
          <a:noFill/>
        </p:spPr>
        <p:txBody>
          <a:bodyPr wrap="square">
            <a:spAutoFit/>
          </a:bodyPr>
          <a:lstStyle/>
          <a:p>
            <a:pPr marL="0" lvl="0" indent="0" algn="l" rtl="0">
              <a:lnSpc>
                <a:spcPct val="150000"/>
              </a:lnSpc>
              <a:spcAft>
                <a:spcPts val="0"/>
              </a:spcAft>
              <a:buNone/>
            </a:pPr>
            <a:r>
              <a:rPr lang="ja-JP" altLang="en-US" sz="2300" b="1" dirty="0">
                <a:solidFill>
                  <a:schemeClr val="bg1"/>
                </a:solidFill>
                <a:latin typeface="+mj-ea"/>
                <a:ea typeface="+mj-ea"/>
              </a:rPr>
              <a:t>①たばこを初めて吸おうとしている人に・・・</a:t>
            </a:r>
            <a:endParaRPr lang="en-US" altLang="ja-JP" sz="2300" b="1" dirty="0">
              <a:solidFill>
                <a:schemeClr val="bg1"/>
              </a:solidFill>
              <a:latin typeface="+mj-ea"/>
              <a:ea typeface="+mj-ea"/>
            </a:endParaRPr>
          </a:p>
          <a:p>
            <a:pPr marL="0" lvl="0" indent="0" algn="l" rtl="0">
              <a:lnSpc>
                <a:spcPct val="150000"/>
              </a:lnSpc>
              <a:spcAft>
                <a:spcPts val="0"/>
              </a:spcAft>
              <a:buNone/>
            </a:pPr>
            <a:r>
              <a:rPr lang="ja-JP" altLang="en-US" sz="2300" b="1" dirty="0">
                <a:solidFill>
                  <a:schemeClr val="bg1"/>
                </a:solidFill>
                <a:latin typeface="+mj-ea"/>
                <a:ea typeface="+mj-ea"/>
              </a:rPr>
              <a:t>②たばこを吸っている家族に・・・</a:t>
            </a:r>
            <a:endParaRPr lang="en-US" altLang="ja-JP" sz="2300" b="1" dirty="0">
              <a:solidFill>
                <a:schemeClr val="bg1"/>
              </a:solidFill>
              <a:latin typeface="+mj-ea"/>
              <a:ea typeface="+mj-ea"/>
            </a:endParaRPr>
          </a:p>
          <a:p>
            <a:pPr marL="0" lvl="0" indent="0" algn="l" rtl="0">
              <a:lnSpc>
                <a:spcPct val="150000"/>
              </a:lnSpc>
              <a:spcAft>
                <a:spcPts val="0"/>
              </a:spcAft>
              <a:buNone/>
            </a:pPr>
            <a:r>
              <a:rPr lang="ja-JP" altLang="en-US" sz="2300" b="1" dirty="0">
                <a:solidFill>
                  <a:schemeClr val="bg1"/>
                </a:solidFill>
                <a:latin typeface="+mj-ea"/>
                <a:ea typeface="+mj-ea"/>
              </a:rPr>
              <a:t>③信頼できる先輩からたばこをすすめられたら・・・</a:t>
            </a:r>
          </a:p>
        </p:txBody>
      </p:sp>
      <p:sp>
        <p:nvSpPr>
          <p:cNvPr id="22" name="テキスト ボックス 21">
            <a:extLst>
              <a:ext uri="{FF2B5EF4-FFF2-40B4-BE49-F238E27FC236}">
                <a16:creationId xmlns:a16="http://schemas.microsoft.com/office/drawing/2014/main" id="{2CD70406-E51B-5F4A-9074-475909492448}"/>
              </a:ext>
            </a:extLst>
          </p:cNvPr>
          <p:cNvSpPr txBox="1"/>
          <p:nvPr/>
        </p:nvSpPr>
        <p:spPr>
          <a:xfrm>
            <a:off x="635111" y="594336"/>
            <a:ext cx="6821214" cy="584775"/>
          </a:xfrm>
          <a:prstGeom prst="rect">
            <a:avLst/>
          </a:prstGeom>
          <a:noFill/>
        </p:spPr>
        <p:txBody>
          <a:bodyPr wrap="square" rtlCol="0">
            <a:spAutoFit/>
          </a:bodyPr>
          <a:lstStyle/>
          <a:p>
            <a:pPr marL="0" lvl="0" indent="0" algn="l" rtl="0">
              <a:spcBef>
                <a:spcPts val="1200"/>
              </a:spcBef>
              <a:spcAft>
                <a:spcPts val="0"/>
              </a:spcAft>
              <a:buNone/>
            </a:pPr>
            <a:r>
              <a:rPr lang="ja-JP" altLang="en-US" sz="3200" dirty="0">
                <a:latin typeface="+mj-ea"/>
                <a:ea typeface="+mj-ea"/>
              </a:rPr>
              <a:t>あなたならどのように話しますか？</a:t>
            </a:r>
          </a:p>
        </p:txBody>
      </p:sp>
      <p:sp>
        <p:nvSpPr>
          <p:cNvPr id="9" name="テキスト ボックス 8">
            <a:extLst>
              <a:ext uri="{FF2B5EF4-FFF2-40B4-BE49-F238E27FC236}">
                <a16:creationId xmlns:a16="http://schemas.microsoft.com/office/drawing/2014/main" id="{95D82566-37EA-4D6D-8392-783AD32D2AC6}"/>
              </a:ext>
            </a:extLst>
          </p:cNvPr>
          <p:cNvSpPr txBox="1"/>
          <p:nvPr/>
        </p:nvSpPr>
        <p:spPr>
          <a:xfrm>
            <a:off x="7019365" y="62135"/>
            <a:ext cx="2035807"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５．アドバイザーになろう</a:t>
            </a:r>
            <a:endParaRPr kumimoji="1" lang="ja-JP" altLang="en-US" dirty="0">
              <a:latin typeface="+mj-ea"/>
              <a:ea typeface="+mj-ea"/>
            </a:endParaRPr>
          </a:p>
        </p:txBody>
      </p:sp>
      <p:sp>
        <p:nvSpPr>
          <p:cNvPr id="5" name="スライド番号プレースホルダー 4">
            <a:extLst>
              <a:ext uri="{FF2B5EF4-FFF2-40B4-BE49-F238E27FC236}">
                <a16:creationId xmlns:a16="http://schemas.microsoft.com/office/drawing/2014/main" id="{08377101-5D2D-4B57-9484-81332B39CB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31</a:t>
            </a:fld>
            <a:endParaRPr lang="ja" altLang="en-US"/>
          </a:p>
        </p:txBody>
      </p:sp>
      <p:pic>
        <p:nvPicPr>
          <p:cNvPr id="10" name="図 9">
            <a:extLst>
              <a:ext uri="{FF2B5EF4-FFF2-40B4-BE49-F238E27FC236}">
                <a16:creationId xmlns:a16="http://schemas.microsoft.com/office/drawing/2014/main" id="{D10629E5-DAC3-414F-934B-85B232A6FFCA}"/>
              </a:ext>
            </a:extLst>
          </p:cNvPr>
          <p:cNvPicPr>
            <a:picLocks noChangeAspect="1"/>
          </p:cNvPicPr>
          <p:nvPr/>
        </p:nvPicPr>
        <p:blipFill>
          <a:blip r:embed="rId5"/>
          <a:stretch>
            <a:fillRect/>
          </a:stretch>
        </p:blipFill>
        <p:spPr>
          <a:xfrm>
            <a:off x="7879466" y="3250637"/>
            <a:ext cx="1240807" cy="1413844"/>
          </a:xfrm>
          <a:prstGeom prst="rect">
            <a:avLst/>
          </a:prstGeom>
        </p:spPr>
      </p:pic>
      <p:pic>
        <p:nvPicPr>
          <p:cNvPr id="11" name="図 10">
            <a:extLst>
              <a:ext uri="{FF2B5EF4-FFF2-40B4-BE49-F238E27FC236}">
                <a16:creationId xmlns:a16="http://schemas.microsoft.com/office/drawing/2014/main" id="{9BDF169B-9850-4ECD-B6BD-74173829F4CB}"/>
              </a:ext>
            </a:extLst>
          </p:cNvPr>
          <p:cNvPicPr>
            <a:picLocks noChangeAspect="1"/>
          </p:cNvPicPr>
          <p:nvPr/>
        </p:nvPicPr>
        <p:blipFill>
          <a:blip r:embed="rId6"/>
          <a:stretch>
            <a:fillRect/>
          </a:stretch>
        </p:blipFill>
        <p:spPr>
          <a:xfrm flipH="1">
            <a:off x="-8723" y="3250568"/>
            <a:ext cx="1220015" cy="1412649"/>
          </a:xfrm>
          <a:prstGeom prst="rect">
            <a:avLst/>
          </a:prstGeom>
        </p:spPr>
      </p:pic>
    </p:spTree>
    <p:extLst>
      <p:ext uri="{BB962C8B-B14F-4D97-AF65-F5344CB8AC3E}">
        <p14:creationId xmlns:p14="http://schemas.microsoft.com/office/powerpoint/2010/main" val="2090859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BF03DE0-5BDE-B186-03B8-2D1937FC9CA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5643108">
            <a:off x="758464" y="2455344"/>
            <a:ext cx="2028428" cy="2138024"/>
          </a:xfrm>
          <a:prstGeom prst="rect">
            <a:avLst/>
          </a:prstGeom>
        </p:spPr>
      </p:pic>
      <p:pic>
        <p:nvPicPr>
          <p:cNvPr id="6" name="図 5">
            <a:extLst>
              <a:ext uri="{FF2B5EF4-FFF2-40B4-BE49-F238E27FC236}">
                <a16:creationId xmlns:a16="http://schemas.microsoft.com/office/drawing/2014/main" id="{19B69D4D-339A-3603-4384-DC794783C6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152080">
            <a:off x="6148866" y="2309045"/>
            <a:ext cx="2028428" cy="2138024"/>
          </a:xfrm>
          <a:prstGeom prst="rect">
            <a:avLst/>
          </a:prstGeom>
        </p:spPr>
      </p:pic>
      <p:sp>
        <p:nvSpPr>
          <p:cNvPr id="7" name="テキスト ボックス 6">
            <a:extLst>
              <a:ext uri="{FF2B5EF4-FFF2-40B4-BE49-F238E27FC236}">
                <a16:creationId xmlns:a16="http://schemas.microsoft.com/office/drawing/2014/main" id="{AAB98A31-1AD6-A79F-E1BC-F26D0424D14E}"/>
              </a:ext>
            </a:extLst>
          </p:cNvPr>
          <p:cNvSpPr txBox="1"/>
          <p:nvPr/>
        </p:nvSpPr>
        <p:spPr>
          <a:xfrm>
            <a:off x="367737" y="279648"/>
            <a:ext cx="8408525" cy="1113766"/>
          </a:xfrm>
          <a:prstGeom prst="rect">
            <a:avLst/>
          </a:prstGeom>
          <a:noFill/>
        </p:spPr>
        <p:txBody>
          <a:bodyPr wrap="square">
            <a:spAutoFit/>
          </a:bodyPr>
          <a:lstStyle/>
          <a:p>
            <a:pPr lvl="0">
              <a:lnSpc>
                <a:spcPct val="150000"/>
              </a:lnSpc>
            </a:pPr>
            <a:r>
              <a:rPr lang="ja-JP" altLang="en-US" sz="2400" dirty="0">
                <a:latin typeface="+mj-ea"/>
                <a:ea typeface="+mj-ea"/>
              </a:rPr>
              <a:t>本時の学習を通して、たばこから</a:t>
            </a:r>
            <a:endParaRPr lang="en-US" altLang="ja-JP" sz="2400" dirty="0">
              <a:latin typeface="+mj-ea"/>
              <a:ea typeface="+mj-ea"/>
            </a:endParaRPr>
          </a:p>
          <a:p>
            <a:pPr lvl="0" algn="ctr">
              <a:lnSpc>
                <a:spcPct val="150000"/>
              </a:lnSpc>
            </a:pPr>
            <a:r>
              <a:rPr lang="ja-JP" altLang="en-US" sz="2400" dirty="0">
                <a:latin typeface="+mj-ea"/>
                <a:ea typeface="+mj-ea"/>
              </a:rPr>
              <a:t>自分やみんなの健康を守るためにはどんなことが大切だろうか</a:t>
            </a:r>
          </a:p>
        </p:txBody>
      </p:sp>
      <p:sp>
        <p:nvSpPr>
          <p:cNvPr id="5" name="スライド番号プレースホルダー 4">
            <a:extLst>
              <a:ext uri="{FF2B5EF4-FFF2-40B4-BE49-F238E27FC236}">
                <a16:creationId xmlns:a16="http://schemas.microsoft.com/office/drawing/2014/main" id="{4ED55F18-A4A6-4ED0-AB88-1B231CEB43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32</a:t>
            </a:fld>
            <a:endParaRPr lang="ja" altLang="en-US"/>
          </a:p>
        </p:txBody>
      </p:sp>
      <p:pic>
        <p:nvPicPr>
          <p:cNvPr id="8" name="図 7">
            <a:extLst>
              <a:ext uri="{FF2B5EF4-FFF2-40B4-BE49-F238E27FC236}">
                <a16:creationId xmlns:a16="http://schemas.microsoft.com/office/drawing/2014/main" id="{240D6A3C-9341-4D38-98B0-630F45D1BED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13760" y="1698176"/>
            <a:ext cx="2272690" cy="3201483"/>
          </a:xfrm>
          <a:prstGeom prst="rect">
            <a:avLst/>
          </a:prstGeom>
        </p:spPr>
      </p:pic>
    </p:spTree>
    <p:extLst>
      <p:ext uri="{BB962C8B-B14F-4D97-AF65-F5344CB8AC3E}">
        <p14:creationId xmlns:p14="http://schemas.microsoft.com/office/powerpoint/2010/main" val="134881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C6007FB-97DC-4D95-AE57-CDF2342DA57C}"/>
              </a:ext>
            </a:extLst>
          </p:cNvPr>
          <p:cNvSpPr txBox="1"/>
          <p:nvPr/>
        </p:nvSpPr>
        <p:spPr>
          <a:xfrm>
            <a:off x="1464869" y="1848475"/>
            <a:ext cx="6214263" cy="1454244"/>
          </a:xfrm>
          <a:prstGeom prst="rect">
            <a:avLst/>
          </a:prstGeom>
          <a:solidFill>
            <a:schemeClr val="accent4">
              <a:lumMod val="20000"/>
              <a:lumOff val="80000"/>
            </a:schemeClr>
          </a:solidFill>
        </p:spPr>
        <p:txBody>
          <a:bodyPr wrap="square" rtlCol="0">
            <a:spAutoFit/>
          </a:bodyPr>
          <a:lstStyle/>
          <a:p>
            <a:pPr lvl="0">
              <a:lnSpc>
                <a:spcPct val="150000"/>
              </a:lnSpc>
            </a:pPr>
            <a:r>
              <a:rPr lang="ja-JP" altLang="en-US" sz="3200" dirty="0">
                <a:latin typeface="+mj-ea"/>
                <a:ea typeface="+mj-ea"/>
              </a:rPr>
              <a:t>禁煙外来を行っている地域の医師</a:t>
            </a:r>
            <a:endParaRPr lang="en-US" altLang="ja-JP" sz="3200" dirty="0">
              <a:latin typeface="+mj-ea"/>
              <a:ea typeface="+mj-ea"/>
            </a:endParaRPr>
          </a:p>
          <a:p>
            <a:pPr lvl="0">
              <a:lnSpc>
                <a:spcPct val="150000"/>
              </a:lnSpc>
            </a:pPr>
            <a:r>
              <a:rPr lang="ja-JP" altLang="en-US" sz="3200" dirty="0">
                <a:latin typeface="+mj-ea"/>
                <a:ea typeface="+mj-ea"/>
              </a:rPr>
              <a:t>から皆さんへメッセージ</a:t>
            </a:r>
          </a:p>
        </p:txBody>
      </p:sp>
      <p:sp>
        <p:nvSpPr>
          <p:cNvPr id="4" name="スライド番号プレースホルダー 3">
            <a:extLst>
              <a:ext uri="{FF2B5EF4-FFF2-40B4-BE49-F238E27FC236}">
                <a16:creationId xmlns:a16="http://schemas.microsoft.com/office/drawing/2014/main" id="{75EC92CE-A2DC-45E2-9DF8-806564F5E4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33</a:t>
            </a:fld>
            <a:endParaRPr lang="ja" altLang="en-US"/>
          </a:p>
        </p:txBody>
      </p:sp>
    </p:spTree>
    <p:extLst>
      <p:ext uri="{BB962C8B-B14F-4D97-AF65-F5344CB8AC3E}">
        <p14:creationId xmlns:p14="http://schemas.microsoft.com/office/powerpoint/2010/main" val="1956921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4E6C78-E455-449E-B82B-E1D63F8871AF}"/>
              </a:ext>
            </a:extLst>
          </p:cNvPr>
          <p:cNvSpPr>
            <a:spLocks noGrp="1"/>
          </p:cNvSpPr>
          <p:nvPr>
            <p:ph type="title"/>
          </p:nvPr>
        </p:nvSpPr>
        <p:spPr>
          <a:xfrm>
            <a:off x="311700" y="1999050"/>
            <a:ext cx="8520600" cy="572700"/>
          </a:xfrm>
        </p:spPr>
        <p:txBody>
          <a:bodyPr>
            <a:normAutofit fontScale="90000"/>
          </a:bodyPr>
          <a:lstStyle/>
          <a:p>
            <a:pPr algn="ctr"/>
            <a:r>
              <a:rPr kumimoji="1" lang="ja-JP" altLang="en-US" dirty="0">
                <a:latin typeface="+mj-ea"/>
                <a:ea typeface="+mj-ea"/>
              </a:rPr>
              <a:t>追加スライド</a:t>
            </a:r>
            <a:br>
              <a:rPr kumimoji="1" lang="en-US" altLang="ja-JP" dirty="0">
                <a:latin typeface="+mj-ea"/>
                <a:ea typeface="+mj-ea"/>
              </a:rPr>
            </a:br>
            <a:br>
              <a:rPr kumimoji="1" lang="en-US" altLang="ja-JP" dirty="0">
                <a:latin typeface="+mj-ea"/>
                <a:ea typeface="+mj-ea"/>
              </a:rPr>
            </a:br>
            <a:r>
              <a:rPr kumimoji="1" lang="ja-JP" altLang="en-US" dirty="0">
                <a:latin typeface="+mj-ea"/>
                <a:ea typeface="+mj-ea"/>
              </a:rPr>
              <a:t>学校の状況等に応じてご活用ください</a:t>
            </a:r>
          </a:p>
        </p:txBody>
      </p:sp>
      <p:sp>
        <p:nvSpPr>
          <p:cNvPr id="4" name="スライド番号プレースホルダー 3">
            <a:extLst>
              <a:ext uri="{FF2B5EF4-FFF2-40B4-BE49-F238E27FC236}">
                <a16:creationId xmlns:a16="http://schemas.microsoft.com/office/drawing/2014/main" id="{D99868DC-C633-47AC-8EC1-B4BD982E55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34</a:t>
            </a:fld>
            <a:endParaRPr lang="ja" altLang="en-US"/>
          </a:p>
        </p:txBody>
      </p:sp>
    </p:spTree>
    <p:extLst>
      <p:ext uri="{BB962C8B-B14F-4D97-AF65-F5344CB8AC3E}">
        <p14:creationId xmlns:p14="http://schemas.microsoft.com/office/powerpoint/2010/main" val="729632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D5E9276-C037-4A33-996F-282D32AE0C70}"/>
              </a:ext>
            </a:extLst>
          </p:cNvPr>
          <p:cNvPicPr>
            <a:picLocks noChangeAspect="1"/>
          </p:cNvPicPr>
          <p:nvPr/>
        </p:nvPicPr>
        <p:blipFill>
          <a:blip r:embed="rId3"/>
          <a:stretch>
            <a:fillRect/>
          </a:stretch>
        </p:blipFill>
        <p:spPr>
          <a:xfrm>
            <a:off x="530190" y="528638"/>
            <a:ext cx="6443663" cy="657225"/>
          </a:xfrm>
          <a:prstGeom prst="rect">
            <a:avLst/>
          </a:prstGeom>
        </p:spPr>
      </p:pic>
      <p:pic>
        <p:nvPicPr>
          <p:cNvPr id="6" name="図 5">
            <a:extLst>
              <a:ext uri="{FF2B5EF4-FFF2-40B4-BE49-F238E27FC236}">
                <a16:creationId xmlns:a16="http://schemas.microsoft.com/office/drawing/2014/main" id="{3B16E94E-3875-4BB3-8414-37FA6367F9E7}"/>
              </a:ext>
            </a:extLst>
          </p:cNvPr>
          <p:cNvPicPr>
            <a:picLocks noChangeAspect="1"/>
          </p:cNvPicPr>
          <p:nvPr/>
        </p:nvPicPr>
        <p:blipFill>
          <a:blip r:embed="rId4"/>
          <a:stretch>
            <a:fillRect/>
          </a:stretch>
        </p:blipFill>
        <p:spPr>
          <a:xfrm>
            <a:off x="530190" y="1538458"/>
            <a:ext cx="785813" cy="564356"/>
          </a:xfrm>
          <a:prstGeom prst="rect">
            <a:avLst/>
          </a:prstGeom>
        </p:spPr>
      </p:pic>
      <p:pic>
        <p:nvPicPr>
          <p:cNvPr id="7" name="図 6">
            <a:extLst>
              <a:ext uri="{FF2B5EF4-FFF2-40B4-BE49-F238E27FC236}">
                <a16:creationId xmlns:a16="http://schemas.microsoft.com/office/drawing/2014/main" id="{199D86CA-7662-477B-8B84-319B6CCCF150}"/>
              </a:ext>
            </a:extLst>
          </p:cNvPr>
          <p:cNvPicPr>
            <a:picLocks noChangeAspect="1"/>
          </p:cNvPicPr>
          <p:nvPr/>
        </p:nvPicPr>
        <p:blipFill>
          <a:blip r:embed="rId5"/>
          <a:stretch>
            <a:fillRect/>
          </a:stretch>
        </p:blipFill>
        <p:spPr>
          <a:xfrm>
            <a:off x="1323339" y="1642042"/>
            <a:ext cx="2964656" cy="357188"/>
          </a:xfrm>
          <a:prstGeom prst="rect">
            <a:avLst/>
          </a:prstGeom>
        </p:spPr>
      </p:pic>
      <p:pic>
        <p:nvPicPr>
          <p:cNvPr id="8" name="図 7">
            <a:extLst>
              <a:ext uri="{FF2B5EF4-FFF2-40B4-BE49-F238E27FC236}">
                <a16:creationId xmlns:a16="http://schemas.microsoft.com/office/drawing/2014/main" id="{28301C97-EBF6-4711-9792-4EEBDD00F80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412" b="98824" l="460" r="99885">
                        <a14:foregroundMark x1="5632" y1="37647" x2="18161" y2="37647"/>
                        <a14:foregroundMark x1="18161" y1="37647" x2="59770" y2="30588"/>
                        <a14:foregroundMark x1="59770" y1="30588" x2="79080" y2="34118"/>
                        <a14:foregroundMark x1="805" y1="24706" x2="460" y2="96471"/>
                        <a14:foregroundMark x1="95402" y1="35294" x2="96092" y2="94118"/>
                        <a14:foregroundMark x1="96092" y1="94118" x2="96092" y2="94118"/>
                        <a14:foregroundMark x1="99770" y1="41176" x2="99885" y2="98824"/>
                      </a14:backgroundRemoval>
                    </a14:imgEffect>
                  </a14:imgLayer>
                </a14:imgProps>
              </a:ext>
            </a:extLst>
          </a:blip>
          <a:stretch>
            <a:fillRect/>
          </a:stretch>
        </p:blipFill>
        <p:spPr>
          <a:xfrm>
            <a:off x="1323338" y="2102814"/>
            <a:ext cx="6215063" cy="607219"/>
          </a:xfrm>
          <a:prstGeom prst="rect">
            <a:avLst/>
          </a:prstGeom>
        </p:spPr>
      </p:pic>
      <p:pic>
        <p:nvPicPr>
          <p:cNvPr id="10" name="図 9">
            <a:extLst>
              <a:ext uri="{FF2B5EF4-FFF2-40B4-BE49-F238E27FC236}">
                <a16:creationId xmlns:a16="http://schemas.microsoft.com/office/drawing/2014/main" id="{B68FA0B3-EB54-4175-94CD-FF25CABFD7A2}"/>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530190" y="2871572"/>
            <a:ext cx="8295051" cy="2038437"/>
          </a:xfrm>
          <a:prstGeom prst="rect">
            <a:avLst/>
          </a:prstGeom>
        </p:spPr>
      </p:pic>
      <p:pic>
        <p:nvPicPr>
          <p:cNvPr id="12" name="図 11">
            <a:extLst>
              <a:ext uri="{FF2B5EF4-FFF2-40B4-BE49-F238E27FC236}">
                <a16:creationId xmlns:a16="http://schemas.microsoft.com/office/drawing/2014/main" id="{26FE5774-FFDB-4BB7-86C0-0140F7FB80F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231009" y="818494"/>
            <a:ext cx="1517705" cy="1517705"/>
          </a:xfrm>
          <a:prstGeom prst="rect">
            <a:avLst/>
          </a:prstGeom>
        </p:spPr>
      </p:pic>
      <p:sp>
        <p:nvSpPr>
          <p:cNvPr id="14" name="&quot;禁止&quot;マーク 13">
            <a:extLst>
              <a:ext uri="{FF2B5EF4-FFF2-40B4-BE49-F238E27FC236}">
                <a16:creationId xmlns:a16="http://schemas.microsoft.com/office/drawing/2014/main" id="{B093FA8E-EB3F-4B4C-8852-BA6AB7B0A05D}"/>
              </a:ext>
            </a:extLst>
          </p:cNvPr>
          <p:cNvSpPr/>
          <p:nvPr/>
        </p:nvSpPr>
        <p:spPr>
          <a:xfrm>
            <a:off x="7307536" y="799293"/>
            <a:ext cx="1517705" cy="1517705"/>
          </a:xfrm>
          <a:prstGeom prst="noSmoking">
            <a:avLst>
              <a:gd name="adj" fmla="val 1088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solidFill>
                <a:schemeClr val="tx1"/>
              </a:solidFill>
            </a:endParaRPr>
          </a:p>
        </p:txBody>
      </p:sp>
      <p:sp>
        <p:nvSpPr>
          <p:cNvPr id="15" name="テキスト ボックス 14">
            <a:extLst>
              <a:ext uri="{FF2B5EF4-FFF2-40B4-BE49-F238E27FC236}">
                <a16:creationId xmlns:a16="http://schemas.microsoft.com/office/drawing/2014/main" id="{4C195102-38F5-40D7-B78F-EF9AB3E736A3}"/>
              </a:ext>
            </a:extLst>
          </p:cNvPr>
          <p:cNvSpPr txBox="1"/>
          <p:nvPr/>
        </p:nvSpPr>
        <p:spPr>
          <a:xfrm>
            <a:off x="7654872" y="89108"/>
            <a:ext cx="1354568"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１．喫煙の影響</a:t>
            </a:r>
            <a:endParaRPr kumimoji="1" lang="ja-JP" altLang="en-US" dirty="0">
              <a:latin typeface="+mj-ea"/>
              <a:ea typeface="+mj-ea"/>
            </a:endParaRPr>
          </a:p>
        </p:txBody>
      </p:sp>
      <p:sp>
        <p:nvSpPr>
          <p:cNvPr id="2" name="スライド番号プレースホルダー 1">
            <a:extLst>
              <a:ext uri="{FF2B5EF4-FFF2-40B4-BE49-F238E27FC236}">
                <a16:creationId xmlns:a16="http://schemas.microsoft.com/office/drawing/2014/main" id="{1BB51B84-35D3-4DA2-B4BE-A9A628D5846F}"/>
              </a:ext>
            </a:extLst>
          </p:cNvPr>
          <p:cNvSpPr>
            <a:spLocks noGrp="1"/>
          </p:cNvSpPr>
          <p:nvPr>
            <p:ph type="sldNum" sz="quarter" idx="12"/>
          </p:nvPr>
        </p:nvSpPr>
        <p:spPr/>
        <p:txBody>
          <a:bodyPr/>
          <a:lstStyle/>
          <a:p>
            <a:fld id="{9CD747EA-0217-4C69-B085-8B249811B92C}" type="slidenum">
              <a:rPr kumimoji="1" lang="ja-JP" altLang="en-US" smtClean="0"/>
              <a:t>35</a:t>
            </a:fld>
            <a:endParaRPr kumimoji="1" lang="ja-JP" altLang="en-US"/>
          </a:p>
        </p:txBody>
      </p:sp>
    </p:spTree>
    <p:extLst>
      <p:ext uri="{BB962C8B-B14F-4D97-AF65-F5344CB8AC3E}">
        <p14:creationId xmlns:p14="http://schemas.microsoft.com/office/powerpoint/2010/main" val="443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6;p15">
            <a:extLst>
              <a:ext uri="{FF2B5EF4-FFF2-40B4-BE49-F238E27FC236}">
                <a16:creationId xmlns:a16="http://schemas.microsoft.com/office/drawing/2014/main" id="{45AFB1FE-A0B6-E523-2427-9713743A6BA8}"/>
              </a:ext>
            </a:extLst>
          </p:cNvPr>
          <p:cNvSpPr txBox="1">
            <a:spLocks/>
          </p:cNvSpPr>
          <p:nvPr/>
        </p:nvSpPr>
        <p:spPr>
          <a:xfrm>
            <a:off x="0" y="296409"/>
            <a:ext cx="9143999" cy="537917"/>
          </a:xfrm>
          <a:prstGeom prst="rect">
            <a:avLst/>
          </a:prstGeom>
          <a:ln>
            <a:noFill/>
          </a:ln>
        </p:spPr>
        <p:txBody>
          <a:bodyPr spcFirstLastPara="1" wrap="square" lIns="91425" tIns="91425" rIns="91425" bIns="91425" anchor="b"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ja-JP" altLang="en-US" sz="2800" dirty="0">
                <a:latin typeface="+mj-ea"/>
                <a:ea typeface="+mj-ea"/>
              </a:rPr>
              <a:t>知ってる？　たばこ〇☓クイズ</a:t>
            </a:r>
            <a:endParaRPr lang="ja-JP" altLang="en-US" sz="2800" dirty="0">
              <a:latin typeface="+mj-ea"/>
              <a:ea typeface="+mj-ea"/>
              <a:cs typeface="Trebuchet MS"/>
              <a:sym typeface="Trebuchet MS"/>
            </a:endParaRPr>
          </a:p>
        </p:txBody>
      </p:sp>
      <p:graphicFrame>
        <p:nvGraphicFramePr>
          <p:cNvPr id="13" name="表 12">
            <a:extLst>
              <a:ext uri="{FF2B5EF4-FFF2-40B4-BE49-F238E27FC236}">
                <a16:creationId xmlns:a16="http://schemas.microsoft.com/office/drawing/2014/main" id="{56EF324E-B15E-D63F-CD0C-AC03E2DED4E7}"/>
              </a:ext>
            </a:extLst>
          </p:cNvPr>
          <p:cNvGraphicFramePr>
            <a:graphicFrameLocks noGrp="1"/>
          </p:cNvGraphicFramePr>
          <p:nvPr>
            <p:extLst>
              <p:ext uri="{D42A27DB-BD31-4B8C-83A1-F6EECF244321}">
                <p14:modId xmlns:p14="http://schemas.microsoft.com/office/powerpoint/2010/main" val="1498061305"/>
              </p:ext>
            </p:extLst>
          </p:nvPr>
        </p:nvGraphicFramePr>
        <p:xfrm>
          <a:off x="1255841" y="918127"/>
          <a:ext cx="5919386" cy="4114800"/>
        </p:xfrm>
        <a:graphic>
          <a:graphicData uri="http://schemas.openxmlformats.org/drawingml/2006/table">
            <a:tbl>
              <a:tblPr firstRow="1" bandRow="1">
                <a:tableStyleId>{5A05932E-9520-4C41-A075-A4B9AEF80502}</a:tableStyleId>
              </a:tblPr>
              <a:tblGrid>
                <a:gridCol w="700757">
                  <a:extLst>
                    <a:ext uri="{9D8B030D-6E8A-4147-A177-3AD203B41FA5}">
                      <a16:colId xmlns:a16="http://schemas.microsoft.com/office/drawing/2014/main" val="2182145061"/>
                    </a:ext>
                  </a:extLst>
                </a:gridCol>
                <a:gridCol w="3922519">
                  <a:extLst>
                    <a:ext uri="{9D8B030D-6E8A-4147-A177-3AD203B41FA5}">
                      <a16:colId xmlns:a16="http://schemas.microsoft.com/office/drawing/2014/main" val="3403123293"/>
                    </a:ext>
                  </a:extLst>
                </a:gridCol>
                <a:gridCol w="1296110">
                  <a:extLst>
                    <a:ext uri="{9D8B030D-6E8A-4147-A177-3AD203B41FA5}">
                      <a16:colId xmlns:a16="http://schemas.microsoft.com/office/drawing/2014/main" val="4193876553"/>
                    </a:ext>
                  </a:extLst>
                </a:gridCol>
              </a:tblGrid>
              <a:tr h="0">
                <a:tc>
                  <a:txBody>
                    <a:bodyPr/>
                    <a:lstStyle/>
                    <a:p>
                      <a:pPr algn="ctr"/>
                      <a:r>
                        <a:rPr kumimoji="1" lang="en-US" altLang="ja-JP" sz="2000" dirty="0">
                          <a:latin typeface="+mj-ea"/>
                          <a:ea typeface="+mj-ea"/>
                        </a:rPr>
                        <a:t>No,</a:t>
                      </a:r>
                    </a:p>
                  </a:txBody>
                  <a:tcPr/>
                </a:tc>
                <a:tc>
                  <a:txBody>
                    <a:bodyPr/>
                    <a:lstStyle/>
                    <a:p>
                      <a:pPr algn="ctr"/>
                      <a:r>
                        <a:rPr kumimoji="1" lang="ja-JP" altLang="en-US" sz="2000" dirty="0">
                          <a:latin typeface="+mj-ea"/>
                          <a:ea typeface="+mj-ea"/>
                        </a:rPr>
                        <a:t>クイズ</a:t>
                      </a:r>
                    </a:p>
                  </a:txBody>
                  <a:tcPr/>
                </a:tc>
                <a:tc>
                  <a:txBody>
                    <a:bodyPr/>
                    <a:lstStyle/>
                    <a:p>
                      <a:pPr algn="ctr"/>
                      <a:r>
                        <a:rPr kumimoji="1" lang="ja-JP" altLang="en-US" sz="2400" dirty="0">
                          <a:latin typeface="+mj-ea"/>
                          <a:ea typeface="+mj-ea"/>
                        </a:rPr>
                        <a:t>〇 </a:t>
                      </a:r>
                      <a:r>
                        <a:rPr kumimoji="1" lang="en-US" altLang="ja-JP" sz="1600" dirty="0">
                          <a:latin typeface="+mj-ea"/>
                          <a:ea typeface="+mj-ea"/>
                        </a:rPr>
                        <a:t>or </a:t>
                      </a:r>
                      <a:r>
                        <a:rPr kumimoji="1" lang="ja-JP" altLang="en-US" sz="2400" dirty="0">
                          <a:latin typeface="+mj-ea"/>
                          <a:ea typeface="+mj-ea"/>
                        </a:rPr>
                        <a:t>☓</a:t>
                      </a:r>
                    </a:p>
                  </a:txBody>
                  <a:tcPr/>
                </a:tc>
                <a:extLst>
                  <a:ext uri="{0D108BD9-81ED-4DB2-BD59-A6C34878D82A}">
                    <a16:rowId xmlns:a16="http://schemas.microsoft.com/office/drawing/2014/main" val="2924649258"/>
                  </a:ext>
                </a:extLst>
              </a:tr>
              <a:tr h="731520">
                <a:tc>
                  <a:txBody>
                    <a:bodyPr/>
                    <a:lstStyle/>
                    <a:p>
                      <a:pPr algn="ctr"/>
                      <a:r>
                        <a:rPr kumimoji="1" lang="ja-JP" altLang="en-US" sz="2400" dirty="0">
                          <a:latin typeface="+mj-ea"/>
                          <a:ea typeface="+mj-ea"/>
                        </a:rPr>
                        <a:t>１ </a:t>
                      </a:r>
                    </a:p>
                  </a:txBody>
                  <a:tcPr anchor="ctr"/>
                </a:tc>
                <a:tc>
                  <a:txBody>
                    <a:bodyPr/>
                    <a:lstStyle/>
                    <a:p>
                      <a:pPr>
                        <a:lnSpc>
                          <a:spcPct val="150000"/>
                        </a:lnSpc>
                      </a:pPr>
                      <a:r>
                        <a:rPr kumimoji="1" lang="ja-JP" altLang="en-US" dirty="0">
                          <a:latin typeface="+mj-ea"/>
                          <a:ea typeface="+mj-ea"/>
                        </a:rPr>
                        <a:t>たばこを吸い続けると肌のハリやツヤがなくなり、シワやシミができやすくなる</a:t>
                      </a:r>
                    </a:p>
                  </a:txBody>
                  <a:tcPr anchor="ctr"/>
                </a:tc>
                <a:tc>
                  <a:txBody>
                    <a:bodyPr/>
                    <a:lstStyle/>
                    <a:p>
                      <a:endParaRPr kumimoji="1" lang="ja-JP" altLang="en-US" dirty="0">
                        <a:latin typeface="+mj-ea"/>
                        <a:ea typeface="+mj-ea"/>
                      </a:endParaRPr>
                    </a:p>
                  </a:txBody>
                  <a:tcPr/>
                </a:tc>
                <a:extLst>
                  <a:ext uri="{0D108BD9-81ED-4DB2-BD59-A6C34878D82A}">
                    <a16:rowId xmlns:a16="http://schemas.microsoft.com/office/drawing/2014/main" val="3201841138"/>
                  </a:ext>
                </a:extLst>
              </a:tr>
              <a:tr h="731520">
                <a:tc>
                  <a:txBody>
                    <a:bodyPr/>
                    <a:lstStyle/>
                    <a:p>
                      <a:pPr algn="ctr"/>
                      <a:r>
                        <a:rPr kumimoji="1" lang="ja-JP" altLang="en-US" sz="2400" dirty="0">
                          <a:latin typeface="+mj-ea"/>
                          <a:ea typeface="+mj-ea"/>
                        </a:rPr>
                        <a:t>２ </a:t>
                      </a:r>
                    </a:p>
                  </a:txBody>
                  <a:tcPr anchor="ctr"/>
                </a:tc>
                <a:tc>
                  <a:txBody>
                    <a:bodyPr/>
                    <a:lstStyle/>
                    <a:p>
                      <a:pPr>
                        <a:lnSpc>
                          <a:spcPct val="150000"/>
                        </a:lnSpc>
                      </a:pPr>
                      <a:r>
                        <a:rPr kumimoji="1" lang="ja-JP" altLang="en-US" dirty="0">
                          <a:latin typeface="+mj-ea"/>
                          <a:ea typeface="+mj-ea"/>
                        </a:rPr>
                        <a:t>たばこの経済的な影響は損失のほうが大きい</a:t>
                      </a:r>
                      <a:endParaRPr kumimoji="1" lang="en-US" altLang="ja-JP" dirty="0">
                        <a:latin typeface="+mj-ea"/>
                        <a:ea typeface="+mj-ea"/>
                      </a:endParaRPr>
                    </a:p>
                  </a:txBody>
                  <a:tcPr anchor="ctr"/>
                </a:tc>
                <a:tc>
                  <a:txBody>
                    <a:bodyPr/>
                    <a:lstStyle/>
                    <a:p>
                      <a:endParaRPr kumimoji="1" lang="ja-JP" altLang="en-US" dirty="0">
                        <a:latin typeface="+mj-ea"/>
                        <a:ea typeface="+mj-ea"/>
                      </a:endParaRPr>
                    </a:p>
                  </a:txBody>
                  <a:tcPr/>
                </a:tc>
                <a:extLst>
                  <a:ext uri="{0D108BD9-81ED-4DB2-BD59-A6C34878D82A}">
                    <a16:rowId xmlns:a16="http://schemas.microsoft.com/office/drawing/2014/main" val="1962822810"/>
                  </a:ext>
                </a:extLst>
              </a:tr>
              <a:tr h="731520">
                <a:tc>
                  <a:txBody>
                    <a:bodyPr/>
                    <a:lstStyle/>
                    <a:p>
                      <a:pPr algn="ctr"/>
                      <a:r>
                        <a:rPr kumimoji="1" lang="ja-JP" altLang="en-US" sz="2400" dirty="0">
                          <a:latin typeface="+mj-ea"/>
                          <a:ea typeface="+mj-ea"/>
                        </a:rPr>
                        <a:t>３ </a:t>
                      </a:r>
                    </a:p>
                  </a:txBody>
                  <a:tcPr anchor="ctr"/>
                </a:tc>
                <a:tc>
                  <a:txBody>
                    <a:bodyPr/>
                    <a:lstStyle/>
                    <a:p>
                      <a:pPr>
                        <a:lnSpc>
                          <a:spcPct val="150000"/>
                        </a:lnSpc>
                      </a:pPr>
                      <a:r>
                        <a:rPr kumimoji="1" lang="ja-JP" altLang="en-US" dirty="0">
                          <a:latin typeface="+mj-ea"/>
                          <a:ea typeface="+mj-ea"/>
                        </a:rPr>
                        <a:t>２０歳未満の人でも、屋内の喫煙エリアに立ち入ることができる</a:t>
                      </a:r>
                    </a:p>
                  </a:txBody>
                  <a:tcPr anchor="ctr"/>
                </a:tc>
                <a:tc>
                  <a:txBody>
                    <a:bodyPr/>
                    <a:lstStyle/>
                    <a:p>
                      <a:endParaRPr kumimoji="1" lang="ja-JP" altLang="en-US" dirty="0">
                        <a:latin typeface="+mj-ea"/>
                        <a:ea typeface="+mj-ea"/>
                      </a:endParaRPr>
                    </a:p>
                  </a:txBody>
                  <a:tcPr/>
                </a:tc>
                <a:extLst>
                  <a:ext uri="{0D108BD9-81ED-4DB2-BD59-A6C34878D82A}">
                    <a16:rowId xmlns:a16="http://schemas.microsoft.com/office/drawing/2014/main" val="2655580551"/>
                  </a:ext>
                </a:extLst>
              </a:tr>
              <a:tr h="731520">
                <a:tc>
                  <a:txBody>
                    <a:bodyPr/>
                    <a:lstStyle/>
                    <a:p>
                      <a:pPr algn="ctr"/>
                      <a:r>
                        <a:rPr kumimoji="1" lang="ja-JP" altLang="en-US" sz="2400" dirty="0">
                          <a:latin typeface="+mj-ea"/>
                          <a:ea typeface="+mj-ea"/>
                        </a:rPr>
                        <a:t>４ </a:t>
                      </a:r>
                    </a:p>
                  </a:txBody>
                  <a:tcPr anchor="ctr"/>
                </a:tc>
                <a:tc>
                  <a:txBody>
                    <a:bodyPr/>
                    <a:lstStyle/>
                    <a:p>
                      <a:pPr>
                        <a:lnSpc>
                          <a:spcPct val="150000"/>
                        </a:lnSpc>
                      </a:pPr>
                      <a:r>
                        <a:rPr kumimoji="1" lang="ja-JP" altLang="en-US" dirty="0">
                          <a:latin typeface="+mj-ea"/>
                          <a:ea typeface="+mj-ea"/>
                        </a:rPr>
                        <a:t>たばこには、依存性があり、やめたくてもやめられなくなる</a:t>
                      </a:r>
                      <a:endParaRPr kumimoji="1" lang="en-US" altLang="ja-JP" dirty="0">
                        <a:latin typeface="+mj-ea"/>
                        <a:ea typeface="+mj-ea"/>
                      </a:endParaRPr>
                    </a:p>
                  </a:txBody>
                  <a:tcPr anchor="ctr"/>
                </a:tc>
                <a:tc>
                  <a:txBody>
                    <a:bodyPr/>
                    <a:lstStyle/>
                    <a:p>
                      <a:endParaRPr kumimoji="1" lang="ja-JP" altLang="en-US" dirty="0">
                        <a:latin typeface="+mj-ea"/>
                        <a:ea typeface="+mj-ea"/>
                      </a:endParaRPr>
                    </a:p>
                  </a:txBody>
                  <a:tcPr/>
                </a:tc>
                <a:extLst>
                  <a:ext uri="{0D108BD9-81ED-4DB2-BD59-A6C34878D82A}">
                    <a16:rowId xmlns:a16="http://schemas.microsoft.com/office/drawing/2014/main" val="1618368593"/>
                  </a:ext>
                </a:extLst>
              </a:tr>
              <a:tr h="731520">
                <a:tc>
                  <a:txBody>
                    <a:bodyPr/>
                    <a:lstStyle/>
                    <a:p>
                      <a:pPr algn="ctr"/>
                      <a:r>
                        <a:rPr kumimoji="1" lang="ja-JP" altLang="en-US" sz="2400" dirty="0">
                          <a:latin typeface="+mj-ea"/>
                          <a:ea typeface="+mj-ea"/>
                        </a:rPr>
                        <a:t>５ </a:t>
                      </a:r>
                    </a:p>
                  </a:txBody>
                  <a:tcPr anchor="ctr"/>
                </a:tc>
                <a:tc>
                  <a:txBody>
                    <a:bodyPr/>
                    <a:lstStyle/>
                    <a:p>
                      <a:pPr>
                        <a:lnSpc>
                          <a:spcPct val="150000"/>
                        </a:lnSpc>
                      </a:pPr>
                      <a:r>
                        <a:rPr kumimoji="1" lang="ja-JP" altLang="en-US" dirty="0">
                          <a:latin typeface="+mj-ea"/>
                          <a:ea typeface="+mj-ea"/>
                        </a:rPr>
                        <a:t>令和４年４月１日から成年年齢が１８歳に引き下げ</a:t>
                      </a:r>
                      <a:endParaRPr kumimoji="1" lang="en-US" altLang="ja-JP" dirty="0">
                        <a:latin typeface="+mj-ea"/>
                        <a:ea typeface="+mj-ea"/>
                      </a:endParaRPr>
                    </a:p>
                    <a:p>
                      <a:pPr>
                        <a:lnSpc>
                          <a:spcPct val="150000"/>
                        </a:lnSpc>
                      </a:pPr>
                      <a:r>
                        <a:rPr kumimoji="1" lang="ja-JP" altLang="en-US" dirty="0">
                          <a:latin typeface="+mj-ea"/>
                          <a:ea typeface="+mj-ea"/>
                        </a:rPr>
                        <a:t>られても、たばこの年齢制限は２０歳のまま</a:t>
                      </a:r>
                      <a:endParaRPr kumimoji="1" lang="en-US" altLang="ja-JP" dirty="0">
                        <a:latin typeface="+mj-ea"/>
                        <a:ea typeface="+mj-ea"/>
                      </a:endParaRPr>
                    </a:p>
                  </a:txBody>
                  <a:tcPr anchor="ctr"/>
                </a:tc>
                <a:tc>
                  <a:txBody>
                    <a:bodyPr/>
                    <a:lstStyle/>
                    <a:p>
                      <a:endParaRPr kumimoji="1" lang="ja-JP" altLang="en-US" dirty="0">
                        <a:latin typeface="+mj-ea"/>
                        <a:ea typeface="+mj-ea"/>
                      </a:endParaRPr>
                    </a:p>
                  </a:txBody>
                  <a:tcPr/>
                </a:tc>
                <a:extLst>
                  <a:ext uri="{0D108BD9-81ED-4DB2-BD59-A6C34878D82A}">
                    <a16:rowId xmlns:a16="http://schemas.microsoft.com/office/drawing/2014/main" val="4118882736"/>
                  </a:ext>
                </a:extLst>
              </a:tr>
            </a:tbl>
          </a:graphicData>
        </a:graphic>
      </p:graphicFrame>
      <p:graphicFrame>
        <p:nvGraphicFramePr>
          <p:cNvPr id="25" name="表 24">
            <a:extLst>
              <a:ext uri="{FF2B5EF4-FFF2-40B4-BE49-F238E27FC236}">
                <a16:creationId xmlns:a16="http://schemas.microsoft.com/office/drawing/2014/main" id="{D1573124-5333-1BA1-0436-E288FE634906}"/>
              </a:ext>
            </a:extLst>
          </p:cNvPr>
          <p:cNvGraphicFramePr>
            <a:graphicFrameLocks noGrp="1"/>
          </p:cNvGraphicFramePr>
          <p:nvPr>
            <p:extLst>
              <p:ext uri="{D42A27DB-BD31-4B8C-83A1-F6EECF244321}">
                <p14:modId xmlns:p14="http://schemas.microsoft.com/office/powerpoint/2010/main" val="2743744503"/>
              </p:ext>
            </p:extLst>
          </p:nvPr>
        </p:nvGraphicFramePr>
        <p:xfrm>
          <a:off x="7263924" y="931520"/>
          <a:ext cx="595357" cy="4114801"/>
        </p:xfrm>
        <a:graphic>
          <a:graphicData uri="http://schemas.openxmlformats.org/drawingml/2006/table">
            <a:tbl>
              <a:tblPr firstRow="1" bandRow="1">
                <a:tableStyleId>{5A05932E-9520-4C41-A075-A4B9AEF80502}</a:tableStyleId>
              </a:tblPr>
              <a:tblGrid>
                <a:gridCol w="595357">
                  <a:extLst>
                    <a:ext uri="{9D8B030D-6E8A-4147-A177-3AD203B41FA5}">
                      <a16:colId xmlns:a16="http://schemas.microsoft.com/office/drawing/2014/main" val="1173289184"/>
                    </a:ext>
                  </a:extLst>
                </a:gridCol>
              </a:tblGrid>
              <a:tr h="477841">
                <a:tc>
                  <a:txBody>
                    <a:bodyPr/>
                    <a:lstStyle/>
                    <a:p>
                      <a:pPr algn="ctr"/>
                      <a:r>
                        <a:rPr kumimoji="1" lang="ja-JP" altLang="en-US" dirty="0">
                          <a:solidFill>
                            <a:srgbClr val="FF0000"/>
                          </a:solidFill>
                          <a:latin typeface="+mj-ea"/>
                          <a:ea typeface="+mj-ea"/>
                        </a:rPr>
                        <a:t>正解</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168430480"/>
                  </a:ext>
                </a:extLst>
              </a:tr>
              <a:tr h="727392">
                <a:tc>
                  <a:txBody>
                    <a:bodyPr/>
                    <a:lstStyle/>
                    <a:p>
                      <a:pPr algn="ctr"/>
                      <a:r>
                        <a:rPr kumimoji="1" lang="ja-JP" altLang="en-US" sz="2400" dirty="0">
                          <a:solidFill>
                            <a:srgbClr val="FF0000"/>
                          </a:solidFill>
                          <a:latin typeface="+mj-ea"/>
                          <a:ea typeface="+mj-ea"/>
                        </a:rPr>
                        <a:t>〇</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311118865"/>
                  </a:ext>
                </a:extLst>
              </a:tr>
              <a:tr h="727392">
                <a:tc>
                  <a:txBody>
                    <a:bodyPr/>
                    <a:lstStyle/>
                    <a:p>
                      <a:pPr algn="ctr"/>
                      <a:r>
                        <a:rPr kumimoji="1" lang="ja-JP" altLang="en-US" sz="2400" dirty="0">
                          <a:solidFill>
                            <a:srgbClr val="FF0000"/>
                          </a:solidFill>
                          <a:latin typeface="+mj-ea"/>
                          <a:ea typeface="+mj-ea"/>
                        </a:rPr>
                        <a:t>〇</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194138573"/>
                  </a:ext>
                </a:extLst>
              </a:tr>
              <a:tr h="727392">
                <a:tc>
                  <a:txBody>
                    <a:bodyPr/>
                    <a:lstStyle/>
                    <a:p>
                      <a:pPr algn="ctr"/>
                      <a:r>
                        <a:rPr kumimoji="1" lang="en-US" altLang="ja-JP" sz="2400" dirty="0">
                          <a:solidFill>
                            <a:srgbClr val="FF0000"/>
                          </a:solidFill>
                          <a:latin typeface="+mj-ea"/>
                          <a:ea typeface="+mj-ea"/>
                        </a:rPr>
                        <a:t>×</a:t>
                      </a:r>
                      <a:endParaRPr kumimoji="1" lang="ja-JP" altLang="en-US" sz="2400" dirty="0">
                        <a:solidFill>
                          <a:srgbClr val="FF0000"/>
                        </a:solidFill>
                        <a:latin typeface="+mj-ea"/>
                        <a:ea typeface="+mj-ea"/>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07561258"/>
                  </a:ext>
                </a:extLst>
              </a:tr>
              <a:tr h="727392">
                <a:tc>
                  <a:txBody>
                    <a:bodyPr/>
                    <a:lstStyle/>
                    <a:p>
                      <a:pPr algn="ctr"/>
                      <a:r>
                        <a:rPr kumimoji="1" lang="ja-JP" altLang="en-US" sz="2400" dirty="0">
                          <a:solidFill>
                            <a:srgbClr val="FF0000"/>
                          </a:solidFill>
                          <a:latin typeface="+mj-ea"/>
                          <a:ea typeface="+mj-ea"/>
                        </a:rPr>
                        <a:t>〇</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771379785"/>
                  </a:ext>
                </a:extLst>
              </a:tr>
              <a:tr h="727392">
                <a:tc>
                  <a:txBody>
                    <a:bodyPr/>
                    <a:lstStyle/>
                    <a:p>
                      <a:pPr algn="ctr"/>
                      <a:r>
                        <a:rPr kumimoji="1" lang="ja-JP" altLang="en-US" sz="2400" dirty="0">
                          <a:solidFill>
                            <a:srgbClr val="FF0000"/>
                          </a:solidFill>
                          <a:latin typeface="+mj-ea"/>
                          <a:ea typeface="+mj-ea"/>
                        </a:rPr>
                        <a:t>〇</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195257469"/>
                  </a:ext>
                </a:extLst>
              </a:tr>
            </a:tbl>
          </a:graphicData>
        </a:graphic>
      </p:graphicFrame>
      <p:pic>
        <p:nvPicPr>
          <p:cNvPr id="27" name="図 26">
            <a:extLst>
              <a:ext uri="{FF2B5EF4-FFF2-40B4-BE49-F238E27FC236}">
                <a16:creationId xmlns:a16="http://schemas.microsoft.com/office/drawing/2014/main" id="{630F517B-C0B8-E4D5-D9DB-129952765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36" y="538472"/>
            <a:ext cx="731308" cy="821834"/>
          </a:xfrm>
          <a:prstGeom prst="rect">
            <a:avLst/>
          </a:prstGeom>
        </p:spPr>
      </p:pic>
      <p:pic>
        <p:nvPicPr>
          <p:cNvPr id="29" name="図 28">
            <a:extLst>
              <a:ext uri="{FF2B5EF4-FFF2-40B4-BE49-F238E27FC236}">
                <a16:creationId xmlns:a16="http://schemas.microsoft.com/office/drawing/2014/main" id="{66FCE2AC-E81F-56BC-F242-121D351F4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772" y="639992"/>
            <a:ext cx="810980" cy="894710"/>
          </a:xfrm>
          <a:prstGeom prst="rect">
            <a:avLst/>
          </a:prstGeom>
        </p:spPr>
      </p:pic>
      <p:sp>
        <p:nvSpPr>
          <p:cNvPr id="4" name="スライド番号プレースホルダー 3">
            <a:extLst>
              <a:ext uri="{FF2B5EF4-FFF2-40B4-BE49-F238E27FC236}">
                <a16:creationId xmlns:a16="http://schemas.microsoft.com/office/drawing/2014/main" id="{18565C9A-35A3-488A-B995-06B3182005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36</a:t>
            </a:fld>
            <a:endParaRPr lang="ja" altLang="en-US"/>
          </a:p>
        </p:txBody>
      </p:sp>
      <p:sp>
        <p:nvSpPr>
          <p:cNvPr id="9" name="テキスト ボックス 8">
            <a:extLst>
              <a:ext uri="{FF2B5EF4-FFF2-40B4-BE49-F238E27FC236}">
                <a16:creationId xmlns:a16="http://schemas.microsoft.com/office/drawing/2014/main" id="{CA7CCBA4-1960-4510-8FAD-35424591EF9D}"/>
              </a:ext>
            </a:extLst>
          </p:cNvPr>
          <p:cNvSpPr txBox="1"/>
          <p:nvPr/>
        </p:nvSpPr>
        <p:spPr>
          <a:xfrm>
            <a:off x="7654872" y="89108"/>
            <a:ext cx="1354568"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１．喫煙の影響</a:t>
            </a:r>
            <a:endParaRPr kumimoji="1" lang="ja-JP" altLang="en-US" dirty="0">
              <a:latin typeface="+mj-ea"/>
              <a:ea typeface="+mj-ea"/>
            </a:endParaRPr>
          </a:p>
        </p:txBody>
      </p:sp>
    </p:spTree>
    <p:extLst>
      <p:ext uri="{BB962C8B-B14F-4D97-AF65-F5344CB8AC3E}">
        <p14:creationId xmlns:p14="http://schemas.microsoft.com/office/powerpoint/2010/main" val="365171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A39200D-B61B-5384-9551-8F5A80A8746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488" y="247830"/>
            <a:ext cx="1651869" cy="1392963"/>
          </a:xfrm>
          <a:prstGeom prst="rect">
            <a:avLst/>
          </a:prstGeom>
        </p:spPr>
      </p:pic>
      <p:sp>
        <p:nvSpPr>
          <p:cNvPr id="14" name="テキスト ボックス 13">
            <a:extLst>
              <a:ext uri="{FF2B5EF4-FFF2-40B4-BE49-F238E27FC236}">
                <a16:creationId xmlns:a16="http://schemas.microsoft.com/office/drawing/2014/main" id="{9DBCD18C-12E7-2645-C9BB-3E4B67805DEB}"/>
              </a:ext>
            </a:extLst>
          </p:cNvPr>
          <p:cNvSpPr txBox="1"/>
          <p:nvPr/>
        </p:nvSpPr>
        <p:spPr>
          <a:xfrm>
            <a:off x="711186" y="598579"/>
            <a:ext cx="1281869" cy="738664"/>
          </a:xfrm>
          <a:prstGeom prst="rect">
            <a:avLst/>
          </a:prstGeom>
          <a:noFill/>
        </p:spPr>
        <p:txBody>
          <a:bodyPr wrap="square" rtlCol="0">
            <a:spAutoFit/>
          </a:bodyPr>
          <a:lstStyle/>
          <a:p>
            <a:r>
              <a:rPr kumimoji="1" lang="ja-JP" altLang="en-US" dirty="0">
                <a:latin typeface="+mj-ea"/>
                <a:ea typeface="+mj-ea"/>
              </a:rPr>
              <a:t>シワやシミができやすいのは、なぜ？</a:t>
            </a:r>
          </a:p>
        </p:txBody>
      </p:sp>
      <p:pic>
        <p:nvPicPr>
          <p:cNvPr id="19" name="図 18">
            <a:extLst>
              <a:ext uri="{FF2B5EF4-FFF2-40B4-BE49-F238E27FC236}">
                <a16:creationId xmlns:a16="http://schemas.microsoft.com/office/drawing/2014/main" id="{E5683367-AD49-7FDC-21B3-0456B0AB257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0703" y="895949"/>
            <a:ext cx="1651869" cy="1512696"/>
          </a:xfrm>
          <a:prstGeom prst="rect">
            <a:avLst/>
          </a:prstGeom>
        </p:spPr>
      </p:pic>
      <p:sp>
        <p:nvSpPr>
          <p:cNvPr id="20" name="テキスト ボックス 19">
            <a:extLst>
              <a:ext uri="{FF2B5EF4-FFF2-40B4-BE49-F238E27FC236}">
                <a16:creationId xmlns:a16="http://schemas.microsoft.com/office/drawing/2014/main" id="{24938651-9BC7-63BB-5D81-4C69F01912C7}"/>
              </a:ext>
            </a:extLst>
          </p:cNvPr>
          <p:cNvSpPr txBox="1"/>
          <p:nvPr/>
        </p:nvSpPr>
        <p:spPr>
          <a:xfrm>
            <a:off x="2284258" y="1228317"/>
            <a:ext cx="1488392" cy="738664"/>
          </a:xfrm>
          <a:prstGeom prst="rect">
            <a:avLst/>
          </a:prstGeom>
          <a:noFill/>
        </p:spPr>
        <p:txBody>
          <a:bodyPr wrap="square" rtlCol="0">
            <a:spAutoFit/>
          </a:bodyPr>
          <a:lstStyle/>
          <a:p>
            <a:r>
              <a:rPr kumimoji="1" lang="ja-JP" altLang="en-US" dirty="0">
                <a:latin typeface="+mj-ea"/>
                <a:ea typeface="+mj-ea"/>
              </a:rPr>
              <a:t>たばこの経済的</a:t>
            </a:r>
            <a:endParaRPr kumimoji="1" lang="en-US" altLang="ja-JP" dirty="0">
              <a:latin typeface="+mj-ea"/>
              <a:ea typeface="+mj-ea"/>
            </a:endParaRPr>
          </a:p>
          <a:p>
            <a:r>
              <a:rPr kumimoji="1" lang="ja-JP" altLang="en-US" dirty="0">
                <a:latin typeface="+mj-ea"/>
                <a:ea typeface="+mj-ea"/>
              </a:rPr>
              <a:t>な損失が多いのは、なぜ？</a:t>
            </a:r>
          </a:p>
        </p:txBody>
      </p:sp>
      <p:pic>
        <p:nvPicPr>
          <p:cNvPr id="21" name="図 20">
            <a:extLst>
              <a:ext uri="{FF2B5EF4-FFF2-40B4-BE49-F238E27FC236}">
                <a16:creationId xmlns:a16="http://schemas.microsoft.com/office/drawing/2014/main" id="{674AF24E-6842-FE16-D13B-8954EE3A439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3675" y="150978"/>
            <a:ext cx="1707419" cy="1618187"/>
          </a:xfrm>
          <a:prstGeom prst="rect">
            <a:avLst/>
          </a:prstGeom>
        </p:spPr>
      </p:pic>
      <p:pic>
        <p:nvPicPr>
          <p:cNvPr id="22" name="図 21">
            <a:extLst>
              <a:ext uri="{FF2B5EF4-FFF2-40B4-BE49-F238E27FC236}">
                <a16:creationId xmlns:a16="http://schemas.microsoft.com/office/drawing/2014/main" id="{FF314E2A-5AF2-E661-AEDF-B6EBA7CD3EF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2023" y="1067548"/>
            <a:ext cx="1651869" cy="1392963"/>
          </a:xfrm>
          <a:prstGeom prst="rect">
            <a:avLst/>
          </a:prstGeom>
        </p:spPr>
      </p:pic>
      <p:pic>
        <p:nvPicPr>
          <p:cNvPr id="23" name="図 22">
            <a:extLst>
              <a:ext uri="{FF2B5EF4-FFF2-40B4-BE49-F238E27FC236}">
                <a16:creationId xmlns:a16="http://schemas.microsoft.com/office/drawing/2014/main" id="{C1D2AE6F-65CC-97C3-C0F5-76808D37159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57212" y="725558"/>
            <a:ext cx="1787984" cy="1507744"/>
          </a:xfrm>
          <a:prstGeom prst="rect">
            <a:avLst/>
          </a:prstGeom>
        </p:spPr>
      </p:pic>
      <p:sp>
        <p:nvSpPr>
          <p:cNvPr id="24" name="テキスト ボックス 23">
            <a:extLst>
              <a:ext uri="{FF2B5EF4-FFF2-40B4-BE49-F238E27FC236}">
                <a16:creationId xmlns:a16="http://schemas.microsoft.com/office/drawing/2014/main" id="{73F5F531-C977-43E9-2957-362FA8F10CA4}"/>
              </a:ext>
            </a:extLst>
          </p:cNvPr>
          <p:cNvSpPr txBox="1"/>
          <p:nvPr/>
        </p:nvSpPr>
        <p:spPr>
          <a:xfrm>
            <a:off x="3892084" y="416054"/>
            <a:ext cx="1281869" cy="954107"/>
          </a:xfrm>
          <a:prstGeom prst="rect">
            <a:avLst/>
          </a:prstGeom>
          <a:noFill/>
        </p:spPr>
        <p:txBody>
          <a:bodyPr wrap="square" rtlCol="0">
            <a:spAutoFit/>
          </a:bodyPr>
          <a:lstStyle/>
          <a:p>
            <a:r>
              <a:rPr kumimoji="1" lang="en-US" altLang="ja-JP" dirty="0">
                <a:latin typeface="+mj-ea"/>
                <a:ea typeface="+mj-ea"/>
              </a:rPr>
              <a:t>20</a:t>
            </a:r>
            <a:r>
              <a:rPr kumimoji="1" lang="ja-JP" altLang="en-US" dirty="0">
                <a:latin typeface="+mj-ea"/>
                <a:ea typeface="+mj-ea"/>
              </a:rPr>
              <a:t>歳未満の人　　</a:t>
            </a:r>
            <a:endParaRPr kumimoji="1" lang="en-US" altLang="ja-JP" dirty="0">
              <a:latin typeface="+mj-ea"/>
              <a:ea typeface="+mj-ea"/>
            </a:endParaRPr>
          </a:p>
          <a:p>
            <a:r>
              <a:rPr kumimoji="1" lang="ja-JP" altLang="en-US" dirty="0" err="1">
                <a:latin typeface="+mj-ea"/>
                <a:ea typeface="+mj-ea"/>
              </a:rPr>
              <a:t>が喫</a:t>
            </a:r>
            <a:r>
              <a:rPr kumimoji="1" lang="ja-JP" altLang="en-US" dirty="0">
                <a:latin typeface="+mj-ea"/>
                <a:ea typeface="+mj-ea"/>
              </a:rPr>
              <a:t>煙エリアに入れないのは、なぜ？</a:t>
            </a:r>
          </a:p>
        </p:txBody>
      </p:sp>
      <p:sp>
        <p:nvSpPr>
          <p:cNvPr id="25" name="テキスト ボックス 24">
            <a:extLst>
              <a:ext uri="{FF2B5EF4-FFF2-40B4-BE49-F238E27FC236}">
                <a16:creationId xmlns:a16="http://schemas.microsoft.com/office/drawing/2014/main" id="{EA92F1F9-C104-E4F5-92C9-EEC80B077FFD}"/>
              </a:ext>
            </a:extLst>
          </p:cNvPr>
          <p:cNvSpPr txBox="1"/>
          <p:nvPr/>
        </p:nvSpPr>
        <p:spPr>
          <a:xfrm>
            <a:off x="5541047" y="1420773"/>
            <a:ext cx="1281869" cy="738664"/>
          </a:xfrm>
          <a:prstGeom prst="rect">
            <a:avLst/>
          </a:prstGeom>
          <a:noFill/>
        </p:spPr>
        <p:txBody>
          <a:bodyPr wrap="square" rtlCol="0">
            <a:spAutoFit/>
          </a:bodyPr>
          <a:lstStyle/>
          <a:p>
            <a:r>
              <a:rPr kumimoji="1" lang="ja-JP" altLang="en-US" dirty="0">
                <a:latin typeface="+mj-ea"/>
                <a:ea typeface="+mj-ea"/>
              </a:rPr>
              <a:t>やめたくてもやめられないのは、なぜ？</a:t>
            </a:r>
          </a:p>
        </p:txBody>
      </p:sp>
      <p:sp>
        <p:nvSpPr>
          <p:cNvPr id="26" name="テキスト ボックス 25">
            <a:extLst>
              <a:ext uri="{FF2B5EF4-FFF2-40B4-BE49-F238E27FC236}">
                <a16:creationId xmlns:a16="http://schemas.microsoft.com/office/drawing/2014/main" id="{3ADC7751-4463-41B4-2C9C-3A4002F03D59}"/>
              </a:ext>
            </a:extLst>
          </p:cNvPr>
          <p:cNvSpPr txBox="1"/>
          <p:nvPr/>
        </p:nvSpPr>
        <p:spPr>
          <a:xfrm>
            <a:off x="7250013" y="977710"/>
            <a:ext cx="1281869" cy="954107"/>
          </a:xfrm>
          <a:prstGeom prst="rect">
            <a:avLst/>
          </a:prstGeom>
          <a:noFill/>
        </p:spPr>
        <p:txBody>
          <a:bodyPr wrap="square" rtlCol="0">
            <a:spAutoFit/>
          </a:bodyPr>
          <a:lstStyle/>
          <a:p>
            <a:r>
              <a:rPr kumimoji="1" lang="en-US" altLang="ja-JP" dirty="0">
                <a:latin typeface="+mj-ea"/>
                <a:ea typeface="+mj-ea"/>
              </a:rPr>
              <a:t>18</a:t>
            </a:r>
            <a:r>
              <a:rPr kumimoji="1" lang="ja-JP" altLang="en-US" dirty="0">
                <a:latin typeface="+mj-ea"/>
                <a:ea typeface="+mj-ea"/>
              </a:rPr>
              <a:t>歳で成年な</a:t>
            </a:r>
            <a:endParaRPr kumimoji="1" lang="en-US" altLang="ja-JP" dirty="0">
              <a:latin typeface="+mj-ea"/>
              <a:ea typeface="+mj-ea"/>
            </a:endParaRPr>
          </a:p>
          <a:p>
            <a:r>
              <a:rPr kumimoji="1" lang="ja-JP" altLang="en-US" dirty="0" err="1">
                <a:latin typeface="+mj-ea"/>
                <a:ea typeface="+mj-ea"/>
              </a:rPr>
              <a:t>のに</a:t>
            </a:r>
            <a:r>
              <a:rPr kumimoji="1" lang="en-US" altLang="ja-JP" dirty="0">
                <a:latin typeface="+mj-ea"/>
                <a:ea typeface="+mj-ea"/>
              </a:rPr>
              <a:t>20</a:t>
            </a:r>
            <a:r>
              <a:rPr kumimoji="1" lang="ja-JP" altLang="en-US" dirty="0">
                <a:latin typeface="+mj-ea"/>
                <a:ea typeface="+mj-ea"/>
              </a:rPr>
              <a:t>歳からなのは、</a:t>
            </a:r>
            <a:endParaRPr kumimoji="1" lang="en-US" altLang="ja-JP" dirty="0">
              <a:latin typeface="+mj-ea"/>
              <a:ea typeface="+mj-ea"/>
            </a:endParaRPr>
          </a:p>
          <a:p>
            <a:r>
              <a:rPr kumimoji="1" lang="ja-JP" altLang="en-US" dirty="0">
                <a:latin typeface="+mj-ea"/>
                <a:ea typeface="+mj-ea"/>
              </a:rPr>
              <a:t>　　なぜ？</a:t>
            </a:r>
          </a:p>
        </p:txBody>
      </p:sp>
      <p:pic>
        <p:nvPicPr>
          <p:cNvPr id="28" name="図 27">
            <a:extLst>
              <a:ext uri="{FF2B5EF4-FFF2-40B4-BE49-F238E27FC236}">
                <a16:creationId xmlns:a16="http://schemas.microsoft.com/office/drawing/2014/main" id="{B34F3F34-1E2B-FCB8-415C-F02C926CE6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730" y="2612486"/>
            <a:ext cx="4618590" cy="2555789"/>
          </a:xfrm>
          <a:prstGeom prst="rect">
            <a:avLst/>
          </a:prstGeom>
        </p:spPr>
      </p:pic>
      <p:sp>
        <p:nvSpPr>
          <p:cNvPr id="29" name="テキスト ボックス 28">
            <a:extLst>
              <a:ext uri="{FF2B5EF4-FFF2-40B4-BE49-F238E27FC236}">
                <a16:creationId xmlns:a16="http://schemas.microsoft.com/office/drawing/2014/main" id="{35C2501B-C7A3-4EE0-5AF9-85D57A87750D}"/>
              </a:ext>
            </a:extLst>
          </p:cNvPr>
          <p:cNvSpPr txBox="1"/>
          <p:nvPr/>
        </p:nvSpPr>
        <p:spPr>
          <a:xfrm>
            <a:off x="2361487" y="3077663"/>
            <a:ext cx="4213076" cy="523220"/>
          </a:xfrm>
          <a:prstGeom prst="rect">
            <a:avLst/>
          </a:prstGeom>
          <a:noFill/>
        </p:spPr>
        <p:txBody>
          <a:bodyPr wrap="square" rtlCol="0">
            <a:spAutoFit/>
          </a:bodyPr>
          <a:lstStyle/>
          <a:p>
            <a:r>
              <a:rPr kumimoji="1" lang="ja-JP" altLang="en-US" sz="2800" dirty="0">
                <a:latin typeface="+mj-ea"/>
                <a:ea typeface="+mj-ea"/>
              </a:rPr>
              <a:t>なぜだと思いますか？</a:t>
            </a:r>
          </a:p>
        </p:txBody>
      </p:sp>
      <p:sp>
        <p:nvSpPr>
          <p:cNvPr id="3" name="スライド番号プレースホルダー 2">
            <a:extLst>
              <a:ext uri="{FF2B5EF4-FFF2-40B4-BE49-F238E27FC236}">
                <a16:creationId xmlns:a16="http://schemas.microsoft.com/office/drawing/2014/main" id="{D769612F-D5DA-4230-A065-B6991933CA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37</a:t>
            </a:fld>
            <a:endParaRPr lang="ja" altLang="en-US"/>
          </a:p>
        </p:txBody>
      </p:sp>
      <p:sp>
        <p:nvSpPr>
          <p:cNvPr id="17" name="テキスト ボックス 16">
            <a:extLst>
              <a:ext uri="{FF2B5EF4-FFF2-40B4-BE49-F238E27FC236}">
                <a16:creationId xmlns:a16="http://schemas.microsoft.com/office/drawing/2014/main" id="{298B793A-3F4A-4E0E-90C5-036DF5D1CF46}"/>
              </a:ext>
            </a:extLst>
          </p:cNvPr>
          <p:cNvSpPr txBox="1"/>
          <p:nvPr/>
        </p:nvSpPr>
        <p:spPr>
          <a:xfrm>
            <a:off x="7654872" y="89108"/>
            <a:ext cx="1354568"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１．喫煙の影響</a:t>
            </a:r>
            <a:endParaRPr kumimoji="1" lang="ja-JP" altLang="en-US" dirty="0">
              <a:latin typeface="+mj-ea"/>
              <a:ea typeface="+mj-ea"/>
            </a:endParaRPr>
          </a:p>
        </p:txBody>
      </p:sp>
    </p:spTree>
    <p:extLst>
      <p:ext uri="{BB962C8B-B14F-4D97-AF65-F5344CB8AC3E}">
        <p14:creationId xmlns:p14="http://schemas.microsoft.com/office/powerpoint/2010/main" val="2084683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31"/>
          <p:cNvSpPr txBox="1">
            <a:spLocks noGrp="1"/>
          </p:cNvSpPr>
          <p:nvPr>
            <p:ph type="body" idx="1"/>
          </p:nvPr>
        </p:nvSpPr>
        <p:spPr>
          <a:xfrm>
            <a:off x="513804" y="347293"/>
            <a:ext cx="8281800" cy="810455"/>
          </a:xfrm>
          <a:prstGeom prst="rect">
            <a:avLst/>
          </a:prstGeom>
        </p:spPr>
        <p:txBody>
          <a:bodyPr spcFirstLastPara="1" wrap="square" lIns="91425" tIns="91425" rIns="91425" bIns="91425" anchor="t" anchorCtr="0">
            <a:noAutofit/>
          </a:bodyPr>
          <a:lstStyle/>
          <a:p>
            <a:pPr marL="0" lvl="0" indent="0" algn="l" rtl="0">
              <a:lnSpc>
                <a:spcPts val="3000"/>
              </a:lnSpc>
              <a:spcBef>
                <a:spcPts val="0"/>
              </a:spcBef>
              <a:spcAft>
                <a:spcPts val="0"/>
              </a:spcAft>
              <a:buNone/>
            </a:pPr>
            <a:r>
              <a:rPr lang="ja" altLang="en-US" sz="2400" dirty="0">
                <a:solidFill>
                  <a:schemeClr val="dk1"/>
                </a:solidFill>
                <a:latin typeface="+mj-ea"/>
                <a:ea typeface="+mj-ea"/>
              </a:rPr>
              <a:t>２</a:t>
            </a:r>
            <a:r>
              <a:rPr lang="ja" sz="2400" dirty="0">
                <a:solidFill>
                  <a:schemeClr val="dk1"/>
                </a:solidFill>
                <a:latin typeface="+mj-ea"/>
                <a:ea typeface="+mj-ea"/>
              </a:rPr>
              <a:t>０歳未満の人が喫煙をしないために、</a:t>
            </a:r>
            <a:endParaRPr lang="en-US" altLang="ja" sz="2400" dirty="0">
              <a:solidFill>
                <a:schemeClr val="dk1"/>
              </a:solidFill>
              <a:latin typeface="+mj-ea"/>
              <a:ea typeface="+mj-ea"/>
            </a:endParaRPr>
          </a:p>
          <a:p>
            <a:pPr marL="0" lvl="0" indent="0" algn="l" rtl="0">
              <a:lnSpc>
                <a:spcPts val="3000"/>
              </a:lnSpc>
              <a:spcBef>
                <a:spcPts val="0"/>
              </a:spcBef>
              <a:spcAft>
                <a:spcPts val="0"/>
              </a:spcAft>
              <a:buNone/>
            </a:pPr>
            <a:r>
              <a:rPr lang="ja" sz="2400" dirty="0">
                <a:solidFill>
                  <a:schemeClr val="dk1"/>
                </a:solidFill>
                <a:latin typeface="+mj-ea"/>
                <a:ea typeface="+mj-ea"/>
              </a:rPr>
              <a:t>国や地方公共団体</a:t>
            </a:r>
            <a:r>
              <a:rPr lang="ja-JP" altLang="en-US" sz="2400" dirty="0">
                <a:solidFill>
                  <a:schemeClr val="dk1"/>
                </a:solidFill>
                <a:latin typeface="+mj-ea"/>
                <a:ea typeface="+mj-ea"/>
              </a:rPr>
              <a:t>は</a:t>
            </a:r>
            <a:r>
              <a:rPr lang="ja" sz="2400" dirty="0">
                <a:solidFill>
                  <a:schemeClr val="dk1"/>
                </a:solidFill>
                <a:latin typeface="+mj-ea"/>
                <a:ea typeface="+mj-ea"/>
              </a:rPr>
              <a:t>どのような対策をしているだろう？</a:t>
            </a:r>
            <a:endParaRPr sz="2400" dirty="0">
              <a:latin typeface="+mj-ea"/>
              <a:ea typeface="+mj-ea"/>
            </a:endParaRPr>
          </a:p>
        </p:txBody>
      </p:sp>
      <p:pic>
        <p:nvPicPr>
          <p:cNvPr id="3" name="図 2">
            <a:extLst>
              <a:ext uri="{FF2B5EF4-FFF2-40B4-BE49-F238E27FC236}">
                <a16:creationId xmlns:a16="http://schemas.microsoft.com/office/drawing/2014/main" id="{DE47A061-3566-392C-51BD-8419B954589B}"/>
              </a:ext>
            </a:extLst>
          </p:cNvPr>
          <p:cNvPicPr>
            <a:picLocks noChangeAspect="1"/>
          </p:cNvPicPr>
          <p:nvPr/>
        </p:nvPicPr>
        <p:blipFill>
          <a:blip r:embed="rId3"/>
          <a:stretch>
            <a:fillRect/>
          </a:stretch>
        </p:blipFill>
        <p:spPr>
          <a:xfrm>
            <a:off x="612059" y="1836948"/>
            <a:ext cx="2642017" cy="2097140"/>
          </a:xfrm>
          <a:prstGeom prst="rect">
            <a:avLst/>
          </a:prstGeom>
        </p:spPr>
      </p:pic>
      <p:sp>
        <p:nvSpPr>
          <p:cNvPr id="5" name="テキスト ボックス 4">
            <a:extLst>
              <a:ext uri="{FF2B5EF4-FFF2-40B4-BE49-F238E27FC236}">
                <a16:creationId xmlns:a16="http://schemas.microsoft.com/office/drawing/2014/main" id="{28B3D442-1DDE-D0B2-9CDF-B351014CF91D}"/>
              </a:ext>
            </a:extLst>
          </p:cNvPr>
          <p:cNvSpPr txBox="1"/>
          <p:nvPr/>
        </p:nvSpPr>
        <p:spPr>
          <a:xfrm>
            <a:off x="3827207" y="1745470"/>
            <a:ext cx="4572000" cy="1169551"/>
          </a:xfrm>
          <a:prstGeom prst="rect">
            <a:avLst/>
          </a:prstGeom>
          <a:noFill/>
        </p:spPr>
        <p:txBody>
          <a:bodyPr wrap="square">
            <a:spAutoFit/>
          </a:bodyPr>
          <a:lstStyle/>
          <a:p>
            <a:r>
              <a:rPr lang="ja-JP" altLang="en-US" dirty="0">
                <a:solidFill>
                  <a:srgbClr val="111111"/>
                </a:solidFill>
                <a:latin typeface="+mj-ea"/>
                <a:ea typeface="+mj-ea"/>
              </a:rPr>
              <a:t>民法の改正により</a:t>
            </a:r>
            <a:r>
              <a:rPr lang="en-US" altLang="ja-JP" b="0" i="0" dirty="0">
                <a:solidFill>
                  <a:srgbClr val="111111"/>
                </a:solidFill>
                <a:effectLst/>
                <a:latin typeface="+mj-ea"/>
                <a:ea typeface="+mj-ea"/>
              </a:rPr>
              <a:t>2022</a:t>
            </a:r>
            <a:r>
              <a:rPr lang="ja-JP" altLang="en-US" b="0" i="0" dirty="0">
                <a:solidFill>
                  <a:srgbClr val="111111"/>
                </a:solidFill>
                <a:effectLst/>
                <a:latin typeface="+mj-ea"/>
                <a:ea typeface="+mj-ea"/>
              </a:rPr>
              <a:t>（令和</a:t>
            </a:r>
            <a:r>
              <a:rPr lang="en-US" altLang="ja-JP" b="0" i="0" dirty="0">
                <a:solidFill>
                  <a:srgbClr val="111111"/>
                </a:solidFill>
                <a:effectLst/>
                <a:latin typeface="+mj-ea"/>
                <a:ea typeface="+mj-ea"/>
              </a:rPr>
              <a:t>2</a:t>
            </a:r>
            <a:r>
              <a:rPr lang="ja-JP" altLang="en-US" b="0" i="0" dirty="0">
                <a:solidFill>
                  <a:srgbClr val="111111"/>
                </a:solidFill>
                <a:effectLst/>
                <a:latin typeface="+mj-ea"/>
                <a:ea typeface="+mj-ea"/>
              </a:rPr>
              <a:t>）年</a:t>
            </a:r>
            <a:r>
              <a:rPr lang="en-US" altLang="ja-JP" b="0" i="0" dirty="0">
                <a:solidFill>
                  <a:srgbClr val="111111"/>
                </a:solidFill>
                <a:effectLst/>
                <a:latin typeface="+mj-ea"/>
                <a:ea typeface="+mj-ea"/>
              </a:rPr>
              <a:t>4</a:t>
            </a:r>
            <a:r>
              <a:rPr lang="ja-JP" altLang="en-US" b="0" i="0" dirty="0">
                <a:solidFill>
                  <a:srgbClr val="111111"/>
                </a:solidFill>
                <a:effectLst/>
                <a:latin typeface="+mj-ea"/>
                <a:ea typeface="+mj-ea"/>
              </a:rPr>
              <a:t>月</a:t>
            </a:r>
            <a:r>
              <a:rPr lang="en-US" altLang="ja-JP" b="0" i="0" dirty="0">
                <a:solidFill>
                  <a:srgbClr val="111111"/>
                </a:solidFill>
                <a:effectLst/>
                <a:latin typeface="+mj-ea"/>
                <a:ea typeface="+mj-ea"/>
              </a:rPr>
              <a:t>1</a:t>
            </a:r>
            <a:r>
              <a:rPr lang="ja-JP" altLang="en-US" b="0" i="0" dirty="0">
                <a:solidFill>
                  <a:srgbClr val="111111"/>
                </a:solidFill>
                <a:effectLst/>
                <a:latin typeface="+mj-ea"/>
                <a:ea typeface="+mj-ea"/>
              </a:rPr>
              <a:t>日より成年年齢は</a:t>
            </a:r>
            <a:endParaRPr lang="en-US" altLang="ja-JP" b="0" i="0" dirty="0">
              <a:solidFill>
                <a:srgbClr val="111111"/>
              </a:solidFill>
              <a:effectLst/>
              <a:latin typeface="+mj-ea"/>
              <a:ea typeface="+mj-ea"/>
            </a:endParaRPr>
          </a:p>
          <a:p>
            <a:r>
              <a:rPr lang="en-US" altLang="ja-JP" b="1" i="0" dirty="0">
                <a:solidFill>
                  <a:srgbClr val="111111"/>
                </a:solidFill>
                <a:effectLst/>
                <a:latin typeface="+mj-ea"/>
                <a:ea typeface="+mj-ea"/>
              </a:rPr>
              <a:t>18</a:t>
            </a:r>
            <a:r>
              <a:rPr lang="ja-JP" altLang="en-US" b="1" i="0" dirty="0">
                <a:solidFill>
                  <a:srgbClr val="111111"/>
                </a:solidFill>
                <a:effectLst/>
                <a:latin typeface="+mj-ea"/>
                <a:ea typeface="+mj-ea"/>
              </a:rPr>
              <a:t>歳</a:t>
            </a:r>
            <a:r>
              <a:rPr lang="ja-JP" altLang="en-US" b="0" i="0" dirty="0">
                <a:solidFill>
                  <a:srgbClr val="111111"/>
                </a:solidFill>
                <a:effectLst/>
                <a:latin typeface="+mj-ea"/>
                <a:ea typeface="+mj-ea"/>
              </a:rPr>
              <a:t>に引き下げられた。 </a:t>
            </a:r>
            <a:endParaRPr lang="en-US" altLang="ja-JP" b="0" i="0" dirty="0">
              <a:solidFill>
                <a:srgbClr val="111111"/>
              </a:solidFill>
              <a:effectLst/>
              <a:latin typeface="+mj-ea"/>
              <a:ea typeface="+mj-ea"/>
            </a:endParaRPr>
          </a:p>
          <a:p>
            <a:r>
              <a:rPr lang="ja-JP" altLang="en-US" b="0" i="0" dirty="0">
                <a:solidFill>
                  <a:srgbClr val="111111"/>
                </a:solidFill>
                <a:effectLst/>
                <a:latin typeface="+mj-ea"/>
                <a:ea typeface="+mj-ea"/>
              </a:rPr>
              <a:t>喫煙・飲酒・ギャンブルに関する年齢制限は、</a:t>
            </a:r>
            <a:endParaRPr lang="en-US" altLang="ja-JP" b="0" i="0" dirty="0">
              <a:solidFill>
                <a:srgbClr val="111111"/>
              </a:solidFill>
              <a:effectLst/>
              <a:latin typeface="+mj-ea"/>
              <a:ea typeface="+mj-ea"/>
            </a:endParaRPr>
          </a:p>
          <a:p>
            <a:r>
              <a:rPr lang="ja-JP" altLang="en-US" b="0" i="0" dirty="0">
                <a:solidFill>
                  <a:srgbClr val="111111"/>
                </a:solidFill>
                <a:effectLst/>
                <a:latin typeface="+mj-ea"/>
                <a:ea typeface="+mj-ea"/>
              </a:rPr>
              <a:t>民法の成人規定と連動せず、引き続き</a:t>
            </a:r>
            <a:r>
              <a:rPr lang="en-US" altLang="ja-JP" b="0" i="0" dirty="0">
                <a:solidFill>
                  <a:srgbClr val="111111"/>
                </a:solidFill>
                <a:effectLst/>
                <a:latin typeface="+mj-ea"/>
                <a:ea typeface="+mj-ea"/>
              </a:rPr>
              <a:t>20</a:t>
            </a:r>
            <a:r>
              <a:rPr lang="ja-JP" altLang="en-US" b="0" i="0" dirty="0">
                <a:solidFill>
                  <a:srgbClr val="111111"/>
                </a:solidFill>
                <a:effectLst/>
                <a:latin typeface="+mj-ea"/>
                <a:ea typeface="+mj-ea"/>
              </a:rPr>
              <a:t>歳という年齢が</a:t>
            </a:r>
            <a:endParaRPr lang="en-US" altLang="ja-JP" b="0" i="0" dirty="0">
              <a:solidFill>
                <a:srgbClr val="111111"/>
              </a:solidFill>
              <a:effectLst/>
              <a:latin typeface="+mj-ea"/>
              <a:ea typeface="+mj-ea"/>
            </a:endParaRPr>
          </a:p>
          <a:p>
            <a:r>
              <a:rPr lang="ja-JP" altLang="en-US" b="0" i="0" dirty="0">
                <a:solidFill>
                  <a:srgbClr val="111111"/>
                </a:solidFill>
                <a:effectLst/>
                <a:latin typeface="+mj-ea"/>
                <a:ea typeface="+mj-ea"/>
              </a:rPr>
              <a:t>維持</a:t>
            </a:r>
            <a:endParaRPr lang="ja-JP" altLang="en-US" dirty="0">
              <a:latin typeface="+mj-ea"/>
              <a:ea typeface="+mj-ea"/>
            </a:endParaRPr>
          </a:p>
        </p:txBody>
      </p:sp>
      <p:sp>
        <p:nvSpPr>
          <p:cNvPr id="7" name="テキスト ボックス 6">
            <a:extLst>
              <a:ext uri="{FF2B5EF4-FFF2-40B4-BE49-F238E27FC236}">
                <a16:creationId xmlns:a16="http://schemas.microsoft.com/office/drawing/2014/main" id="{DAF22CDA-757A-BD2A-1442-9784AD796DD7}"/>
              </a:ext>
            </a:extLst>
          </p:cNvPr>
          <p:cNvSpPr txBox="1"/>
          <p:nvPr/>
        </p:nvSpPr>
        <p:spPr>
          <a:xfrm>
            <a:off x="420329" y="4106510"/>
            <a:ext cx="4195916" cy="954107"/>
          </a:xfrm>
          <a:prstGeom prst="rect">
            <a:avLst/>
          </a:prstGeom>
          <a:noFill/>
        </p:spPr>
        <p:txBody>
          <a:bodyPr wrap="square">
            <a:spAutoFit/>
          </a:bodyPr>
          <a:lstStyle/>
          <a:p>
            <a:r>
              <a:rPr lang="ja-JP" altLang="en-US" b="0" i="0" dirty="0">
                <a:solidFill>
                  <a:srgbClr val="333333"/>
                </a:solidFill>
                <a:effectLst/>
                <a:latin typeface="+mj-ea"/>
                <a:ea typeface="+mj-ea"/>
              </a:rPr>
              <a:t>民法は、「六法」に含まれる法律で、</a:t>
            </a:r>
            <a:endParaRPr lang="en-US" altLang="ja-JP" b="0" i="0" dirty="0">
              <a:solidFill>
                <a:srgbClr val="333333"/>
              </a:solidFill>
              <a:effectLst/>
              <a:latin typeface="+mj-ea"/>
              <a:ea typeface="+mj-ea"/>
            </a:endParaRPr>
          </a:p>
          <a:p>
            <a:r>
              <a:rPr lang="ja-JP" altLang="en-US" dirty="0">
                <a:solidFill>
                  <a:srgbClr val="333333"/>
                </a:solidFill>
                <a:latin typeface="+mj-ea"/>
                <a:ea typeface="+mj-ea"/>
              </a:rPr>
              <a:t>・</a:t>
            </a:r>
            <a:r>
              <a:rPr lang="ja-JP" altLang="en-US" b="0" i="0" dirty="0">
                <a:solidFill>
                  <a:srgbClr val="333333"/>
                </a:solidFill>
                <a:effectLst/>
                <a:latin typeface="+mj-ea"/>
                <a:ea typeface="+mj-ea"/>
              </a:rPr>
              <a:t>契約・商取引・金融取引・親族・相続など</a:t>
            </a:r>
            <a:endParaRPr lang="en-US" altLang="ja-JP" b="0" i="0" dirty="0">
              <a:solidFill>
                <a:srgbClr val="333333"/>
              </a:solidFill>
              <a:effectLst/>
              <a:latin typeface="+mj-ea"/>
              <a:ea typeface="+mj-ea"/>
            </a:endParaRPr>
          </a:p>
          <a:p>
            <a:r>
              <a:rPr lang="ja-JP" altLang="en-US" b="0" i="0" dirty="0">
                <a:solidFill>
                  <a:srgbClr val="333333"/>
                </a:solidFill>
                <a:effectLst/>
                <a:latin typeface="+mj-ea"/>
                <a:ea typeface="+mj-ea"/>
              </a:rPr>
              <a:t>市民や事業者が日常的な場面で多く適用する法律</a:t>
            </a:r>
            <a:endParaRPr lang="en-US" altLang="ja-JP" b="0" i="0" dirty="0">
              <a:solidFill>
                <a:srgbClr val="333333"/>
              </a:solidFill>
              <a:effectLst/>
              <a:latin typeface="+mj-ea"/>
              <a:ea typeface="+mj-ea"/>
            </a:endParaRPr>
          </a:p>
          <a:p>
            <a:endParaRPr lang="ja-JP" altLang="en-US" dirty="0">
              <a:latin typeface="+mj-ea"/>
              <a:ea typeface="+mj-ea"/>
            </a:endParaRPr>
          </a:p>
        </p:txBody>
      </p:sp>
      <p:pic>
        <p:nvPicPr>
          <p:cNvPr id="9" name="図 8">
            <a:extLst>
              <a:ext uri="{FF2B5EF4-FFF2-40B4-BE49-F238E27FC236}">
                <a16:creationId xmlns:a16="http://schemas.microsoft.com/office/drawing/2014/main" id="{4F160C81-06AA-4BCB-AE1A-D4784EBA2653}"/>
              </a:ext>
            </a:extLst>
          </p:cNvPr>
          <p:cNvPicPr>
            <a:picLocks noChangeAspect="1"/>
          </p:cNvPicPr>
          <p:nvPr/>
        </p:nvPicPr>
        <p:blipFill>
          <a:blip r:embed="rId4"/>
          <a:stretch>
            <a:fillRect/>
          </a:stretch>
        </p:blipFill>
        <p:spPr>
          <a:xfrm>
            <a:off x="7620131" y="559404"/>
            <a:ext cx="1497349" cy="1169551"/>
          </a:xfrm>
          <a:prstGeom prst="rect">
            <a:avLst/>
          </a:prstGeom>
        </p:spPr>
      </p:pic>
      <p:sp>
        <p:nvSpPr>
          <p:cNvPr id="8" name="テキスト ボックス 7">
            <a:extLst>
              <a:ext uri="{FF2B5EF4-FFF2-40B4-BE49-F238E27FC236}">
                <a16:creationId xmlns:a16="http://schemas.microsoft.com/office/drawing/2014/main" id="{578704D9-09AB-400F-8C79-FA3BCAF0E9F3}"/>
              </a:ext>
            </a:extLst>
          </p:cNvPr>
          <p:cNvSpPr txBox="1"/>
          <p:nvPr/>
        </p:nvSpPr>
        <p:spPr>
          <a:xfrm>
            <a:off x="7342094" y="65591"/>
            <a:ext cx="1694826"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２．</a:t>
            </a:r>
            <a:r>
              <a:rPr kumimoji="1" lang="en-US" altLang="ja-JP" dirty="0">
                <a:solidFill>
                  <a:schemeClr val="tx1"/>
                </a:solidFill>
                <a:latin typeface="+mj-ea"/>
                <a:ea typeface="+mj-ea"/>
              </a:rPr>
              <a:t>20</a:t>
            </a:r>
            <a:r>
              <a:rPr kumimoji="1" lang="ja-JP" altLang="en-US" dirty="0">
                <a:solidFill>
                  <a:schemeClr val="tx1"/>
                </a:solidFill>
                <a:latin typeface="+mj-ea"/>
                <a:ea typeface="+mj-ea"/>
              </a:rPr>
              <a:t>歳未満の喫煙</a:t>
            </a:r>
            <a:endParaRPr kumimoji="1" lang="ja-JP" altLang="en-US" dirty="0">
              <a:latin typeface="+mj-ea"/>
              <a:ea typeface="+mj-ea"/>
            </a:endParaRPr>
          </a:p>
        </p:txBody>
      </p:sp>
      <p:sp>
        <p:nvSpPr>
          <p:cNvPr id="2" name="スライド番号プレースホルダー 1">
            <a:extLst>
              <a:ext uri="{FF2B5EF4-FFF2-40B4-BE49-F238E27FC236}">
                <a16:creationId xmlns:a16="http://schemas.microsoft.com/office/drawing/2014/main" id="{42732E54-20CB-4D57-92D7-AE928B9056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38</a:t>
            </a:fld>
            <a:endParaRPr lang="ja" altLang="en-US"/>
          </a:p>
        </p:txBody>
      </p:sp>
    </p:spTree>
    <p:extLst>
      <p:ext uri="{BB962C8B-B14F-4D97-AF65-F5344CB8AC3E}">
        <p14:creationId xmlns:p14="http://schemas.microsoft.com/office/powerpoint/2010/main" val="84247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0A5EF-103B-4E6F-AF64-E8C4C0AB574D}"/>
              </a:ext>
            </a:extLst>
          </p:cNvPr>
          <p:cNvSpPr>
            <a:spLocks noGrp="1"/>
          </p:cNvSpPr>
          <p:nvPr>
            <p:ph type="title"/>
          </p:nvPr>
        </p:nvSpPr>
        <p:spPr>
          <a:xfrm>
            <a:off x="311700" y="205741"/>
            <a:ext cx="8520600" cy="808050"/>
          </a:xfrm>
          <a:solidFill>
            <a:schemeClr val="accent4">
              <a:lumMod val="40000"/>
              <a:lumOff val="60000"/>
            </a:schemeClr>
          </a:solidFill>
        </p:spPr>
        <p:txBody>
          <a:bodyPr anchor="ctr">
            <a:normAutofit/>
          </a:bodyPr>
          <a:lstStyle/>
          <a:p>
            <a:r>
              <a:rPr kumimoji="1" lang="ja-JP" altLang="en-US" b="1" dirty="0">
                <a:latin typeface="+mj-ea"/>
                <a:ea typeface="+mj-ea"/>
              </a:rPr>
              <a:t>調べ学習等で活用できるサイトの一覧</a:t>
            </a:r>
          </a:p>
        </p:txBody>
      </p:sp>
      <p:sp>
        <p:nvSpPr>
          <p:cNvPr id="3" name="テキスト プレースホルダー 2">
            <a:extLst>
              <a:ext uri="{FF2B5EF4-FFF2-40B4-BE49-F238E27FC236}">
                <a16:creationId xmlns:a16="http://schemas.microsoft.com/office/drawing/2014/main" id="{727A2266-B094-4B5A-B655-68630FF2BBF1}"/>
              </a:ext>
            </a:extLst>
          </p:cNvPr>
          <p:cNvSpPr>
            <a:spLocks noGrp="1"/>
          </p:cNvSpPr>
          <p:nvPr>
            <p:ph type="body" idx="1"/>
          </p:nvPr>
        </p:nvSpPr>
        <p:spPr>
          <a:xfrm>
            <a:off x="311699" y="1013791"/>
            <a:ext cx="8520599" cy="3923968"/>
          </a:xfrm>
        </p:spPr>
        <p:txBody>
          <a:bodyPr anchor="t" anchorCtr="0">
            <a:normAutofit fontScale="40000" lnSpcReduction="20000"/>
          </a:bodyPr>
          <a:lstStyle/>
          <a:p>
            <a:pPr marL="114300" indent="0" algn="just">
              <a:lnSpc>
                <a:spcPct val="150000"/>
              </a:lnSpc>
              <a:buNone/>
            </a:pPr>
            <a:r>
              <a:rPr kumimoji="1" lang="en-US" altLang="ja-JP" sz="3200" dirty="0">
                <a:solidFill>
                  <a:schemeClr val="tx1"/>
                </a:solidFill>
                <a:latin typeface="+mj-ea"/>
                <a:ea typeface="+mj-ea"/>
              </a:rPr>
              <a:t>【</a:t>
            </a:r>
            <a:r>
              <a:rPr kumimoji="1" lang="ja-JP" altLang="en-US" sz="3200" dirty="0">
                <a:solidFill>
                  <a:schemeClr val="tx1"/>
                </a:solidFill>
                <a:latin typeface="+mj-ea"/>
                <a:ea typeface="+mj-ea"/>
              </a:rPr>
              <a:t>たばこ全般</a:t>
            </a:r>
            <a:r>
              <a:rPr kumimoji="1" lang="en-US" altLang="ja-JP" sz="3200" dirty="0">
                <a:solidFill>
                  <a:schemeClr val="tx1"/>
                </a:solidFill>
                <a:latin typeface="+mj-ea"/>
                <a:ea typeface="+mj-ea"/>
              </a:rPr>
              <a:t>】</a:t>
            </a:r>
          </a:p>
          <a:p>
            <a:pPr marL="114300" indent="0" algn="just">
              <a:lnSpc>
                <a:spcPct val="120000"/>
              </a:lnSpc>
              <a:buNone/>
            </a:pPr>
            <a:r>
              <a:rPr kumimoji="1" lang="ja-JP" altLang="en-US" sz="3200" dirty="0">
                <a:solidFill>
                  <a:schemeClr val="tx1"/>
                </a:solidFill>
                <a:latin typeface="+mj-ea"/>
                <a:ea typeface="+mj-ea"/>
              </a:rPr>
              <a:t>千葉市「千葉市のたばこ対策」</a:t>
            </a:r>
          </a:p>
          <a:p>
            <a:pPr marL="114300" indent="0" algn="just">
              <a:lnSpc>
                <a:spcPct val="150000"/>
              </a:lnSpc>
              <a:buNone/>
            </a:pPr>
            <a:r>
              <a:rPr kumimoji="1" lang="en-US" altLang="ja-JP" sz="3200" dirty="0">
                <a:solidFill>
                  <a:schemeClr val="tx1"/>
                </a:solidFill>
                <a:latin typeface="+mj-ea"/>
                <a:ea typeface="+mj-ea"/>
                <a:hlinkClick r:id="rId3"/>
              </a:rPr>
              <a:t>https://www.city.chiba.jp/hokenfukushi/kenkofukushi/suishin/chibashinotabako.html</a:t>
            </a:r>
            <a:endParaRPr kumimoji="1" lang="en-US" altLang="ja-JP" sz="3200" dirty="0">
              <a:solidFill>
                <a:schemeClr val="tx1"/>
              </a:solidFill>
              <a:latin typeface="+mj-ea"/>
              <a:ea typeface="+mj-ea"/>
            </a:endParaRPr>
          </a:p>
          <a:p>
            <a:pPr marL="114300" indent="0" algn="just">
              <a:lnSpc>
                <a:spcPct val="120000"/>
              </a:lnSpc>
              <a:buNone/>
            </a:pPr>
            <a:r>
              <a:rPr kumimoji="1" lang="ja-JP" altLang="en-US" sz="3200" dirty="0">
                <a:solidFill>
                  <a:schemeClr val="tx1"/>
                </a:solidFill>
                <a:latin typeface="+mj-ea"/>
                <a:ea typeface="+mj-ea"/>
              </a:rPr>
              <a:t>千葉市が作成しているたばこに関するリーフレット「子どもを受動喫煙から守りましょう」「千葉市の受動喫煙対策</a:t>
            </a:r>
            <a:r>
              <a:rPr kumimoji="1" lang="en-US" altLang="ja-JP" sz="3200" dirty="0">
                <a:solidFill>
                  <a:schemeClr val="tx1"/>
                </a:solidFill>
                <a:latin typeface="+mj-ea"/>
                <a:ea typeface="+mj-ea"/>
              </a:rPr>
              <a:t>BOOK</a:t>
            </a:r>
            <a:r>
              <a:rPr kumimoji="1" lang="ja-JP" altLang="en-US" sz="3200" dirty="0">
                <a:solidFill>
                  <a:schemeClr val="tx1"/>
                </a:solidFill>
                <a:latin typeface="+mj-ea"/>
                <a:ea typeface="+mj-ea"/>
              </a:rPr>
              <a:t>」「あなたもたばこをやめられます」等が掲載されています。</a:t>
            </a:r>
          </a:p>
          <a:p>
            <a:pPr marL="114300" indent="0" algn="just">
              <a:lnSpc>
                <a:spcPct val="150000"/>
              </a:lnSpc>
              <a:buNone/>
            </a:pPr>
            <a:endParaRPr kumimoji="1" lang="en-US" altLang="ja-JP" sz="3200" dirty="0">
              <a:solidFill>
                <a:schemeClr val="tx1"/>
              </a:solidFill>
              <a:latin typeface="+mj-ea"/>
              <a:ea typeface="+mj-ea"/>
            </a:endParaRPr>
          </a:p>
          <a:p>
            <a:pPr marL="114300" indent="0" algn="just">
              <a:lnSpc>
                <a:spcPct val="150000"/>
              </a:lnSpc>
              <a:buNone/>
            </a:pPr>
            <a:r>
              <a:rPr kumimoji="1" lang="ja-JP" altLang="en-US" sz="3200" dirty="0">
                <a:solidFill>
                  <a:schemeClr val="tx1"/>
                </a:solidFill>
                <a:latin typeface="+mj-ea"/>
                <a:ea typeface="+mj-ea"/>
              </a:rPr>
              <a:t>厚生労働省</a:t>
            </a:r>
            <a:r>
              <a:rPr kumimoji="1" lang="ja-JP" altLang="en-US" sz="3200" dirty="0">
                <a:solidFill>
                  <a:schemeClr val="tx1"/>
                </a:solidFill>
                <a:latin typeface="+mj-ea"/>
              </a:rPr>
              <a:t>「なくそう！望まない受動喫煙」</a:t>
            </a:r>
            <a:r>
              <a:rPr kumimoji="1" lang="ja-JP" altLang="en-US" sz="3200" dirty="0">
                <a:solidFill>
                  <a:schemeClr val="tx1"/>
                </a:solidFill>
                <a:latin typeface="+mj-ea"/>
                <a:ea typeface="+mj-ea"/>
              </a:rPr>
              <a:t>全国統一　けむい問模試</a:t>
            </a:r>
            <a:endParaRPr kumimoji="1" lang="en-US" altLang="ja-JP" sz="3200" dirty="0">
              <a:solidFill>
                <a:schemeClr val="tx1"/>
              </a:solidFill>
              <a:latin typeface="+mj-ea"/>
              <a:ea typeface="+mj-ea"/>
            </a:endParaRPr>
          </a:p>
          <a:p>
            <a:pPr marL="114300" indent="0" algn="just">
              <a:lnSpc>
                <a:spcPct val="150000"/>
              </a:lnSpc>
              <a:buNone/>
            </a:pPr>
            <a:r>
              <a:rPr kumimoji="1" lang="en-US" altLang="ja-JP" sz="3200" dirty="0">
                <a:solidFill>
                  <a:schemeClr val="tx1"/>
                </a:solidFill>
                <a:latin typeface="+mj-ea"/>
                <a:ea typeface="+mj-ea"/>
                <a:hlinkClick r:id="rId4"/>
              </a:rPr>
              <a:t>https://jyudokitsuen.mhlw.go.jp/moshi/</a:t>
            </a:r>
            <a:endParaRPr kumimoji="1" lang="en-US" altLang="ja-JP" sz="3200" dirty="0">
              <a:solidFill>
                <a:schemeClr val="tx1"/>
              </a:solidFill>
              <a:latin typeface="+mj-ea"/>
              <a:ea typeface="+mj-ea"/>
            </a:endParaRPr>
          </a:p>
          <a:p>
            <a:pPr marL="114300" indent="0" algn="just">
              <a:lnSpc>
                <a:spcPct val="150000"/>
              </a:lnSpc>
              <a:buNone/>
            </a:pPr>
            <a:r>
              <a:rPr kumimoji="1" lang="ja-JP" altLang="en-US" sz="3200" dirty="0">
                <a:solidFill>
                  <a:schemeClr val="tx1"/>
                </a:solidFill>
                <a:latin typeface="+mj-ea"/>
                <a:ea typeface="+mj-ea"/>
              </a:rPr>
              <a:t>よく行く場所やよくあるシーンで直面することを題材としたクイズです。喫煙や受動喫煙についてわかりやすく楽しく学べます。</a:t>
            </a:r>
            <a:endParaRPr kumimoji="1" lang="en-US" altLang="ja-JP" sz="3200" dirty="0">
              <a:solidFill>
                <a:schemeClr val="tx1"/>
              </a:solidFill>
              <a:latin typeface="+mj-ea"/>
              <a:ea typeface="+mj-ea"/>
            </a:endParaRPr>
          </a:p>
          <a:p>
            <a:pPr marL="114300" indent="0" algn="just">
              <a:lnSpc>
                <a:spcPct val="150000"/>
              </a:lnSpc>
              <a:buNone/>
            </a:pPr>
            <a:r>
              <a:rPr kumimoji="1" lang="ja-JP" altLang="en-US" sz="3200" dirty="0">
                <a:solidFill>
                  <a:schemeClr val="tx1"/>
                </a:solidFill>
                <a:latin typeface="+mj-ea"/>
                <a:ea typeface="+mj-ea"/>
              </a:rPr>
              <a:t>　</a:t>
            </a:r>
          </a:p>
          <a:p>
            <a:pPr marL="114300" indent="0" algn="just">
              <a:lnSpc>
                <a:spcPct val="120000"/>
              </a:lnSpc>
              <a:buNone/>
            </a:pPr>
            <a:r>
              <a:rPr kumimoji="1" lang="ja-JP" altLang="en-US" sz="3200" dirty="0">
                <a:solidFill>
                  <a:schemeClr val="tx1"/>
                </a:solidFill>
                <a:latin typeface="+mj-ea"/>
                <a:ea typeface="+mj-ea"/>
              </a:rPr>
              <a:t>厚生労働省「</a:t>
            </a:r>
            <a:r>
              <a:rPr kumimoji="1" lang="en-US" altLang="ja-JP" sz="3200" dirty="0">
                <a:solidFill>
                  <a:schemeClr val="tx1"/>
                </a:solidFill>
                <a:latin typeface="+mj-ea"/>
                <a:ea typeface="+mj-ea"/>
              </a:rPr>
              <a:t>e-</a:t>
            </a:r>
            <a:r>
              <a:rPr kumimoji="1" lang="ja-JP" altLang="en-US" sz="3200" dirty="0">
                <a:solidFill>
                  <a:schemeClr val="tx1"/>
                </a:solidFill>
                <a:latin typeface="+mj-ea"/>
                <a:ea typeface="+mj-ea"/>
              </a:rPr>
              <a:t>ヘルスネット」喫煙</a:t>
            </a:r>
          </a:p>
          <a:p>
            <a:pPr marL="114300" indent="0" algn="just">
              <a:lnSpc>
                <a:spcPct val="150000"/>
              </a:lnSpc>
              <a:buNone/>
            </a:pPr>
            <a:r>
              <a:rPr kumimoji="1" lang="en-US" altLang="ja-JP" sz="3200" dirty="0">
                <a:solidFill>
                  <a:schemeClr val="tx1"/>
                </a:solidFill>
                <a:latin typeface="+mj-ea"/>
                <a:ea typeface="+mj-ea"/>
                <a:hlinkClick r:id="rId5"/>
              </a:rPr>
              <a:t>https://www.e-healthnet.mhlw.go.jp/information/tobacco</a:t>
            </a:r>
            <a:endParaRPr kumimoji="1" lang="en-US" altLang="ja-JP" sz="3200" dirty="0">
              <a:solidFill>
                <a:schemeClr val="tx1"/>
              </a:solidFill>
              <a:latin typeface="+mj-ea"/>
              <a:ea typeface="+mj-ea"/>
            </a:endParaRPr>
          </a:p>
          <a:p>
            <a:pPr marL="114300" indent="0" algn="just">
              <a:lnSpc>
                <a:spcPct val="120000"/>
              </a:lnSpc>
              <a:buNone/>
            </a:pPr>
            <a:r>
              <a:rPr kumimoji="1" lang="ja-JP" altLang="en-US" sz="3200" dirty="0">
                <a:solidFill>
                  <a:schemeClr val="tx1"/>
                </a:solidFill>
                <a:latin typeface="+mj-ea"/>
                <a:ea typeface="+mj-ea"/>
              </a:rPr>
              <a:t>生活習慣に関連する病気の情報や、毎日の生活習慣を改善するヒントとなる情報を、各分野の専門家が解説するものです。それらにかかわるわが国の健康施策、専門用語の解説なども掲載しています。</a:t>
            </a:r>
          </a:p>
          <a:p>
            <a:pPr marL="114300" indent="0" algn="just">
              <a:lnSpc>
                <a:spcPct val="150000"/>
              </a:lnSpc>
              <a:buNone/>
            </a:pPr>
            <a:endParaRPr kumimoji="1" lang="ja-JP" altLang="en-US" sz="3200" dirty="0">
              <a:solidFill>
                <a:schemeClr val="tx1"/>
              </a:solidFill>
              <a:latin typeface="+mj-ea"/>
              <a:ea typeface="+mj-ea"/>
            </a:endParaRPr>
          </a:p>
        </p:txBody>
      </p:sp>
      <p:sp>
        <p:nvSpPr>
          <p:cNvPr id="5" name="スライド番号プレースホルダー 4">
            <a:extLst>
              <a:ext uri="{FF2B5EF4-FFF2-40B4-BE49-F238E27FC236}">
                <a16:creationId xmlns:a16="http://schemas.microsoft.com/office/drawing/2014/main" id="{41106130-622C-441B-8F8C-0B16519DFB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39</a:t>
            </a:fld>
            <a:endParaRPr lang="ja" altLang="en-US"/>
          </a:p>
        </p:txBody>
      </p:sp>
    </p:spTree>
    <p:extLst>
      <p:ext uri="{BB962C8B-B14F-4D97-AF65-F5344CB8AC3E}">
        <p14:creationId xmlns:p14="http://schemas.microsoft.com/office/powerpoint/2010/main" val="379664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0A5EF-103B-4E6F-AF64-E8C4C0AB574D}"/>
              </a:ext>
            </a:extLst>
          </p:cNvPr>
          <p:cNvSpPr>
            <a:spLocks noGrp="1"/>
          </p:cNvSpPr>
          <p:nvPr>
            <p:ph type="title"/>
          </p:nvPr>
        </p:nvSpPr>
        <p:spPr>
          <a:xfrm>
            <a:off x="311700" y="445025"/>
            <a:ext cx="8520600" cy="572700"/>
          </a:xfrm>
          <a:solidFill>
            <a:schemeClr val="accent4">
              <a:lumMod val="40000"/>
              <a:lumOff val="60000"/>
            </a:schemeClr>
          </a:solidFill>
        </p:spPr>
        <p:txBody>
          <a:bodyPr>
            <a:normAutofit fontScale="90000"/>
          </a:bodyPr>
          <a:lstStyle/>
          <a:p>
            <a:r>
              <a:rPr kumimoji="1" lang="ja-JP" altLang="en-US" b="1" dirty="0">
                <a:latin typeface="+mj-ea"/>
                <a:ea typeface="+mj-ea"/>
              </a:rPr>
              <a:t>今日の学び</a:t>
            </a:r>
          </a:p>
        </p:txBody>
      </p:sp>
      <p:sp>
        <p:nvSpPr>
          <p:cNvPr id="5" name="スライド番号プレースホルダー 4">
            <a:extLst>
              <a:ext uri="{FF2B5EF4-FFF2-40B4-BE49-F238E27FC236}">
                <a16:creationId xmlns:a16="http://schemas.microsoft.com/office/drawing/2014/main" id="{F88C0F45-C2A7-4B6F-B6FB-40DF8CCB99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4</a:t>
            </a:fld>
            <a:endParaRPr lang="ja" altLang="en-US"/>
          </a:p>
        </p:txBody>
      </p:sp>
      <p:sp>
        <p:nvSpPr>
          <p:cNvPr id="6" name="テキスト ボックス 5">
            <a:extLst>
              <a:ext uri="{FF2B5EF4-FFF2-40B4-BE49-F238E27FC236}">
                <a16:creationId xmlns:a16="http://schemas.microsoft.com/office/drawing/2014/main" id="{9E701A0A-F9FF-4492-BBE1-D10BDFBE1C07}"/>
              </a:ext>
            </a:extLst>
          </p:cNvPr>
          <p:cNvSpPr txBox="1"/>
          <p:nvPr/>
        </p:nvSpPr>
        <p:spPr>
          <a:xfrm>
            <a:off x="711677" y="1194811"/>
            <a:ext cx="8011685" cy="3670236"/>
          </a:xfrm>
          <a:prstGeom prst="rect">
            <a:avLst/>
          </a:prstGeom>
          <a:noFill/>
        </p:spPr>
        <p:txBody>
          <a:bodyPr wrap="square" rtlCol="0">
            <a:spAutoFit/>
          </a:bodyPr>
          <a:lstStyle/>
          <a:p>
            <a:pPr>
              <a:lnSpc>
                <a:spcPct val="150000"/>
              </a:lnSpc>
            </a:pPr>
            <a:r>
              <a:rPr kumimoji="1" lang="ja-JP" altLang="en-US" sz="3200" u="sng" dirty="0">
                <a:effectLst>
                  <a:outerShdw blurRad="38100" dist="38100" dir="2700000" algn="tl">
                    <a:srgbClr val="000000">
                      <a:alpha val="43137"/>
                    </a:srgbClr>
                  </a:outerShdw>
                </a:effectLst>
                <a:latin typeface="+mj-ea"/>
                <a:ea typeface="+mj-ea"/>
              </a:rPr>
              <a:t>１．喫煙の影響</a:t>
            </a:r>
          </a:p>
          <a:p>
            <a:pPr>
              <a:lnSpc>
                <a:spcPct val="150000"/>
              </a:lnSpc>
            </a:pPr>
            <a:r>
              <a:rPr kumimoji="1" lang="ja-JP" altLang="en-US" sz="3200" dirty="0">
                <a:solidFill>
                  <a:schemeClr val="bg1">
                    <a:lumMod val="50000"/>
                  </a:schemeClr>
                </a:solidFill>
                <a:latin typeface="+mj-ea"/>
                <a:ea typeface="+mj-ea"/>
              </a:rPr>
              <a:t>２．</a:t>
            </a:r>
            <a:r>
              <a:rPr kumimoji="1" lang="en-US" altLang="ja-JP" sz="3200" dirty="0">
                <a:solidFill>
                  <a:schemeClr val="bg1">
                    <a:lumMod val="50000"/>
                  </a:schemeClr>
                </a:solidFill>
                <a:latin typeface="+mj-ea"/>
                <a:ea typeface="+mj-ea"/>
              </a:rPr>
              <a:t>20</a:t>
            </a:r>
            <a:r>
              <a:rPr kumimoji="1" lang="ja-JP" altLang="en-US" sz="3200" dirty="0">
                <a:solidFill>
                  <a:schemeClr val="bg1">
                    <a:lumMod val="50000"/>
                  </a:schemeClr>
                </a:solidFill>
                <a:latin typeface="+mj-ea"/>
                <a:ea typeface="+mj-ea"/>
              </a:rPr>
              <a:t>歳未満の喫煙</a:t>
            </a:r>
          </a:p>
          <a:p>
            <a:pPr>
              <a:lnSpc>
                <a:spcPct val="150000"/>
              </a:lnSpc>
            </a:pPr>
            <a:r>
              <a:rPr kumimoji="1" lang="ja-JP" altLang="en-US" sz="3200" dirty="0">
                <a:solidFill>
                  <a:schemeClr val="bg1">
                    <a:lumMod val="50000"/>
                  </a:schemeClr>
                </a:solidFill>
                <a:latin typeface="+mj-ea"/>
                <a:ea typeface="+mj-ea"/>
              </a:rPr>
              <a:t>３．受動喫煙</a:t>
            </a:r>
          </a:p>
          <a:p>
            <a:pPr>
              <a:lnSpc>
                <a:spcPct val="150000"/>
              </a:lnSpc>
            </a:pPr>
            <a:r>
              <a:rPr kumimoji="1" lang="ja-JP" altLang="en-US" sz="3200" dirty="0">
                <a:solidFill>
                  <a:schemeClr val="bg1">
                    <a:lumMod val="50000"/>
                  </a:schemeClr>
                </a:solidFill>
                <a:latin typeface="+mj-ea"/>
                <a:ea typeface="+mj-ea"/>
              </a:rPr>
              <a:t>４．受動喫煙から身を守る方法</a:t>
            </a:r>
          </a:p>
          <a:p>
            <a:pPr>
              <a:lnSpc>
                <a:spcPct val="150000"/>
              </a:lnSpc>
            </a:pPr>
            <a:r>
              <a:rPr kumimoji="1" lang="ja-JP" altLang="en-US" sz="3200" dirty="0">
                <a:solidFill>
                  <a:schemeClr val="bg1">
                    <a:lumMod val="50000"/>
                  </a:schemeClr>
                </a:solidFill>
                <a:latin typeface="+mj-ea"/>
                <a:ea typeface="+mj-ea"/>
              </a:rPr>
              <a:t>５．アドバイザーになろう</a:t>
            </a:r>
          </a:p>
        </p:txBody>
      </p:sp>
    </p:spTree>
    <p:extLst>
      <p:ext uri="{BB962C8B-B14F-4D97-AF65-F5344CB8AC3E}">
        <p14:creationId xmlns:p14="http://schemas.microsoft.com/office/powerpoint/2010/main" val="3800573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478D76AB-3708-45B3-A163-317209C02DF3}"/>
              </a:ext>
            </a:extLst>
          </p:cNvPr>
          <p:cNvSpPr>
            <a:spLocks noGrp="1"/>
          </p:cNvSpPr>
          <p:nvPr>
            <p:ph type="body" idx="1"/>
          </p:nvPr>
        </p:nvSpPr>
        <p:spPr>
          <a:xfrm>
            <a:off x="311150" y="1152525"/>
            <a:ext cx="8521700" cy="3416300"/>
          </a:xfrm>
        </p:spPr>
        <p:txBody>
          <a:bodyPr anchor="t" anchorCtr="0">
            <a:normAutofit fontScale="47500" lnSpcReduction="20000"/>
          </a:bodyPr>
          <a:lstStyle/>
          <a:p>
            <a:pPr marL="114300" indent="0" algn="just">
              <a:lnSpc>
                <a:spcPct val="150000"/>
              </a:lnSpc>
              <a:buNone/>
            </a:pPr>
            <a:r>
              <a:rPr kumimoji="1" lang="en-US" altLang="ja-JP" sz="3200" dirty="0">
                <a:solidFill>
                  <a:schemeClr val="tx1"/>
                </a:solidFill>
                <a:latin typeface="+mj-ea"/>
                <a:ea typeface="+mj-ea"/>
              </a:rPr>
              <a:t>【</a:t>
            </a:r>
            <a:r>
              <a:rPr kumimoji="1" lang="ja-JP" altLang="en-US" sz="3200" dirty="0">
                <a:solidFill>
                  <a:schemeClr val="tx1"/>
                </a:solidFill>
                <a:latin typeface="+mj-ea"/>
                <a:ea typeface="+mj-ea"/>
              </a:rPr>
              <a:t>たばこ全般</a:t>
            </a:r>
            <a:r>
              <a:rPr kumimoji="1" lang="en-US" altLang="ja-JP" sz="3200" dirty="0">
                <a:solidFill>
                  <a:schemeClr val="tx1"/>
                </a:solidFill>
                <a:latin typeface="+mj-ea"/>
                <a:ea typeface="+mj-ea"/>
              </a:rPr>
              <a:t>】</a:t>
            </a:r>
          </a:p>
          <a:p>
            <a:pPr marL="114300" indent="0" algn="just">
              <a:lnSpc>
                <a:spcPct val="150000"/>
              </a:lnSpc>
              <a:buNone/>
            </a:pPr>
            <a:endParaRPr kumimoji="1" lang="ja-JP" altLang="en-US" sz="2000" dirty="0">
              <a:solidFill>
                <a:schemeClr val="tx1"/>
              </a:solidFill>
              <a:latin typeface="+mj-ea"/>
              <a:ea typeface="+mj-ea"/>
            </a:endParaRPr>
          </a:p>
          <a:p>
            <a:pPr marL="114300" indent="0" algn="just">
              <a:lnSpc>
                <a:spcPct val="150000"/>
              </a:lnSpc>
              <a:buNone/>
            </a:pPr>
            <a:r>
              <a:rPr kumimoji="1" lang="ja-JP" altLang="en-US" sz="3200" dirty="0">
                <a:solidFill>
                  <a:schemeClr val="tx1"/>
                </a:solidFill>
                <a:latin typeface="+mj-ea"/>
                <a:ea typeface="+mj-ea"/>
              </a:rPr>
              <a:t>厚生労働省「喫煙と健康問題について簡単に理解したい方のために（Ｑ＆Ａ）」</a:t>
            </a:r>
          </a:p>
          <a:p>
            <a:pPr marL="114300" indent="0" algn="just">
              <a:lnSpc>
                <a:spcPct val="150000"/>
              </a:lnSpc>
              <a:buNone/>
            </a:pPr>
            <a:r>
              <a:rPr kumimoji="1" lang="en-US" altLang="ja-JP" sz="3200" dirty="0">
                <a:solidFill>
                  <a:schemeClr val="tx1"/>
                </a:solidFill>
                <a:latin typeface="+mj-ea"/>
                <a:ea typeface="+mj-ea"/>
                <a:hlinkClick r:id="rId3"/>
              </a:rPr>
              <a:t>https://www.mhlw.go.jp/topics/tobacco/qa/</a:t>
            </a:r>
            <a:endParaRPr kumimoji="1" lang="en-US" altLang="ja-JP" sz="3200" dirty="0">
              <a:solidFill>
                <a:schemeClr val="tx1"/>
              </a:solidFill>
              <a:latin typeface="+mj-ea"/>
              <a:ea typeface="+mj-ea"/>
            </a:endParaRPr>
          </a:p>
          <a:p>
            <a:pPr marL="114300" indent="0" algn="just">
              <a:lnSpc>
                <a:spcPct val="150000"/>
              </a:lnSpc>
              <a:buNone/>
            </a:pPr>
            <a:endParaRPr kumimoji="1" lang="en-US" altLang="ja-JP" sz="3200" dirty="0">
              <a:solidFill>
                <a:schemeClr val="tx1"/>
              </a:solidFill>
              <a:latin typeface="+mj-ea"/>
              <a:ea typeface="+mj-ea"/>
            </a:endParaRPr>
          </a:p>
          <a:p>
            <a:pPr marL="114300" indent="0" algn="just">
              <a:lnSpc>
                <a:spcPct val="150000"/>
              </a:lnSpc>
              <a:buNone/>
            </a:pPr>
            <a:r>
              <a:rPr kumimoji="1" lang="ja-JP" altLang="en-US" sz="3200" dirty="0">
                <a:solidFill>
                  <a:schemeClr val="tx1"/>
                </a:solidFill>
                <a:latin typeface="+mj-ea"/>
                <a:ea typeface="+mj-ea"/>
              </a:rPr>
              <a:t>国立がん研究センター「がん情報サービス」たばことがん</a:t>
            </a:r>
          </a:p>
          <a:p>
            <a:pPr marL="114300" indent="0" algn="just">
              <a:lnSpc>
                <a:spcPct val="150000"/>
              </a:lnSpc>
              <a:buNone/>
            </a:pPr>
            <a:r>
              <a:rPr kumimoji="1" lang="en-US" altLang="ja-JP" sz="3200" dirty="0">
                <a:solidFill>
                  <a:schemeClr val="tx1"/>
                </a:solidFill>
                <a:latin typeface="+mj-ea"/>
                <a:ea typeface="+mj-ea"/>
                <a:hlinkClick r:id="rId4"/>
              </a:rPr>
              <a:t>https://ganjoho.jp/public/pre_scr/cause_prevention/smoking/index.html</a:t>
            </a:r>
            <a:endParaRPr kumimoji="1" lang="en-US" altLang="ja-JP" sz="3200" dirty="0">
              <a:solidFill>
                <a:schemeClr val="tx1"/>
              </a:solidFill>
              <a:latin typeface="+mj-ea"/>
              <a:ea typeface="+mj-ea"/>
            </a:endParaRPr>
          </a:p>
          <a:p>
            <a:pPr marL="114300" indent="0" algn="just">
              <a:lnSpc>
                <a:spcPct val="150000"/>
              </a:lnSpc>
              <a:buNone/>
            </a:pPr>
            <a:r>
              <a:rPr kumimoji="1" lang="ja-JP" altLang="en-US" sz="3200" dirty="0">
                <a:solidFill>
                  <a:schemeClr val="tx1"/>
                </a:solidFill>
                <a:latin typeface="+mj-ea"/>
                <a:ea typeface="+mj-ea"/>
              </a:rPr>
              <a:t>日本の法律である「がん対策基本法（平成</a:t>
            </a:r>
            <a:r>
              <a:rPr kumimoji="1" lang="en-US" altLang="ja-JP" sz="3200" dirty="0">
                <a:solidFill>
                  <a:schemeClr val="tx1"/>
                </a:solidFill>
                <a:latin typeface="+mj-ea"/>
                <a:ea typeface="+mj-ea"/>
              </a:rPr>
              <a:t>18</a:t>
            </a:r>
            <a:r>
              <a:rPr kumimoji="1" lang="ja-JP" altLang="en-US" sz="3200" dirty="0">
                <a:solidFill>
                  <a:schemeClr val="tx1"/>
                </a:solidFill>
                <a:latin typeface="+mj-ea"/>
                <a:ea typeface="+mj-ea"/>
              </a:rPr>
              <a:t>年法律第</a:t>
            </a:r>
            <a:r>
              <a:rPr kumimoji="1" lang="en-US" altLang="ja-JP" sz="3200" dirty="0">
                <a:solidFill>
                  <a:schemeClr val="tx1"/>
                </a:solidFill>
                <a:latin typeface="+mj-ea"/>
                <a:ea typeface="+mj-ea"/>
              </a:rPr>
              <a:t>98</a:t>
            </a:r>
            <a:r>
              <a:rPr kumimoji="1" lang="ja-JP" altLang="en-US" sz="3200" dirty="0">
                <a:solidFill>
                  <a:schemeClr val="tx1"/>
                </a:solidFill>
                <a:latin typeface="+mj-ea"/>
                <a:ea typeface="+mj-ea"/>
              </a:rPr>
              <a:t>号）」で示された「患者・家族・市民のためのがんの情報をつくり、届ける」ために、さまざまな情報を集めて、「確かな」「わかりやすい」「役に立つ」がんの情報が掲載されています。</a:t>
            </a:r>
          </a:p>
        </p:txBody>
      </p:sp>
      <p:sp>
        <p:nvSpPr>
          <p:cNvPr id="6" name="タイトル 1">
            <a:extLst>
              <a:ext uri="{FF2B5EF4-FFF2-40B4-BE49-F238E27FC236}">
                <a16:creationId xmlns:a16="http://schemas.microsoft.com/office/drawing/2014/main" id="{6BFF2756-1850-484A-8B50-3ADFEB8C6D5D}"/>
              </a:ext>
            </a:extLst>
          </p:cNvPr>
          <p:cNvSpPr txBox="1">
            <a:spLocks/>
          </p:cNvSpPr>
          <p:nvPr/>
        </p:nvSpPr>
        <p:spPr>
          <a:xfrm>
            <a:off x="312250" y="227245"/>
            <a:ext cx="8520600" cy="808050"/>
          </a:xfrm>
          <a:prstGeom prst="rect">
            <a:avLst/>
          </a:prstGeom>
          <a:solidFill>
            <a:schemeClr val="accent4">
              <a:lumMod val="40000"/>
              <a:lumOff val="60000"/>
            </a:schemeClr>
          </a:solid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kumimoji="1" lang="ja-JP" altLang="en-US" b="1" dirty="0">
                <a:latin typeface="+mj-ea"/>
                <a:ea typeface="+mj-ea"/>
              </a:rPr>
              <a:t>調べ学習等で活用できるサイトの一覧</a:t>
            </a:r>
          </a:p>
        </p:txBody>
      </p:sp>
      <p:sp>
        <p:nvSpPr>
          <p:cNvPr id="3" name="スライド番号プレースホルダー 2">
            <a:extLst>
              <a:ext uri="{FF2B5EF4-FFF2-40B4-BE49-F238E27FC236}">
                <a16:creationId xmlns:a16="http://schemas.microsoft.com/office/drawing/2014/main" id="{5A602348-EDD2-4F99-B8E1-9C5F91A7C1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40</a:t>
            </a:fld>
            <a:endParaRPr lang="ja" altLang="en-US"/>
          </a:p>
        </p:txBody>
      </p:sp>
    </p:spTree>
    <p:extLst>
      <p:ext uri="{BB962C8B-B14F-4D97-AF65-F5344CB8AC3E}">
        <p14:creationId xmlns:p14="http://schemas.microsoft.com/office/powerpoint/2010/main" val="3376952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0A5EF-103B-4E6F-AF64-E8C4C0AB574D}"/>
              </a:ext>
            </a:extLst>
          </p:cNvPr>
          <p:cNvSpPr>
            <a:spLocks noGrp="1"/>
          </p:cNvSpPr>
          <p:nvPr>
            <p:ph type="title"/>
          </p:nvPr>
        </p:nvSpPr>
        <p:spPr>
          <a:xfrm>
            <a:off x="311700" y="205741"/>
            <a:ext cx="8520600" cy="572700"/>
          </a:xfrm>
          <a:solidFill>
            <a:schemeClr val="accent4">
              <a:lumMod val="40000"/>
              <a:lumOff val="60000"/>
            </a:schemeClr>
          </a:solidFill>
        </p:spPr>
        <p:txBody>
          <a:bodyPr>
            <a:normAutofit fontScale="90000"/>
          </a:bodyPr>
          <a:lstStyle/>
          <a:p>
            <a:r>
              <a:rPr kumimoji="1" lang="ja-JP" altLang="en-US" b="1" dirty="0">
                <a:latin typeface="+mj-ea"/>
                <a:ea typeface="+mj-ea"/>
              </a:rPr>
              <a:t>調べ学習等で活用できるサイトの一覧</a:t>
            </a:r>
          </a:p>
        </p:txBody>
      </p:sp>
      <p:sp>
        <p:nvSpPr>
          <p:cNvPr id="3" name="テキスト プレースホルダー 2">
            <a:extLst>
              <a:ext uri="{FF2B5EF4-FFF2-40B4-BE49-F238E27FC236}">
                <a16:creationId xmlns:a16="http://schemas.microsoft.com/office/drawing/2014/main" id="{727A2266-B094-4B5A-B655-68630FF2BBF1}"/>
              </a:ext>
            </a:extLst>
          </p:cNvPr>
          <p:cNvSpPr>
            <a:spLocks noGrp="1"/>
          </p:cNvSpPr>
          <p:nvPr>
            <p:ph type="body" idx="1"/>
          </p:nvPr>
        </p:nvSpPr>
        <p:spPr>
          <a:xfrm>
            <a:off x="311699" y="866507"/>
            <a:ext cx="8520599" cy="3796710"/>
          </a:xfrm>
        </p:spPr>
        <p:txBody>
          <a:bodyPr anchor="t" anchorCtr="0">
            <a:normAutofit fontScale="25000" lnSpcReduction="20000"/>
          </a:bodyPr>
          <a:lstStyle/>
          <a:p>
            <a:pPr marL="114300" indent="0" algn="just">
              <a:lnSpc>
                <a:spcPct val="150000"/>
              </a:lnSpc>
              <a:buNone/>
            </a:pPr>
            <a:r>
              <a:rPr kumimoji="1" lang="en-US" altLang="ja-JP" sz="5200" dirty="0">
                <a:solidFill>
                  <a:schemeClr val="tx1"/>
                </a:solidFill>
                <a:latin typeface="+mj-ea"/>
                <a:ea typeface="+mj-ea"/>
              </a:rPr>
              <a:t>【</a:t>
            </a:r>
            <a:r>
              <a:rPr kumimoji="1" lang="ja-JP" altLang="en-US" sz="5200" dirty="0">
                <a:solidFill>
                  <a:schemeClr val="tx1"/>
                </a:solidFill>
                <a:latin typeface="+mj-ea"/>
                <a:ea typeface="+mj-ea"/>
              </a:rPr>
              <a:t>受動喫煙対策</a:t>
            </a:r>
            <a:r>
              <a:rPr kumimoji="1" lang="en-US" altLang="ja-JP" sz="5200" dirty="0">
                <a:solidFill>
                  <a:schemeClr val="tx1"/>
                </a:solidFill>
                <a:latin typeface="+mj-ea"/>
                <a:ea typeface="+mj-ea"/>
              </a:rPr>
              <a:t>】</a:t>
            </a:r>
          </a:p>
          <a:p>
            <a:pPr marL="114300" indent="0" algn="just">
              <a:lnSpc>
                <a:spcPct val="150000"/>
              </a:lnSpc>
              <a:buNone/>
            </a:pPr>
            <a:r>
              <a:rPr kumimoji="1" lang="ja-JP" altLang="en-US" sz="5200" dirty="0">
                <a:solidFill>
                  <a:schemeClr val="tx1"/>
                </a:solidFill>
                <a:latin typeface="+mj-ea"/>
                <a:ea typeface="+mj-ea"/>
              </a:rPr>
              <a:t>厚生労働省「なくそう！望まない受動喫煙」</a:t>
            </a:r>
          </a:p>
          <a:p>
            <a:pPr marL="114300" indent="0" algn="just">
              <a:lnSpc>
                <a:spcPct val="150000"/>
              </a:lnSpc>
              <a:buNone/>
            </a:pPr>
            <a:r>
              <a:rPr kumimoji="1" lang="en-US" altLang="ja-JP" sz="5200" dirty="0">
                <a:solidFill>
                  <a:schemeClr val="tx1"/>
                </a:solidFill>
                <a:latin typeface="+mj-ea"/>
                <a:ea typeface="+mj-ea"/>
                <a:hlinkClick r:id="rId3"/>
              </a:rPr>
              <a:t>https://jyudokitsuen.mhlw.go.jp/</a:t>
            </a:r>
            <a:endParaRPr kumimoji="1" lang="en-US" altLang="ja-JP" sz="5200" dirty="0">
              <a:solidFill>
                <a:schemeClr val="tx1"/>
              </a:solidFill>
              <a:latin typeface="+mj-ea"/>
              <a:ea typeface="+mj-ea"/>
            </a:endParaRPr>
          </a:p>
          <a:p>
            <a:pPr marL="114300" indent="0" algn="just">
              <a:lnSpc>
                <a:spcPct val="120000"/>
              </a:lnSpc>
              <a:buNone/>
            </a:pPr>
            <a:r>
              <a:rPr kumimoji="1" lang="ja-JP" altLang="en-US" sz="5200" dirty="0">
                <a:solidFill>
                  <a:schemeClr val="tx1"/>
                </a:solidFill>
                <a:latin typeface="+mj-ea"/>
                <a:ea typeface="+mj-ea"/>
              </a:rPr>
              <a:t>健康増進法により望まない受動喫煙を防止するための取り組みが定められています。</a:t>
            </a:r>
          </a:p>
          <a:p>
            <a:pPr marL="114300" indent="0" algn="just">
              <a:lnSpc>
                <a:spcPct val="120000"/>
              </a:lnSpc>
              <a:buNone/>
            </a:pPr>
            <a:endParaRPr kumimoji="1" lang="en-US" altLang="ja-JP" sz="5200" dirty="0">
              <a:solidFill>
                <a:schemeClr val="tx1"/>
              </a:solidFill>
              <a:latin typeface="+mj-ea"/>
              <a:ea typeface="+mj-ea"/>
            </a:endParaRPr>
          </a:p>
          <a:p>
            <a:pPr marL="114300" indent="0" algn="just">
              <a:lnSpc>
                <a:spcPct val="120000"/>
              </a:lnSpc>
              <a:buNone/>
            </a:pPr>
            <a:r>
              <a:rPr kumimoji="1" lang="ja-JP" altLang="en-US" sz="5200" dirty="0">
                <a:solidFill>
                  <a:schemeClr val="tx1"/>
                </a:solidFill>
                <a:latin typeface="+mj-ea"/>
                <a:ea typeface="+mj-ea"/>
              </a:rPr>
              <a:t>千葉市の受動喫煙対策（前ページの「千葉市のたばこ対策」のページからも見ることができます）</a:t>
            </a:r>
          </a:p>
          <a:p>
            <a:pPr marL="114300" indent="0" algn="just">
              <a:lnSpc>
                <a:spcPct val="150000"/>
              </a:lnSpc>
              <a:buNone/>
            </a:pPr>
            <a:r>
              <a:rPr kumimoji="1" lang="en-US" altLang="ja-JP" sz="5200" dirty="0">
                <a:solidFill>
                  <a:schemeClr val="tx1"/>
                </a:solidFill>
                <a:latin typeface="+mj-ea"/>
                <a:ea typeface="+mj-ea"/>
                <a:hlinkClick r:id="rId4"/>
              </a:rPr>
              <a:t>https://www.city.chiba.jp/hokenfukushi/kenkofukushi/suishin/judoukituen.html</a:t>
            </a:r>
            <a:endParaRPr kumimoji="1" lang="en-US" altLang="ja-JP" sz="5200" dirty="0">
              <a:solidFill>
                <a:schemeClr val="tx1"/>
              </a:solidFill>
              <a:latin typeface="+mj-ea"/>
              <a:ea typeface="+mj-ea"/>
            </a:endParaRPr>
          </a:p>
          <a:p>
            <a:pPr marL="114300" indent="0" algn="just">
              <a:lnSpc>
                <a:spcPct val="120000"/>
              </a:lnSpc>
              <a:buNone/>
            </a:pPr>
            <a:r>
              <a:rPr kumimoji="1" lang="ja-JP" altLang="en-US" sz="5200" dirty="0">
                <a:solidFill>
                  <a:schemeClr val="tx1"/>
                </a:solidFill>
                <a:latin typeface="+mj-ea"/>
                <a:ea typeface="+mj-ea"/>
              </a:rPr>
              <a:t>千葉市で実施している受動喫煙対策や千葉市受動喫煙の防止に関する条例について掲載しています。</a:t>
            </a:r>
          </a:p>
          <a:p>
            <a:pPr marL="114300" indent="0" algn="just">
              <a:lnSpc>
                <a:spcPct val="150000"/>
              </a:lnSpc>
              <a:buNone/>
            </a:pPr>
            <a:endParaRPr kumimoji="1" lang="en-US" altLang="ja-JP" sz="5200" dirty="0">
              <a:solidFill>
                <a:schemeClr val="tx1"/>
              </a:solidFill>
              <a:latin typeface="+mj-ea"/>
              <a:ea typeface="+mj-ea"/>
            </a:endParaRPr>
          </a:p>
          <a:p>
            <a:pPr marL="114300" indent="0" algn="just">
              <a:lnSpc>
                <a:spcPct val="150000"/>
              </a:lnSpc>
              <a:buNone/>
            </a:pPr>
            <a:endParaRPr kumimoji="1" lang="en-US" altLang="ja-JP" sz="5200" dirty="0">
              <a:solidFill>
                <a:schemeClr val="tx1"/>
              </a:solidFill>
              <a:latin typeface="+mj-ea"/>
              <a:ea typeface="+mj-ea"/>
            </a:endParaRPr>
          </a:p>
          <a:p>
            <a:pPr marL="114300" indent="0" algn="just">
              <a:lnSpc>
                <a:spcPct val="150000"/>
              </a:lnSpc>
              <a:buNone/>
            </a:pPr>
            <a:r>
              <a:rPr kumimoji="1" lang="en-US" altLang="ja-JP" sz="5200" dirty="0">
                <a:solidFill>
                  <a:schemeClr val="tx1"/>
                </a:solidFill>
                <a:latin typeface="+mj-ea"/>
                <a:ea typeface="+mj-ea"/>
              </a:rPr>
              <a:t>【</a:t>
            </a:r>
            <a:r>
              <a:rPr kumimoji="1" lang="ja-JP" altLang="en-US" sz="5200" dirty="0">
                <a:solidFill>
                  <a:schemeClr val="tx1"/>
                </a:solidFill>
                <a:latin typeface="+mj-ea"/>
                <a:ea typeface="+mj-ea"/>
              </a:rPr>
              <a:t>禁煙</a:t>
            </a:r>
            <a:r>
              <a:rPr kumimoji="1" lang="en-US" altLang="ja-JP" sz="5200" dirty="0">
                <a:solidFill>
                  <a:schemeClr val="tx1"/>
                </a:solidFill>
                <a:latin typeface="+mj-ea"/>
                <a:ea typeface="+mj-ea"/>
              </a:rPr>
              <a:t>】</a:t>
            </a:r>
          </a:p>
          <a:p>
            <a:pPr marL="114300" indent="0" algn="just">
              <a:lnSpc>
                <a:spcPct val="120000"/>
              </a:lnSpc>
              <a:buNone/>
            </a:pPr>
            <a:r>
              <a:rPr kumimoji="1" lang="ja-JP" altLang="en-US" sz="5200" dirty="0">
                <a:solidFill>
                  <a:schemeClr val="tx1"/>
                </a:solidFill>
                <a:latin typeface="+mj-ea"/>
                <a:ea typeface="+mj-ea"/>
              </a:rPr>
              <a:t>スマート・ライフ・プロジェクト 事務局「スマート・ライフ・プロジェクト ホームページ」禁煙して心身の健康を取り戻そう</a:t>
            </a:r>
          </a:p>
          <a:p>
            <a:pPr marL="114300" indent="0" algn="just">
              <a:lnSpc>
                <a:spcPct val="150000"/>
              </a:lnSpc>
              <a:buNone/>
            </a:pPr>
            <a:r>
              <a:rPr kumimoji="1" lang="en-US" altLang="ja-JP" sz="5200" dirty="0">
                <a:solidFill>
                  <a:schemeClr val="tx1"/>
                </a:solidFill>
                <a:latin typeface="+mj-ea"/>
                <a:ea typeface="+mj-ea"/>
                <a:hlinkClick r:id="rId5"/>
              </a:rPr>
              <a:t>https://www.smartlife.mhlw.go.jp/event/fctc/teach</a:t>
            </a:r>
            <a:endParaRPr kumimoji="1" lang="en-US" altLang="ja-JP" sz="5200" dirty="0">
              <a:solidFill>
                <a:schemeClr val="tx1"/>
              </a:solidFill>
              <a:latin typeface="+mj-ea"/>
              <a:ea typeface="+mj-ea"/>
            </a:endParaRPr>
          </a:p>
          <a:p>
            <a:pPr marL="114300" indent="0" algn="just">
              <a:lnSpc>
                <a:spcPct val="120000"/>
              </a:lnSpc>
              <a:buNone/>
            </a:pPr>
            <a:r>
              <a:rPr kumimoji="1" lang="ja-JP" altLang="en-US" sz="5200" dirty="0">
                <a:solidFill>
                  <a:schemeClr val="tx1"/>
                </a:solidFill>
                <a:latin typeface="+mj-ea"/>
                <a:ea typeface="+mj-ea"/>
              </a:rPr>
              <a:t>スマート・ライフ・プロジェクトは、厚生労働省が展開する国民運動です。「健康寿命をのばそう」をスローガンに、「運動」「食生活」「禁煙」で具体的なアクションを呼びかけています。</a:t>
            </a:r>
          </a:p>
        </p:txBody>
      </p:sp>
      <p:sp>
        <p:nvSpPr>
          <p:cNvPr id="4" name="タイトル 1">
            <a:extLst>
              <a:ext uri="{FF2B5EF4-FFF2-40B4-BE49-F238E27FC236}">
                <a16:creationId xmlns:a16="http://schemas.microsoft.com/office/drawing/2014/main" id="{D82902D5-C2FF-4BB2-A9A4-41DEA6DF56E8}"/>
              </a:ext>
            </a:extLst>
          </p:cNvPr>
          <p:cNvSpPr txBox="1">
            <a:spLocks/>
          </p:cNvSpPr>
          <p:nvPr/>
        </p:nvSpPr>
        <p:spPr>
          <a:xfrm>
            <a:off x="311698" y="88066"/>
            <a:ext cx="8520600" cy="808050"/>
          </a:xfrm>
          <a:prstGeom prst="rect">
            <a:avLst/>
          </a:prstGeom>
          <a:solidFill>
            <a:schemeClr val="accent4">
              <a:lumMod val="40000"/>
              <a:lumOff val="60000"/>
            </a:schemeClr>
          </a:solid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kumimoji="1" lang="ja-JP" altLang="en-US" b="1" dirty="0">
                <a:latin typeface="+mj-ea"/>
                <a:ea typeface="+mj-ea"/>
              </a:rPr>
              <a:t>調べ学習等で活用できるサイトの一覧</a:t>
            </a:r>
          </a:p>
        </p:txBody>
      </p:sp>
      <p:sp>
        <p:nvSpPr>
          <p:cNvPr id="6" name="スライド番号プレースホルダー 5">
            <a:extLst>
              <a:ext uri="{FF2B5EF4-FFF2-40B4-BE49-F238E27FC236}">
                <a16:creationId xmlns:a16="http://schemas.microsoft.com/office/drawing/2014/main" id="{E8BCCC3D-D263-449C-9632-4EE67FABDD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41</a:t>
            </a:fld>
            <a:endParaRPr lang="ja" altLang="en-US"/>
          </a:p>
        </p:txBody>
      </p:sp>
    </p:spTree>
    <p:extLst>
      <p:ext uri="{BB962C8B-B14F-4D97-AF65-F5344CB8AC3E}">
        <p14:creationId xmlns:p14="http://schemas.microsoft.com/office/powerpoint/2010/main" val="92516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A97E1CD-6F07-4B4B-A98B-5D317D34B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749" y="470974"/>
            <a:ext cx="6374499" cy="3231828"/>
          </a:xfrm>
          <a:prstGeom prst="rect">
            <a:avLst/>
          </a:prstGeom>
        </p:spPr>
      </p:pic>
      <p:sp>
        <p:nvSpPr>
          <p:cNvPr id="3" name="テキスト ボックス 2">
            <a:extLst>
              <a:ext uri="{FF2B5EF4-FFF2-40B4-BE49-F238E27FC236}">
                <a16:creationId xmlns:a16="http://schemas.microsoft.com/office/drawing/2014/main" id="{DCC1C138-9D06-4F89-BAA6-43B455483857}"/>
              </a:ext>
            </a:extLst>
          </p:cNvPr>
          <p:cNvSpPr txBox="1"/>
          <p:nvPr/>
        </p:nvSpPr>
        <p:spPr>
          <a:xfrm>
            <a:off x="7557247" y="49026"/>
            <a:ext cx="1452193"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１．喫煙の影響</a:t>
            </a:r>
            <a:endParaRPr kumimoji="1" lang="ja-JP" altLang="en-US" dirty="0">
              <a:latin typeface="+mj-ea"/>
              <a:ea typeface="+mj-ea"/>
            </a:endParaRPr>
          </a:p>
        </p:txBody>
      </p:sp>
      <p:sp>
        <p:nvSpPr>
          <p:cNvPr id="5" name="タイトル 1">
            <a:extLst>
              <a:ext uri="{FF2B5EF4-FFF2-40B4-BE49-F238E27FC236}">
                <a16:creationId xmlns:a16="http://schemas.microsoft.com/office/drawing/2014/main" id="{00340B7A-F874-4C3E-9F72-06D511C42FAA}"/>
              </a:ext>
            </a:extLst>
          </p:cNvPr>
          <p:cNvSpPr txBox="1">
            <a:spLocks/>
          </p:cNvSpPr>
          <p:nvPr/>
        </p:nvSpPr>
        <p:spPr>
          <a:xfrm>
            <a:off x="311700" y="37892"/>
            <a:ext cx="8520600" cy="767442"/>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kumimoji="1" lang="en-US" altLang="ja-JP" sz="1200" dirty="0">
              <a:latin typeface="+mj-ea"/>
              <a:ea typeface="+mj-ea"/>
            </a:endParaRPr>
          </a:p>
          <a:p>
            <a:r>
              <a:rPr kumimoji="1" lang="en-US" altLang="ja-JP" sz="2400" dirty="0">
                <a:latin typeface="+mj-ea"/>
                <a:ea typeface="+mj-ea"/>
              </a:rPr>
              <a:t>【</a:t>
            </a:r>
            <a:r>
              <a:rPr kumimoji="1" lang="ja-JP" altLang="en-US" sz="2400" dirty="0">
                <a:latin typeface="+mj-ea"/>
                <a:ea typeface="+mj-ea"/>
              </a:rPr>
              <a:t>小学校の復習</a:t>
            </a:r>
            <a:r>
              <a:rPr kumimoji="1" lang="en-US" altLang="ja-JP" sz="2400" dirty="0">
                <a:latin typeface="+mj-ea"/>
                <a:ea typeface="+mj-ea"/>
              </a:rPr>
              <a:t>】</a:t>
            </a:r>
            <a:endParaRPr kumimoji="1" lang="ja-JP" altLang="en-US" sz="2400" dirty="0">
              <a:latin typeface="+mj-ea"/>
              <a:ea typeface="+mj-ea"/>
            </a:endParaRPr>
          </a:p>
        </p:txBody>
      </p:sp>
      <p:sp>
        <p:nvSpPr>
          <p:cNvPr id="2" name="テキスト ボックス 1">
            <a:extLst>
              <a:ext uri="{FF2B5EF4-FFF2-40B4-BE49-F238E27FC236}">
                <a16:creationId xmlns:a16="http://schemas.microsoft.com/office/drawing/2014/main" id="{78A15EB1-1239-483C-9D26-4C4833980B3E}"/>
              </a:ext>
            </a:extLst>
          </p:cNvPr>
          <p:cNvSpPr txBox="1"/>
          <p:nvPr/>
        </p:nvSpPr>
        <p:spPr>
          <a:xfrm>
            <a:off x="731518" y="3710411"/>
            <a:ext cx="7680960" cy="1092607"/>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800" dirty="0">
                <a:latin typeface="+mj-ea"/>
                <a:ea typeface="+mj-ea"/>
              </a:rPr>
              <a:t>たばこの煙を吸うと、有害物質が肺から血液に　</a:t>
            </a:r>
            <a:endParaRPr kumimoji="1" lang="en-US" altLang="ja-JP" sz="2800" dirty="0">
              <a:latin typeface="+mj-ea"/>
              <a:ea typeface="+mj-ea"/>
            </a:endParaRPr>
          </a:p>
          <a:p>
            <a:endParaRPr kumimoji="1" lang="en-US" altLang="ja-JP" sz="900" dirty="0">
              <a:latin typeface="+mj-ea"/>
              <a:ea typeface="+mj-ea"/>
            </a:endParaRPr>
          </a:p>
          <a:p>
            <a:r>
              <a:rPr kumimoji="1" lang="ja-JP" altLang="en-US" sz="2800" dirty="0">
                <a:latin typeface="+mj-ea"/>
                <a:ea typeface="+mj-ea"/>
              </a:rPr>
              <a:t>　　入って、肺などに様々な害が現れる</a:t>
            </a:r>
            <a:endParaRPr kumimoji="1" lang="en-US" altLang="ja-JP" sz="2800" dirty="0">
              <a:latin typeface="+mj-ea"/>
              <a:ea typeface="+mj-ea"/>
            </a:endParaRPr>
          </a:p>
        </p:txBody>
      </p:sp>
      <p:sp>
        <p:nvSpPr>
          <p:cNvPr id="6" name="Google Shape;86;p17">
            <a:extLst>
              <a:ext uri="{FF2B5EF4-FFF2-40B4-BE49-F238E27FC236}">
                <a16:creationId xmlns:a16="http://schemas.microsoft.com/office/drawing/2014/main" id="{F8F67E34-920A-45B3-98D7-B40914C411A0}"/>
              </a:ext>
            </a:extLst>
          </p:cNvPr>
          <p:cNvSpPr txBox="1"/>
          <p:nvPr/>
        </p:nvSpPr>
        <p:spPr>
          <a:xfrm>
            <a:off x="4688485" y="4858010"/>
            <a:ext cx="4637958" cy="369302"/>
          </a:xfrm>
          <a:prstGeom prst="rect">
            <a:avLst/>
          </a:prstGeom>
          <a:noFill/>
          <a:ln>
            <a:noFill/>
          </a:ln>
        </p:spPr>
        <p:txBody>
          <a:bodyPr spcFirstLastPara="1" wrap="square" lIns="91425" tIns="91425" rIns="91425" bIns="91425" anchor="t" anchorCtr="0">
            <a:spAutoFit/>
          </a:bodyPr>
          <a:lstStyle/>
          <a:p>
            <a:pPr lvl="0"/>
            <a:r>
              <a:rPr lang="ja-JP" altLang="en-US" sz="1200" dirty="0">
                <a:latin typeface="+mj-ea"/>
                <a:ea typeface="+mj-ea"/>
              </a:rPr>
              <a:t>出典：株式会社学研教育みらい　新しい保健</a:t>
            </a:r>
            <a:r>
              <a:rPr lang="en-US" altLang="ja-JP" sz="1200" dirty="0">
                <a:latin typeface="+mj-ea"/>
                <a:ea typeface="+mj-ea"/>
              </a:rPr>
              <a:t>5</a:t>
            </a:r>
            <a:r>
              <a:rPr lang="ja-JP" altLang="en-US" sz="1200" dirty="0">
                <a:latin typeface="+mj-ea"/>
                <a:ea typeface="+mj-ea"/>
              </a:rPr>
              <a:t>・</a:t>
            </a:r>
            <a:r>
              <a:rPr lang="en-US" altLang="ja-JP" sz="1200" dirty="0">
                <a:latin typeface="+mj-ea"/>
                <a:ea typeface="+mj-ea"/>
              </a:rPr>
              <a:t>6</a:t>
            </a:r>
            <a:r>
              <a:rPr lang="ja-JP" altLang="en-US" sz="1200" dirty="0">
                <a:latin typeface="+mj-ea"/>
                <a:ea typeface="+mj-ea"/>
              </a:rPr>
              <a:t>　</a:t>
            </a:r>
            <a:r>
              <a:rPr lang="en-US" altLang="ja-JP" sz="1200" dirty="0">
                <a:latin typeface="+mj-ea"/>
                <a:ea typeface="+mj-ea"/>
              </a:rPr>
              <a:t>P65</a:t>
            </a:r>
            <a:endParaRPr lang="ja-JP" altLang="en-US" sz="1200" dirty="0">
              <a:latin typeface="+mj-ea"/>
              <a:ea typeface="+mj-ea"/>
            </a:endParaRPr>
          </a:p>
        </p:txBody>
      </p:sp>
      <p:sp>
        <p:nvSpPr>
          <p:cNvPr id="8" name="スライド番号プレースホルダー 7">
            <a:extLst>
              <a:ext uri="{FF2B5EF4-FFF2-40B4-BE49-F238E27FC236}">
                <a16:creationId xmlns:a16="http://schemas.microsoft.com/office/drawing/2014/main" id="{0CC901C7-BB8B-448E-9264-A837E352D0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5</a:t>
            </a:fld>
            <a:endParaRPr lang="ja" altLang="en-US"/>
          </a:p>
        </p:txBody>
      </p:sp>
    </p:spTree>
    <p:extLst>
      <p:ext uri="{BB962C8B-B14F-4D97-AF65-F5344CB8AC3E}">
        <p14:creationId xmlns:p14="http://schemas.microsoft.com/office/powerpoint/2010/main" val="74986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27"/>
          <p:cNvSpPr txBox="1">
            <a:spLocks noGrp="1"/>
          </p:cNvSpPr>
          <p:nvPr>
            <p:ph type="ctrTitle"/>
          </p:nvPr>
        </p:nvSpPr>
        <p:spPr>
          <a:xfrm>
            <a:off x="311700" y="421613"/>
            <a:ext cx="8520600" cy="1087431"/>
          </a:xfrm>
          <a:prstGeom prst="rect">
            <a:avLst/>
          </a:prstGeom>
        </p:spPr>
        <p:txBody>
          <a:bodyPr spcFirstLastPara="1" wrap="none" lIns="91425" tIns="91425" rIns="91425" bIns="91425" anchor="b" anchorCtr="0">
            <a:noAutofit/>
          </a:bodyPr>
          <a:lstStyle/>
          <a:p>
            <a:pPr marL="0" lvl="0" indent="0" rtl="0">
              <a:spcBef>
                <a:spcPts val="0"/>
              </a:spcBef>
              <a:spcAft>
                <a:spcPts val="0"/>
              </a:spcAft>
              <a:buNone/>
            </a:pPr>
            <a:r>
              <a:rPr lang="ja-JP" altLang="en-US" sz="4400" dirty="0">
                <a:latin typeface="+mj-ea"/>
                <a:ea typeface="+mj-ea"/>
              </a:rPr>
              <a:t>体験！</a:t>
            </a:r>
            <a:endParaRPr sz="4400" dirty="0">
              <a:latin typeface="+mj-ea"/>
              <a:ea typeface="+mj-ea"/>
            </a:endParaRPr>
          </a:p>
        </p:txBody>
      </p:sp>
      <p:sp>
        <p:nvSpPr>
          <p:cNvPr id="162" name="Google Shape;162;p27"/>
          <p:cNvSpPr txBox="1">
            <a:spLocks noGrp="1"/>
          </p:cNvSpPr>
          <p:nvPr>
            <p:ph type="subTitle" idx="1"/>
          </p:nvPr>
        </p:nvSpPr>
        <p:spPr>
          <a:xfrm>
            <a:off x="311700" y="3528776"/>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ja" sz="3600" dirty="0">
                <a:solidFill>
                  <a:schemeClr val="dk1"/>
                </a:solidFill>
                <a:latin typeface="+mj-ea"/>
                <a:ea typeface="+mj-ea"/>
              </a:rPr>
              <a:t>〜呼吸編〜</a:t>
            </a:r>
            <a:endParaRPr sz="3600" dirty="0">
              <a:solidFill>
                <a:schemeClr val="dk1"/>
              </a:solidFill>
              <a:latin typeface="+mj-ea"/>
              <a:ea typeface="+mj-ea"/>
            </a:endParaRPr>
          </a:p>
        </p:txBody>
      </p:sp>
      <p:sp>
        <p:nvSpPr>
          <p:cNvPr id="5" name="テキスト ボックス 4">
            <a:extLst>
              <a:ext uri="{FF2B5EF4-FFF2-40B4-BE49-F238E27FC236}">
                <a16:creationId xmlns:a16="http://schemas.microsoft.com/office/drawing/2014/main" id="{D1415155-9A97-43A9-298E-2109FB4BF943}"/>
              </a:ext>
            </a:extLst>
          </p:cNvPr>
          <p:cNvSpPr txBox="1"/>
          <p:nvPr/>
        </p:nvSpPr>
        <p:spPr>
          <a:xfrm>
            <a:off x="2691088" y="2310140"/>
            <a:ext cx="3761823" cy="523220"/>
          </a:xfrm>
          <a:prstGeom prst="rect">
            <a:avLst/>
          </a:prstGeom>
          <a:noFill/>
        </p:spPr>
        <p:txBody>
          <a:bodyPr wrap="square">
            <a:spAutoFit/>
          </a:bodyPr>
          <a:lstStyle/>
          <a:p>
            <a:r>
              <a:rPr lang="ja-JP" altLang="en-US" sz="2800" b="1" dirty="0">
                <a:latin typeface="+mj-ea"/>
                <a:ea typeface="+mj-ea"/>
              </a:rPr>
              <a:t>　</a:t>
            </a:r>
            <a:r>
              <a:rPr lang="ja" altLang="ja-JP" sz="2800" b="1" dirty="0">
                <a:latin typeface="+mj-ea"/>
                <a:ea typeface="+mj-ea"/>
              </a:rPr>
              <a:t>喫煙による慢性影響</a:t>
            </a:r>
            <a:endParaRPr lang="ja-JP" altLang="en-US" sz="2800" b="1" dirty="0">
              <a:latin typeface="+mj-ea"/>
              <a:ea typeface="+mj-ea"/>
            </a:endParaRPr>
          </a:p>
        </p:txBody>
      </p:sp>
      <p:sp>
        <p:nvSpPr>
          <p:cNvPr id="3" name="スライド番号プレースホルダー 2">
            <a:extLst>
              <a:ext uri="{FF2B5EF4-FFF2-40B4-BE49-F238E27FC236}">
                <a16:creationId xmlns:a16="http://schemas.microsoft.com/office/drawing/2014/main" id="{AAD65D9D-9FF8-4D8A-8FE3-E5D84427A6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6</a:t>
            </a:fld>
            <a:endParaRPr lang="ja" altLang="en-US"/>
          </a:p>
        </p:txBody>
      </p:sp>
      <p:sp>
        <p:nvSpPr>
          <p:cNvPr id="10" name="テキスト ボックス 9">
            <a:extLst>
              <a:ext uri="{FF2B5EF4-FFF2-40B4-BE49-F238E27FC236}">
                <a16:creationId xmlns:a16="http://schemas.microsoft.com/office/drawing/2014/main" id="{692B8E92-3A3F-471E-AEE8-2E8916174D96}"/>
              </a:ext>
            </a:extLst>
          </p:cNvPr>
          <p:cNvSpPr txBox="1"/>
          <p:nvPr/>
        </p:nvSpPr>
        <p:spPr>
          <a:xfrm>
            <a:off x="7557247" y="49026"/>
            <a:ext cx="1452193"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１．喫煙の影響</a:t>
            </a:r>
            <a:endParaRPr kumimoji="1" lang="ja-JP" altLang="en-US" dirty="0">
              <a:latin typeface="+mj-ea"/>
              <a:ea typeface="+mj-ea"/>
            </a:endParaRPr>
          </a:p>
        </p:txBody>
      </p:sp>
      <p:pic>
        <p:nvPicPr>
          <p:cNvPr id="11" name="図 10">
            <a:extLst>
              <a:ext uri="{FF2B5EF4-FFF2-40B4-BE49-F238E27FC236}">
                <a16:creationId xmlns:a16="http://schemas.microsoft.com/office/drawing/2014/main" id="{A842E36F-5619-4E58-A12C-A07D085BB300}"/>
              </a:ext>
            </a:extLst>
          </p:cNvPr>
          <p:cNvPicPr>
            <a:picLocks noChangeAspect="1"/>
          </p:cNvPicPr>
          <p:nvPr/>
        </p:nvPicPr>
        <p:blipFill>
          <a:blip r:embed="rId3"/>
          <a:stretch>
            <a:fillRect/>
          </a:stretch>
        </p:blipFill>
        <p:spPr>
          <a:xfrm>
            <a:off x="6842088" y="2397760"/>
            <a:ext cx="1712632" cy="2330554"/>
          </a:xfrm>
          <a:prstGeom prst="rect">
            <a:avLst/>
          </a:prstGeom>
          <a:ln>
            <a:noFill/>
          </a:ln>
        </p:spPr>
      </p:pic>
      <p:pic>
        <p:nvPicPr>
          <p:cNvPr id="12" name="図 11">
            <a:extLst>
              <a:ext uri="{FF2B5EF4-FFF2-40B4-BE49-F238E27FC236}">
                <a16:creationId xmlns:a16="http://schemas.microsoft.com/office/drawing/2014/main" id="{CB03E0E0-1741-4519-888A-A76647E62368}"/>
              </a:ext>
            </a:extLst>
          </p:cNvPr>
          <p:cNvPicPr>
            <a:picLocks noChangeAspect="1"/>
          </p:cNvPicPr>
          <p:nvPr/>
        </p:nvPicPr>
        <p:blipFill>
          <a:blip r:embed="rId4"/>
          <a:stretch>
            <a:fillRect/>
          </a:stretch>
        </p:blipFill>
        <p:spPr>
          <a:xfrm>
            <a:off x="522057" y="2310140"/>
            <a:ext cx="1702593" cy="2325370"/>
          </a:xfrm>
          <a:prstGeom prst="rect">
            <a:avLst/>
          </a:prstGeom>
          <a:ln>
            <a:noFill/>
          </a:ln>
        </p:spPr>
      </p:pic>
    </p:spTree>
    <p:extLst>
      <p:ext uri="{BB962C8B-B14F-4D97-AF65-F5344CB8AC3E}">
        <p14:creationId xmlns:p14="http://schemas.microsoft.com/office/powerpoint/2010/main" val="137303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4" name="図 3">
            <a:hlinkClick r:id="rId3"/>
            <a:extLst>
              <a:ext uri="{FF2B5EF4-FFF2-40B4-BE49-F238E27FC236}">
                <a16:creationId xmlns:a16="http://schemas.microsoft.com/office/drawing/2014/main" id="{D95D715B-1F60-46BC-BF23-1C4D8A47AEEA}"/>
              </a:ext>
            </a:extLst>
          </p:cNvPr>
          <p:cNvPicPr>
            <a:picLocks noChangeAspect="1"/>
          </p:cNvPicPr>
          <p:nvPr/>
        </p:nvPicPr>
        <p:blipFill>
          <a:blip r:embed="rId4"/>
          <a:stretch>
            <a:fillRect/>
          </a:stretch>
        </p:blipFill>
        <p:spPr>
          <a:xfrm>
            <a:off x="549846" y="309288"/>
            <a:ext cx="8044308" cy="4524923"/>
          </a:xfrm>
          <a:prstGeom prst="rect">
            <a:avLst/>
          </a:prstGeom>
        </p:spPr>
      </p:pic>
      <p:sp>
        <p:nvSpPr>
          <p:cNvPr id="7" name="スライド番号プレースホルダー 6">
            <a:extLst>
              <a:ext uri="{FF2B5EF4-FFF2-40B4-BE49-F238E27FC236}">
                <a16:creationId xmlns:a16="http://schemas.microsoft.com/office/drawing/2014/main" id="{871C8D29-58BB-4EF3-9B59-2671731BFB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7</a:t>
            </a:fld>
            <a:endParaRPr lang="ja" altLang="en-US"/>
          </a:p>
        </p:txBody>
      </p:sp>
      <p:sp>
        <p:nvSpPr>
          <p:cNvPr id="5" name="テキスト ボックス 4">
            <a:extLst>
              <a:ext uri="{FF2B5EF4-FFF2-40B4-BE49-F238E27FC236}">
                <a16:creationId xmlns:a16="http://schemas.microsoft.com/office/drawing/2014/main" id="{1B6727BE-1382-49D6-BD03-E12A74D958B1}"/>
              </a:ext>
            </a:extLst>
          </p:cNvPr>
          <p:cNvSpPr txBox="1"/>
          <p:nvPr/>
        </p:nvSpPr>
        <p:spPr>
          <a:xfrm>
            <a:off x="7557247" y="49026"/>
            <a:ext cx="1452193"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１．喫煙の影響</a:t>
            </a:r>
            <a:endParaRPr kumimoji="1" lang="ja-JP" altLang="en-US" dirty="0">
              <a:latin typeface="+mj-ea"/>
              <a:ea typeface="+mj-ea"/>
            </a:endParaRPr>
          </a:p>
        </p:txBody>
      </p:sp>
    </p:spTree>
    <p:extLst>
      <p:ext uri="{BB962C8B-B14F-4D97-AF65-F5344CB8AC3E}">
        <p14:creationId xmlns:p14="http://schemas.microsoft.com/office/powerpoint/2010/main" val="322342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1;p27">
            <a:extLst>
              <a:ext uri="{FF2B5EF4-FFF2-40B4-BE49-F238E27FC236}">
                <a16:creationId xmlns:a16="http://schemas.microsoft.com/office/drawing/2014/main" id="{A1F6762F-EDE5-70DD-F75C-2F955C426DA8}"/>
              </a:ext>
            </a:extLst>
          </p:cNvPr>
          <p:cNvSpPr txBox="1">
            <a:spLocks/>
          </p:cNvSpPr>
          <p:nvPr/>
        </p:nvSpPr>
        <p:spPr>
          <a:xfrm>
            <a:off x="1236896" y="343974"/>
            <a:ext cx="6670207" cy="906777"/>
          </a:xfrm>
          <a:prstGeom prst="rect">
            <a:avLst/>
          </a:prstGeom>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ja-JP" altLang="en-US" sz="3200" dirty="0">
                <a:latin typeface="+mj-ea"/>
                <a:ea typeface="+mj-ea"/>
              </a:rPr>
              <a:t>どんなことに気づきましたか？</a:t>
            </a:r>
          </a:p>
        </p:txBody>
      </p:sp>
      <p:pic>
        <p:nvPicPr>
          <p:cNvPr id="5" name="図 4">
            <a:extLst>
              <a:ext uri="{FF2B5EF4-FFF2-40B4-BE49-F238E27FC236}">
                <a16:creationId xmlns:a16="http://schemas.microsoft.com/office/drawing/2014/main" id="{1D2DBF54-A706-2699-75A7-4D7F64B160D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135625" flipH="1">
            <a:off x="488934" y="1242130"/>
            <a:ext cx="2058560" cy="1767617"/>
          </a:xfrm>
          <a:prstGeom prst="rect">
            <a:avLst/>
          </a:prstGeom>
        </p:spPr>
      </p:pic>
      <p:pic>
        <p:nvPicPr>
          <p:cNvPr id="7" name="図 6">
            <a:extLst>
              <a:ext uri="{FF2B5EF4-FFF2-40B4-BE49-F238E27FC236}">
                <a16:creationId xmlns:a16="http://schemas.microsoft.com/office/drawing/2014/main" id="{0BC944A9-7BAE-4753-653F-7D9847C9E83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4536">
            <a:off x="6527966" y="1324460"/>
            <a:ext cx="2058560" cy="1767617"/>
          </a:xfrm>
          <a:prstGeom prst="rect">
            <a:avLst/>
          </a:prstGeom>
        </p:spPr>
      </p:pic>
      <p:sp>
        <p:nvSpPr>
          <p:cNvPr id="6" name="スライド番号プレースホルダー 5">
            <a:extLst>
              <a:ext uri="{FF2B5EF4-FFF2-40B4-BE49-F238E27FC236}">
                <a16:creationId xmlns:a16="http://schemas.microsoft.com/office/drawing/2014/main" id="{CF7F5E19-41D6-4A63-8061-18E5CCE370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8</a:t>
            </a:fld>
            <a:endParaRPr lang="ja" altLang="en-US"/>
          </a:p>
        </p:txBody>
      </p:sp>
      <p:sp>
        <p:nvSpPr>
          <p:cNvPr id="12" name="テキスト ボックス 11">
            <a:extLst>
              <a:ext uri="{FF2B5EF4-FFF2-40B4-BE49-F238E27FC236}">
                <a16:creationId xmlns:a16="http://schemas.microsoft.com/office/drawing/2014/main" id="{DCA1AE40-E02E-4B35-8BF3-133B0C3ADDE6}"/>
              </a:ext>
            </a:extLst>
          </p:cNvPr>
          <p:cNvSpPr txBox="1"/>
          <p:nvPr/>
        </p:nvSpPr>
        <p:spPr>
          <a:xfrm>
            <a:off x="7557247" y="49026"/>
            <a:ext cx="1452193"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１．喫煙の影響</a:t>
            </a:r>
            <a:endParaRPr kumimoji="1" lang="ja-JP" altLang="en-US" dirty="0">
              <a:latin typeface="+mj-ea"/>
              <a:ea typeface="+mj-ea"/>
            </a:endParaRPr>
          </a:p>
        </p:txBody>
      </p:sp>
      <p:pic>
        <p:nvPicPr>
          <p:cNvPr id="10" name="図 9">
            <a:extLst>
              <a:ext uri="{FF2B5EF4-FFF2-40B4-BE49-F238E27FC236}">
                <a16:creationId xmlns:a16="http://schemas.microsoft.com/office/drawing/2014/main" id="{86776630-FB9B-42BA-A67F-817ED449964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59363" y="2402834"/>
            <a:ext cx="2150877" cy="2396691"/>
          </a:xfrm>
          <a:prstGeom prst="rect">
            <a:avLst/>
          </a:prstGeom>
        </p:spPr>
      </p:pic>
      <p:pic>
        <p:nvPicPr>
          <p:cNvPr id="13" name="図 12">
            <a:extLst>
              <a:ext uri="{FF2B5EF4-FFF2-40B4-BE49-F238E27FC236}">
                <a16:creationId xmlns:a16="http://schemas.microsoft.com/office/drawing/2014/main" id="{9DCB41C2-ADB8-400C-9863-FE6077059C9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733762" y="2401925"/>
            <a:ext cx="2159127" cy="2397600"/>
          </a:xfrm>
          <a:prstGeom prst="rect">
            <a:avLst/>
          </a:prstGeom>
        </p:spPr>
      </p:pic>
    </p:spTree>
    <p:extLst>
      <p:ext uri="{BB962C8B-B14F-4D97-AF65-F5344CB8AC3E}">
        <p14:creationId xmlns:p14="http://schemas.microsoft.com/office/powerpoint/2010/main" val="274686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1096630" y="263643"/>
            <a:ext cx="6950740" cy="114680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ja" sz="3600" dirty="0">
                <a:solidFill>
                  <a:schemeClr val="tx1"/>
                </a:solidFill>
                <a:latin typeface="+mj-ea"/>
                <a:ea typeface="+mj-ea"/>
              </a:rPr>
              <a:t>喫煙</a:t>
            </a:r>
            <a:r>
              <a:rPr lang="ja-JP" altLang="en-US" sz="3600" dirty="0">
                <a:solidFill>
                  <a:schemeClr val="tx1"/>
                </a:solidFill>
                <a:latin typeface="+mj-ea"/>
                <a:ea typeface="+mj-ea"/>
              </a:rPr>
              <a:t>した</a:t>
            </a:r>
            <a:r>
              <a:rPr lang="ja" sz="3600" dirty="0">
                <a:solidFill>
                  <a:schemeClr val="tx1"/>
                </a:solidFill>
                <a:latin typeface="+mj-ea"/>
                <a:ea typeface="+mj-ea"/>
              </a:rPr>
              <a:t>後の脳は</a:t>
            </a:r>
            <a:r>
              <a:rPr lang="ja-JP" altLang="en-US" sz="3600" dirty="0">
                <a:solidFill>
                  <a:schemeClr val="tx1"/>
                </a:solidFill>
                <a:latin typeface="+mj-ea"/>
                <a:ea typeface="+mj-ea"/>
              </a:rPr>
              <a:t>どうなっている？</a:t>
            </a:r>
            <a:endParaRPr sz="3600" dirty="0">
              <a:solidFill>
                <a:schemeClr val="tx1"/>
              </a:solidFill>
              <a:latin typeface="+mj-ea"/>
              <a:ea typeface="+mj-ea"/>
            </a:endParaRPr>
          </a:p>
          <a:p>
            <a:pPr marL="0" lvl="0" indent="0" rtl="0">
              <a:spcBef>
                <a:spcPts val="0"/>
              </a:spcBef>
              <a:spcAft>
                <a:spcPts val="0"/>
              </a:spcAft>
              <a:buNone/>
            </a:pPr>
            <a:r>
              <a:rPr lang="ja" sz="2400" dirty="0">
                <a:solidFill>
                  <a:schemeClr val="tx1"/>
                </a:solidFill>
                <a:latin typeface="+mj-ea"/>
                <a:ea typeface="+mj-ea"/>
              </a:rPr>
              <a:t>（喫煙前</a:t>
            </a:r>
            <a:r>
              <a:rPr lang="ja-JP" altLang="en-US" sz="2400" dirty="0">
                <a:solidFill>
                  <a:schemeClr val="tx1"/>
                </a:solidFill>
                <a:latin typeface="+mj-ea"/>
                <a:ea typeface="+mj-ea"/>
              </a:rPr>
              <a:t>と</a:t>
            </a:r>
            <a:r>
              <a:rPr lang="ja" sz="2400" dirty="0">
                <a:solidFill>
                  <a:schemeClr val="tx1"/>
                </a:solidFill>
                <a:latin typeface="+mj-ea"/>
                <a:ea typeface="+mj-ea"/>
              </a:rPr>
              <a:t>後の脳の血流量を比べて分かることは？）</a:t>
            </a:r>
            <a:endParaRPr sz="2400" dirty="0">
              <a:solidFill>
                <a:schemeClr val="tx1"/>
              </a:solidFill>
              <a:latin typeface="+mj-ea"/>
              <a:ea typeface="+mj-ea"/>
            </a:endParaRPr>
          </a:p>
        </p:txBody>
      </p:sp>
      <p:sp>
        <p:nvSpPr>
          <p:cNvPr id="75" name="Google Shape;75;p16"/>
          <p:cNvSpPr txBox="1"/>
          <p:nvPr/>
        </p:nvSpPr>
        <p:spPr>
          <a:xfrm>
            <a:off x="4061187" y="1453552"/>
            <a:ext cx="419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dirty="0">
                <a:latin typeface="+mj-ea"/>
                <a:ea typeface="+mj-ea"/>
              </a:rPr>
              <a:t>多い</a:t>
            </a:r>
            <a:endParaRPr dirty="0">
              <a:latin typeface="+mj-ea"/>
              <a:ea typeface="+mj-ea"/>
            </a:endParaRPr>
          </a:p>
        </p:txBody>
      </p:sp>
      <p:sp>
        <p:nvSpPr>
          <p:cNvPr id="76" name="Google Shape;76;p16"/>
          <p:cNvSpPr txBox="1"/>
          <p:nvPr/>
        </p:nvSpPr>
        <p:spPr>
          <a:xfrm>
            <a:off x="4040118" y="3464801"/>
            <a:ext cx="332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dirty="0">
                <a:latin typeface="+mj-ea"/>
                <a:ea typeface="+mj-ea"/>
              </a:rPr>
              <a:t>少ない</a:t>
            </a:r>
            <a:endParaRPr dirty="0">
              <a:latin typeface="+mj-ea"/>
              <a:ea typeface="+mj-ea"/>
            </a:endParaRPr>
          </a:p>
        </p:txBody>
      </p:sp>
      <p:sp>
        <p:nvSpPr>
          <p:cNvPr id="10" name="Google Shape;86;p17">
            <a:extLst>
              <a:ext uri="{FF2B5EF4-FFF2-40B4-BE49-F238E27FC236}">
                <a16:creationId xmlns:a16="http://schemas.microsoft.com/office/drawing/2014/main" id="{B6FFC747-A792-4379-9407-F46C5E13C9BD}"/>
              </a:ext>
            </a:extLst>
          </p:cNvPr>
          <p:cNvSpPr txBox="1"/>
          <p:nvPr/>
        </p:nvSpPr>
        <p:spPr>
          <a:xfrm>
            <a:off x="933204" y="4268041"/>
            <a:ext cx="2366683"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JP" altLang="en-US" sz="2400" dirty="0">
                <a:solidFill>
                  <a:schemeClr val="dk1"/>
                </a:solidFill>
                <a:latin typeface="+mj-ea"/>
                <a:ea typeface="+mj-ea"/>
              </a:rPr>
              <a:t>たばこを吸う前</a:t>
            </a:r>
            <a:endParaRPr sz="2400" dirty="0">
              <a:solidFill>
                <a:schemeClr val="dk1"/>
              </a:solidFill>
              <a:latin typeface="+mj-ea"/>
              <a:ea typeface="+mj-ea"/>
            </a:endParaRPr>
          </a:p>
        </p:txBody>
      </p:sp>
      <p:sp>
        <p:nvSpPr>
          <p:cNvPr id="11" name="Google Shape;86;p17">
            <a:extLst>
              <a:ext uri="{FF2B5EF4-FFF2-40B4-BE49-F238E27FC236}">
                <a16:creationId xmlns:a16="http://schemas.microsoft.com/office/drawing/2014/main" id="{B3E5F0BE-F863-49F4-9602-585063966C44}"/>
              </a:ext>
            </a:extLst>
          </p:cNvPr>
          <p:cNvSpPr txBox="1"/>
          <p:nvPr/>
        </p:nvSpPr>
        <p:spPr>
          <a:xfrm>
            <a:off x="5733154" y="4244225"/>
            <a:ext cx="2366683"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JP" altLang="en-US" sz="2400" dirty="0">
                <a:solidFill>
                  <a:schemeClr val="dk1"/>
                </a:solidFill>
                <a:latin typeface="+mj-ea"/>
                <a:ea typeface="+mj-ea"/>
              </a:rPr>
              <a:t>たばこを吸うと</a:t>
            </a:r>
            <a:r>
              <a:rPr lang="en-US" altLang="ja-JP" sz="2400" dirty="0">
                <a:solidFill>
                  <a:schemeClr val="dk1"/>
                </a:solidFill>
                <a:latin typeface="+mj-ea"/>
                <a:ea typeface="+mj-ea"/>
              </a:rPr>
              <a:t>…</a:t>
            </a:r>
            <a:endParaRPr sz="2400" dirty="0">
              <a:solidFill>
                <a:schemeClr val="dk1"/>
              </a:solidFill>
              <a:latin typeface="+mj-ea"/>
              <a:ea typeface="+mj-ea"/>
            </a:endParaRPr>
          </a:p>
        </p:txBody>
      </p:sp>
      <p:pic>
        <p:nvPicPr>
          <p:cNvPr id="3" name="図 2">
            <a:extLst>
              <a:ext uri="{FF2B5EF4-FFF2-40B4-BE49-F238E27FC236}">
                <a16:creationId xmlns:a16="http://schemas.microsoft.com/office/drawing/2014/main" id="{0ABC8511-A50D-4293-80F6-D09E77182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945" y="1486963"/>
            <a:ext cx="2641220" cy="2775727"/>
          </a:xfrm>
          <a:prstGeom prst="rect">
            <a:avLst/>
          </a:prstGeom>
        </p:spPr>
      </p:pic>
      <p:pic>
        <p:nvPicPr>
          <p:cNvPr id="5" name="図 4">
            <a:extLst>
              <a:ext uri="{FF2B5EF4-FFF2-40B4-BE49-F238E27FC236}">
                <a16:creationId xmlns:a16="http://schemas.microsoft.com/office/drawing/2014/main" id="{8420E4FB-132B-491B-8C95-85245947377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19961" y="1474883"/>
            <a:ext cx="2849094" cy="2775727"/>
          </a:xfrm>
          <a:prstGeom prst="rect">
            <a:avLst/>
          </a:prstGeom>
        </p:spPr>
      </p:pic>
      <p:pic>
        <p:nvPicPr>
          <p:cNvPr id="7" name="図 6">
            <a:extLst>
              <a:ext uri="{FF2B5EF4-FFF2-40B4-BE49-F238E27FC236}">
                <a16:creationId xmlns:a16="http://schemas.microsoft.com/office/drawing/2014/main" id="{C1292326-BEC0-415A-80E0-7C26CD523D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1448" y="1486963"/>
            <a:ext cx="441104" cy="2775727"/>
          </a:xfrm>
          <a:prstGeom prst="rect">
            <a:avLst/>
          </a:prstGeom>
        </p:spPr>
      </p:pic>
      <p:sp>
        <p:nvSpPr>
          <p:cNvPr id="14" name="Google Shape;86;p17">
            <a:extLst>
              <a:ext uri="{FF2B5EF4-FFF2-40B4-BE49-F238E27FC236}">
                <a16:creationId xmlns:a16="http://schemas.microsoft.com/office/drawing/2014/main" id="{AE7BDE71-2422-45E4-9D78-587E5EAF23EF}"/>
              </a:ext>
            </a:extLst>
          </p:cNvPr>
          <p:cNvSpPr txBox="1"/>
          <p:nvPr/>
        </p:nvSpPr>
        <p:spPr>
          <a:xfrm>
            <a:off x="4688485" y="4858010"/>
            <a:ext cx="4637958" cy="369302"/>
          </a:xfrm>
          <a:prstGeom prst="rect">
            <a:avLst/>
          </a:prstGeom>
          <a:noFill/>
          <a:ln>
            <a:noFill/>
          </a:ln>
        </p:spPr>
        <p:txBody>
          <a:bodyPr spcFirstLastPara="1" wrap="square" lIns="91425" tIns="91425" rIns="91425" bIns="91425" anchor="t" anchorCtr="0">
            <a:spAutoFit/>
          </a:bodyPr>
          <a:lstStyle/>
          <a:p>
            <a:pPr lvl="0"/>
            <a:r>
              <a:rPr lang="ja-JP" altLang="en-US" sz="1200" dirty="0">
                <a:latin typeface="+mj-ea"/>
                <a:ea typeface="+mj-ea"/>
              </a:rPr>
              <a:t>出典：株式会社学研教育みらい　中学保健体育　</a:t>
            </a:r>
            <a:r>
              <a:rPr lang="en-US" altLang="ja-JP" sz="1200" dirty="0">
                <a:latin typeface="+mj-ea"/>
                <a:ea typeface="+mj-ea"/>
              </a:rPr>
              <a:t>P92</a:t>
            </a:r>
            <a:endParaRPr lang="ja-JP" altLang="en-US" sz="1200" dirty="0">
              <a:latin typeface="+mj-ea"/>
              <a:ea typeface="+mj-ea"/>
            </a:endParaRPr>
          </a:p>
        </p:txBody>
      </p:sp>
      <p:sp>
        <p:nvSpPr>
          <p:cNvPr id="4" name="スライド番号プレースホルダー 3">
            <a:extLst>
              <a:ext uri="{FF2B5EF4-FFF2-40B4-BE49-F238E27FC236}">
                <a16:creationId xmlns:a16="http://schemas.microsoft.com/office/drawing/2014/main" id="{250126AB-A4F1-4371-A5CB-48BBAF04AD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 smtClean="0"/>
              <a:t>9</a:t>
            </a:fld>
            <a:endParaRPr lang="ja" altLang="en-US"/>
          </a:p>
        </p:txBody>
      </p:sp>
      <p:sp>
        <p:nvSpPr>
          <p:cNvPr id="13" name="テキスト ボックス 12">
            <a:extLst>
              <a:ext uri="{FF2B5EF4-FFF2-40B4-BE49-F238E27FC236}">
                <a16:creationId xmlns:a16="http://schemas.microsoft.com/office/drawing/2014/main" id="{50063C32-7D15-47D0-A657-FC379554590E}"/>
              </a:ext>
            </a:extLst>
          </p:cNvPr>
          <p:cNvSpPr txBox="1"/>
          <p:nvPr/>
        </p:nvSpPr>
        <p:spPr>
          <a:xfrm>
            <a:off x="7557247" y="49026"/>
            <a:ext cx="1452193" cy="307777"/>
          </a:xfrm>
          <a:prstGeom prst="rect">
            <a:avLst/>
          </a:prstGeom>
          <a:solidFill>
            <a:srgbClr val="FFF8EF"/>
          </a:solidFill>
        </p:spPr>
        <p:txBody>
          <a:bodyPr wrap="square" rtlCol="0" anchor="ctr">
            <a:spAutoFit/>
          </a:bodyPr>
          <a:lstStyle/>
          <a:p>
            <a:pPr algn="ctr"/>
            <a:r>
              <a:rPr kumimoji="1" lang="ja-JP" altLang="en-US" dirty="0">
                <a:solidFill>
                  <a:schemeClr val="tx1"/>
                </a:solidFill>
                <a:latin typeface="+mj-ea"/>
                <a:ea typeface="+mj-ea"/>
              </a:rPr>
              <a:t>１．喫煙の影響</a:t>
            </a:r>
            <a:endParaRPr kumimoji="1" lang="ja-JP" altLang="en-US" dirty="0">
              <a:latin typeface="+mj-ea"/>
              <a:ea typeface="+mj-ea"/>
            </a:endParaRPr>
          </a:p>
        </p:txBody>
      </p:sp>
    </p:spTree>
    <p:extLst>
      <p:ext uri="{BB962C8B-B14F-4D97-AF65-F5344CB8AC3E}">
        <p14:creationId xmlns:p14="http://schemas.microsoft.com/office/powerpoint/2010/main" val="235705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4897</TotalTime>
  <Words>3569</Words>
  <Application>Microsoft Office PowerPoint</Application>
  <PresentationFormat>画面に合わせる (16:9)</PresentationFormat>
  <Paragraphs>390</Paragraphs>
  <Slides>41</Slides>
  <Notes>41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41</vt:i4>
      </vt:variant>
    </vt:vector>
  </HeadingPairs>
  <TitlesOfParts>
    <vt:vector size="48" baseType="lpstr">
      <vt:lpstr>ＭＳ Ｐゴシック</vt:lpstr>
      <vt:lpstr>UD デジタル 教科書体 NP-B</vt:lpstr>
      <vt:lpstr>Meiryo</vt:lpstr>
      <vt:lpstr>游ゴシック</vt:lpstr>
      <vt:lpstr>Arial</vt:lpstr>
      <vt:lpstr>Trebuchet MS</vt:lpstr>
      <vt:lpstr>Simple Light</vt:lpstr>
      <vt:lpstr>PowerPoint プレゼンテーション</vt:lpstr>
      <vt:lpstr>今日の学び 　 たばこから自分やみんなの健康を守るアドバイザーになろう！！</vt:lpstr>
      <vt:lpstr>PowerPoint プレゼンテーション</vt:lpstr>
      <vt:lpstr>今日の学び</vt:lpstr>
      <vt:lpstr>PowerPoint プレゼンテーション</vt:lpstr>
      <vt:lpstr>体験！</vt:lpstr>
      <vt:lpstr>PowerPoint プレゼンテーション</vt:lpstr>
      <vt:lpstr>PowerPoint プレゼンテーション</vt:lpstr>
      <vt:lpstr>喫煙した後の脳はどうなっている？ （喫煙前と後の脳の血流量を比べて分かることは？）</vt:lpstr>
      <vt:lpstr>PowerPoint プレゼンテーション</vt:lpstr>
      <vt:lpstr>たばこの煙の主な有害物質と影響について</vt:lpstr>
      <vt:lpstr>たばこに含まれる有害物質でどんな症状がでるの？</vt:lpstr>
      <vt:lpstr>PowerPoint プレゼンテーション</vt:lpstr>
      <vt:lpstr>今日の学び</vt:lpstr>
      <vt:lpstr>PowerPoint プレゼンテーション</vt:lpstr>
      <vt:lpstr>PowerPoint プレゼンテーション</vt:lpstr>
      <vt:lpstr>　　　　　　　　　        二十歳未満ノ者ノ喫煙ノ 禁止ニ関スル法律</vt:lpstr>
      <vt:lpstr>PowerPoint プレゼンテーション</vt:lpstr>
      <vt:lpstr>今日の学び</vt:lpstr>
      <vt:lpstr>受動喫煙とは</vt:lpstr>
      <vt:lpstr>たばこの煙の主な有害物質と影響について</vt:lpstr>
      <vt:lpstr>PowerPoint プレゼンテーション</vt:lpstr>
      <vt:lpstr>PowerPoint プレゼンテーション</vt:lpstr>
      <vt:lpstr>今日の学び</vt:lpstr>
      <vt:lpstr>PowerPoint プレゼンテーション</vt:lpstr>
      <vt:lpstr>   たばこに関する法律② 健康増進法</vt:lpstr>
      <vt:lpstr>PowerPoint プレゼンテーション</vt:lpstr>
      <vt:lpstr>PowerPoint プレゼンテーション</vt:lpstr>
      <vt:lpstr>PowerPoint プレゼンテーション</vt:lpstr>
      <vt:lpstr>今日の学び</vt:lpstr>
      <vt:lpstr>PowerPoint プレゼンテーション</vt:lpstr>
      <vt:lpstr>PowerPoint プレゼンテーション</vt:lpstr>
      <vt:lpstr>PowerPoint プレゼンテーション</vt:lpstr>
      <vt:lpstr>追加スライド  学校の状況等に応じてご活用ください</vt:lpstr>
      <vt:lpstr>PowerPoint プレゼンテーション</vt:lpstr>
      <vt:lpstr>PowerPoint プレゼンテーション</vt:lpstr>
      <vt:lpstr>PowerPoint プレゼンテーション</vt:lpstr>
      <vt:lpstr>PowerPoint プレゼンテーション</vt:lpstr>
      <vt:lpstr>調べ学習等で活用できるサイトの一覧</vt:lpstr>
      <vt:lpstr>PowerPoint プレゼンテーション</vt:lpstr>
      <vt:lpstr>調べ学習等で活用できるサイトの一覧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dc:creator>
  <cp:lastModifiedBy>髙比良　瞳</cp:lastModifiedBy>
  <cp:revision>369</cp:revision>
  <cp:lastPrinted>2024-03-14T09:52:54Z</cp:lastPrinted>
  <dcterms:modified xsi:type="dcterms:W3CDTF">2024-03-21T05:07:00Z</dcterms:modified>
</cp:coreProperties>
</file>