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3" r:id="rId3"/>
    <p:sldId id="280" r:id="rId4"/>
    <p:sldId id="275" r:id="rId5"/>
    <p:sldId id="276" r:id="rId6"/>
    <p:sldId id="279" r:id="rId7"/>
    <p:sldId id="269" r:id="rId8"/>
    <p:sldId id="277" r:id="rId9"/>
    <p:sldId id="265" r:id="rId10"/>
    <p:sldId id="270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田村　彩夏" initials="田村　彩夏" lastIdx="1" clrIdx="0">
    <p:extLst>
      <p:ext uri="{19B8F6BF-5375-455C-9EA6-DF929625EA0E}">
        <p15:presenceInfo xmlns:p15="http://schemas.microsoft.com/office/powerpoint/2012/main" userId="S-1-5-21-787101530-2975022503-341640924-63986" providerId="AD"/>
      </p:ext>
    </p:extLst>
  </p:cmAuthor>
  <p:cmAuthor id="2" name="髙橋　加奈子" initials="髙橋　加奈子" lastIdx="2" clrIdx="1">
    <p:extLst>
      <p:ext uri="{19B8F6BF-5375-455C-9EA6-DF929625EA0E}">
        <p15:presenceInfo xmlns:p15="http://schemas.microsoft.com/office/powerpoint/2012/main" userId="S-1-5-21-787101530-2975022503-341640924-144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7D7"/>
    <a:srgbClr val="FFDD71"/>
    <a:srgbClr val="DB03AD"/>
    <a:srgbClr val="FF0066"/>
    <a:srgbClr val="FC3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16" autoAdjust="0"/>
    <p:restoredTop sz="94660"/>
  </p:normalViewPr>
  <p:slideViewPr>
    <p:cSldViewPr snapToGrid="0">
      <p:cViewPr varScale="1">
        <p:scale>
          <a:sx n="56" d="100"/>
          <a:sy n="56" d="100"/>
        </p:scale>
        <p:origin x="7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2C604-CB4E-4B90-B794-10E28B8BF4A7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41FF3-4E10-4920-B0BB-38B22FDC0E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4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21C64E-618E-4B19-A894-7A994BBF6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B2450D-D5E0-46B1-BAAB-4A2A820C3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B2B460-D7E6-44CC-BFB7-4D2D5B80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1E15B3-9DB9-4A49-ADA4-8EC858E4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B07BFC-3778-42B4-9508-DDF4CE26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40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DFC223-2405-4D17-BF8C-99870043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31CC20D-9F96-430B-B6A1-520CC689C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BE15CF-867E-42B4-8522-F644D4EC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B69E2A-831A-4D2A-BAB0-2BC9B1D3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9E1797-9E47-4C04-9DA1-BD8C051D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756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E4E2254-670B-464B-9914-1A815FA34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8C2BCA-3CCE-47A7-A691-DBE7130D1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F0405E-989B-4991-A9A5-0BF375C1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C2B2A8-6EA3-43AE-B5EF-772E59E4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9B4523-4D36-413D-949F-AD3D8A42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1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9A5E1B-6D6E-46FB-A035-99D50044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BF3B02-9A06-4406-A022-F9395C48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784EBB-320D-471D-83A2-4319C584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ACBB2C-56A4-4D97-9C73-5CC6C4C3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89B09A-39A6-484F-BD89-DC1102FF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05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99A75E-A4A2-4F94-B178-3235204F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5ABA9C-9EA4-4D24-B970-8BFC88877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41A586-DB3D-4FC5-8FD1-38DB1D60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4EE993-0710-47FA-8073-FF345DD4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65A35B-C042-4E33-A24F-56EB3B14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0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55180-8622-45DE-8AA2-E63EC5DA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B29FD2-C475-4BDF-B24E-8A0321485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EC4E32F-40BA-4590-959F-F7FE6F9D7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A16810-A986-409B-B4C4-7CB88270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4FAD757-EB74-4A47-AF8B-62185788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A7E268-4741-454B-B4EF-F2833082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94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E4C299-623C-4A50-A86E-6DB09D9C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E4A9A6D-11D3-4771-8530-93C017BB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699CD3-EACE-4552-963A-F0D12C0A0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21C8AB6-1250-45B5-B573-C14F368A6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F495AF9-E43E-4FC6-B106-059831677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EB131EA-4A76-4160-A1B2-256D162F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58BD57E-FE93-4483-A144-1F014037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0356B7E-C06C-4FA9-95E7-D0B96B2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87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4C0F26-8749-4EB7-8CA3-368ABEFD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97E6F-0FDB-4089-9806-14106A08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BA03E5A-3726-4B5B-BEB1-2CCBDB77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0E97AF9-F39C-4480-9CE2-23C244E9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05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9F9A3A8-11A8-4B46-B898-A9BBE012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D4D6F9A-72AF-4C29-956E-C1BE36FA7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6FA9CA-72D7-44F9-9694-F7ABFE7A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94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CE4F67-BD38-4A15-B9AF-B49D2CB0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C97AB9-C749-4FCE-8C2C-10B26968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CF73FE-15A6-4BC2-9EF7-24DD9B1D5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ADE5B8-635C-4686-8253-CDCC0203F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4C5C68-6FDA-4A45-8194-07D304C9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7BA2E-08C6-4C1B-8538-DD01F3F2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00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F6AD02-AAFB-419C-A09B-31190FB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C0CF325-3EAD-48F2-91AB-FDDC42670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DA0DC20-338B-4D98-8F88-92BB5EB0E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148B9D-D4B6-473E-9A08-B8DE2694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E4A4EBF-FB2E-4775-8C29-D53BB41A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33C6C5-237E-4DDA-A4E4-D045EFD2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60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34000"/>
                <a:lumOff val="66000"/>
              </a:schemeClr>
            </a:gs>
            <a:gs pos="83000">
              <a:schemeClr val="accent4">
                <a:lumMod val="40000"/>
                <a:lumOff val="60000"/>
              </a:schemeClr>
            </a:gs>
            <a:gs pos="100000">
              <a:srgbClr val="FFDD71">
                <a:alpha val="80000"/>
                <a:lumMod val="60000"/>
                <a:lumOff val="4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47DB0C4-CEAC-4067-83A3-E41CDE65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BA9FFB5-B651-4063-AA8D-4EFFC1079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5D391A-3D69-49A9-A93A-F4EC24F4C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83C96-407D-42B3-9C0C-4555D8456116}" type="datetimeFigureOut">
              <a:rPr kumimoji="1" lang="ja-JP" altLang="en-US" smtClean="0"/>
              <a:t>2021/6/4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AA82A7-841F-4FB5-8307-E18814BD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7210E7-5422-4401-A81D-5B609FA7B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2F34-86C0-4F9B-8AB1-7D053880C9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62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991B20-35CF-414F-8B71-30ECA1DD4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</a:t>
            </a:r>
            <a:r>
              <a:rPr kumimoji="1" lang="ja-JP" altLang="en-US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歳６か月</a:t>
            </a:r>
            <a:r>
              <a:rPr kumimoji="1" lang="ja-JP" altLang="en-US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頃からの</a:t>
            </a:r>
            <a:br>
              <a:rPr kumimoji="1" lang="en-US" altLang="ja-JP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kumimoji="1" lang="ja-JP" altLang="en-US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お子様の</a:t>
            </a:r>
            <a:r>
              <a:rPr kumimoji="1" lang="ja-JP" altLang="en-US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お口</a:t>
            </a:r>
            <a:r>
              <a:rPr kumimoji="1" lang="ja-JP" altLang="en-US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kumimoji="1" lang="ja-JP" altLang="en-US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健康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A8B4308-9ED7-4222-8E5A-C27DF9444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2832" y="4907756"/>
            <a:ext cx="5305168" cy="1655762"/>
          </a:xfrm>
        </p:spPr>
        <p:txBody>
          <a:bodyPr>
            <a:normAutofit/>
          </a:bodyPr>
          <a:lstStyle/>
          <a:p>
            <a:r>
              <a:rPr kumimoji="1" lang="ja-JP" altLang="en-US" sz="3200" b="1" dirty="0"/>
              <a:t>千葉市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FF2AB1-D082-46E7-AAFA-810FB3558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7" b="91699" l="3686" r="95994">
                        <a14:foregroundMark x1="13782" y1="14286" x2="13398" y2="17826"/>
                        <a14:foregroundMark x1="8725" y1="14897" x2="8974" y2="16023"/>
                        <a14:foregroundMark x1="3686" y1="17375" x2="5288" y2="18340"/>
                        <a14:foregroundMark x1="12019" y1="28185" x2="11538" y2="38803"/>
                        <a14:foregroundMark x1="11538" y1="38803" x2="24840" y2="52124"/>
                        <a14:foregroundMark x1="24840" y1="52124" x2="29487" y2="50772"/>
                        <a14:foregroundMark x1="23718" y1="44595" x2="21795" y2="20463"/>
                        <a14:foregroundMark x1="21795" y1="20463" x2="27564" y2="11583"/>
                        <a14:foregroundMark x1="27564" y1="11583" x2="35897" y2="9846"/>
                        <a14:foregroundMark x1="35897" y1="9846" x2="65224" y2="10811"/>
                        <a14:foregroundMark x1="65224" y1="10811" x2="69391" y2="12934"/>
                        <a14:foregroundMark x1="68429" y1="11390" x2="26442" y2="16795"/>
                        <a14:foregroundMark x1="26442" y1="16795" x2="29006" y2="16988"/>
                        <a14:foregroundMark x1="68750" y1="22008" x2="36058" y2="16988"/>
                        <a14:foregroundMark x1="36058" y1="16988" x2="31250" y2="24903"/>
                        <a14:foregroundMark x1="31250" y1="24903" x2="33333" y2="35328"/>
                        <a14:foregroundMark x1="33333" y1="35328" x2="48237" y2="33591"/>
                        <a14:foregroundMark x1="48237" y1="33591" x2="48718" y2="30502"/>
                        <a14:foregroundMark x1="89744" y1="28185" x2="92308" y2="38610"/>
                        <a14:foregroundMark x1="92308" y1="38610" x2="87019" y2="46332"/>
                        <a14:foregroundMark x1="87019" y1="46332" x2="83494" y2="47104"/>
                        <a14:foregroundMark x1="33794" y1="87950" x2="38462" y2="91699"/>
                        <a14:foregroundMark x1="38462" y1="91699" x2="46474" y2="84556"/>
                        <a14:foregroundMark x1="46474" y1="84556" x2="47596" y2="81660"/>
                        <a14:foregroundMark x1="63462" y1="89575" x2="56571" y2="76834"/>
                        <a14:foregroundMark x1="56571" y1="76834" x2="42788" y2="71429"/>
                        <a14:foregroundMark x1="42788" y1="71429" x2="44231" y2="63707"/>
                        <a14:foregroundMark x1="90545" y1="36100" x2="82692" y2="30116"/>
                        <a14:foregroundMark x1="82692" y1="30116" x2="74840" y2="38224"/>
                        <a14:foregroundMark x1="74840" y1="38224" x2="75000" y2="43243"/>
                        <a14:foregroundMark x1="86699" y1="6757" x2="87179" y2="15251"/>
                        <a14:foregroundMark x1="66827" y1="16023" x2="75962" y2="22394"/>
                        <a14:foregroundMark x1="75962" y1="22394" x2="72115" y2="32625"/>
                        <a14:foregroundMark x1="72115" y1="32625" x2="62340" y2="34556"/>
                        <a14:foregroundMark x1="62340" y1="34556" x2="42468" y2="27413"/>
                        <a14:foregroundMark x1="90545" y1="10039" x2="90545" y2="10039"/>
                        <a14:foregroundMark x1="9455" y1="35328" x2="14423" y2="44208"/>
                        <a14:foregroundMark x1="14423" y1="44208" x2="22596" y2="52317"/>
                        <a14:foregroundMark x1="22596" y1="52317" x2="27404" y2="53282"/>
                        <a14:foregroundMark x1="10096" y1="36100" x2="14744" y2="38996"/>
                        <a14:foregroundMark x1="7532" y1="36680" x2="10417" y2="42857"/>
                        <a14:foregroundMark x1="29487" y1="22008" x2="31571" y2="51737"/>
                        <a14:foregroundMark x1="31571" y1="51737" x2="32051" y2="52510"/>
                        <a14:foregroundMark x1="25000" y1="22780" x2="29006" y2="44788"/>
                        <a14:foregroundMark x1="29006" y1="44788" x2="30929" y2="45367"/>
                        <a14:foregroundMark x1="37821" y1="26641" x2="49840" y2="23745"/>
                        <a14:foregroundMark x1="49840" y1="23745" x2="70353" y2="26062"/>
                        <a14:foregroundMark x1="74359" y1="38417" x2="71154" y2="40927"/>
                        <a14:foregroundMark x1="62821" y1="41313" x2="52244" y2="38610"/>
                        <a14:foregroundMark x1="52244" y1="38610" x2="42308" y2="39768"/>
                        <a14:foregroundMark x1="42308" y1="39768" x2="29006" y2="55792"/>
                        <a14:foregroundMark x1="29006" y1="55792" x2="31891" y2="56371"/>
                        <a14:foregroundMark x1="36538" y1="72973" x2="47436" y2="84556"/>
                        <a14:foregroundMark x1="47436" y1="84556" x2="59936" y2="63320"/>
                        <a14:foregroundMark x1="59936" y1="63320" x2="62019" y2="52510"/>
                        <a14:foregroundMark x1="62019" y1="52510" x2="51442" y2="47104"/>
                        <a14:foregroundMark x1="51442" y1="47104" x2="44872" y2="54247"/>
                        <a14:foregroundMark x1="44872" y1="54247" x2="47917" y2="54440"/>
                        <a14:foregroundMark x1="67308" y1="59073" x2="66186" y2="74903"/>
                        <a14:foregroundMark x1="66186" y1="74903" x2="60897" y2="82432"/>
                        <a14:foregroundMark x1="60897" y1="82432" x2="58494" y2="79923"/>
                        <a14:foregroundMark x1="57853" y1="58494" x2="51122" y2="66988"/>
                        <a14:foregroundMark x1="51122" y1="66988" x2="46635" y2="57143"/>
                        <a14:foregroundMark x1="46635" y1="57143" x2="46635" y2="56757"/>
                        <a14:foregroundMark x1="43109" y1="49421" x2="36859" y2="56950"/>
                        <a14:foregroundMark x1="36859" y1="56950" x2="36538" y2="59073"/>
                        <a14:foregroundMark x1="34615" y1="76062" x2="40385" y2="82819"/>
                        <a14:foregroundMark x1="40385" y1="82819" x2="40865" y2="82239"/>
                        <a14:foregroundMark x1="59455" y1="88610" x2="58173" y2="78764"/>
                        <a14:foregroundMark x1="58173" y1="78764" x2="69872" y2="51931"/>
                        <a14:foregroundMark x1="69872" y1="51931" x2="69872" y2="51737"/>
                        <a14:foregroundMark x1="57051" y1="42857" x2="69071" y2="47683"/>
                        <a14:foregroundMark x1="70513" y1="57529" x2="67949" y2="65637"/>
                        <a14:foregroundMark x1="56571" y1="53282" x2="61058" y2="60811"/>
                        <a14:foregroundMark x1="87660" y1="29923" x2="88942" y2="40154"/>
                        <a14:foregroundMark x1="85897" y1="33784" x2="85897" y2="39382"/>
                        <a14:foregroundMark x1="13942" y1="13707" x2="13942" y2="13707"/>
                        <a14:foregroundMark x1="14263" y1="13707" x2="13301" y2="16602"/>
                        <a14:foregroundMark x1="9615" y1="13507" x2="9615" y2="17761"/>
                        <a14:foregroundMark x1="6250" y1="19884" x2="5128" y2="18919"/>
                        <a14:foregroundMark x1="52404" y1="42085" x2="48077" y2="39768"/>
                        <a14:foregroundMark x1="95994" y1="38996" x2="95994" y2="43822"/>
                        <a14:foregroundMark x1="68429" y1="39768" x2="66827" y2="35328"/>
                        <a14:foregroundMark x1="3846" y1="16795" x2="3846" y2="16795"/>
                        <a14:foregroundMark x1="8016" y1="15222" x2="8494" y2="16602"/>
                        <a14:foregroundMark x1="14103" y1="13514" x2="13301" y2="16795"/>
                        <a14:foregroundMark x1="13622" y1="13127" x2="12340" y2="16602"/>
                        <a14:foregroundMark x1="8173" y1="13127" x2="8494" y2="14865"/>
                        <a14:foregroundMark x1="64583" y1="34556" x2="69391" y2="44788"/>
                        <a14:foregroundMark x1="69391" y1="44788" x2="69391" y2="45174"/>
                        <a14:backgroundMark x1="84455" y1="4247" x2="82692" y2="3668"/>
                        <a14:backgroundMark x1="84135" y1="2124" x2="82692" y2="3475"/>
                        <a14:backgroundMark x1="13622" y1="18919" x2="12660" y2="18919"/>
                        <a14:backgroundMark x1="29327" y1="77606" x2="31250" y2="89382"/>
                        <a14:backgroundMark x1="29487" y1="75290" x2="29968" y2="77606"/>
                        <a14:backgroundMark x1="29487" y1="74903" x2="29968" y2="76448"/>
                        <a14:backgroundMark x1="13942" y1="18726" x2="13141" y2="18919"/>
                        <a14:backgroundMark x1="7433" y1="15144" x2="7532" y2="15444"/>
                        <a14:backgroundMark x1="9776" y1="12162" x2="9916" y2="126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9535" y="3674665"/>
            <a:ext cx="2541306" cy="210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1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059A63-7B05-4BD5-B1B8-70B461B37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243" y="1758247"/>
            <a:ext cx="6382190" cy="2231808"/>
          </a:xfrm>
          <a:ln w="28575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ja-JP" altLang="ja-JP" sz="2200" b="1" dirty="0">
                <a:latin typeface="+mn-ea"/>
              </a:rPr>
              <a:t>上手く磨けない、ちゃんと磨けているか心配</a:t>
            </a:r>
          </a:p>
          <a:p>
            <a:r>
              <a:rPr lang="ja-JP" altLang="ja-JP" sz="2200" b="1" dirty="0">
                <a:latin typeface="+mn-ea"/>
              </a:rPr>
              <a:t>歯ブラシや歯磨き</a:t>
            </a:r>
            <a:r>
              <a:rPr lang="ja-JP" altLang="en-US" sz="2200" b="1" dirty="0">
                <a:latin typeface="+mn-ea"/>
              </a:rPr>
              <a:t>剤</a:t>
            </a:r>
            <a:r>
              <a:rPr lang="ja-JP" altLang="ja-JP" sz="2200" b="1" dirty="0">
                <a:latin typeface="+mn-ea"/>
              </a:rPr>
              <a:t>、どれを使ったらいいの？</a:t>
            </a:r>
          </a:p>
          <a:p>
            <a:r>
              <a:rPr lang="ja-JP" altLang="ja-JP" sz="2200" b="1" dirty="0">
                <a:latin typeface="+mn-ea"/>
              </a:rPr>
              <a:t>フッ</a:t>
            </a:r>
            <a:r>
              <a:rPr lang="ja-JP" altLang="en-US" sz="2200" b="1" dirty="0">
                <a:latin typeface="+mn-ea"/>
              </a:rPr>
              <a:t>化物</a:t>
            </a:r>
            <a:r>
              <a:rPr lang="ja-JP" altLang="ja-JP" sz="2200" b="1" dirty="0">
                <a:latin typeface="+mn-ea"/>
              </a:rPr>
              <a:t>について知りたい</a:t>
            </a:r>
          </a:p>
          <a:p>
            <a:r>
              <a:rPr lang="ja-JP" altLang="ja-JP" sz="2200" b="1" dirty="0">
                <a:latin typeface="+mn-ea"/>
              </a:rPr>
              <a:t>近くの歯医者さんを知りたい</a:t>
            </a:r>
          </a:p>
          <a:p>
            <a:pPr marL="0" indent="0">
              <a:buNone/>
            </a:pPr>
            <a:r>
              <a:rPr lang="ja-JP" altLang="en-US" sz="2200" b="1" dirty="0">
                <a:latin typeface="+mn-ea"/>
              </a:rPr>
              <a:t>　</a:t>
            </a:r>
            <a:r>
              <a:rPr lang="ja-JP" altLang="ja-JP" sz="2200" b="1" dirty="0">
                <a:latin typeface="+mn-ea"/>
              </a:rPr>
              <a:t>等々・・・</a:t>
            </a:r>
            <a:r>
              <a:rPr lang="ja-JP" altLang="ja-JP" sz="2200" b="1" u="sng" dirty="0">
                <a:solidFill>
                  <a:srgbClr val="FF0000"/>
                </a:solidFill>
                <a:latin typeface="+mn-ea"/>
              </a:rPr>
              <a:t>お気軽にご相談ください</a:t>
            </a:r>
            <a:endParaRPr lang="ja-JP" altLang="ja-JP" sz="2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154AB91-7922-4FA8-A715-CCF525FC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188" y="329572"/>
            <a:ext cx="6677623" cy="1325563"/>
          </a:xfrm>
        </p:spPr>
        <p:txBody>
          <a:bodyPr>
            <a:normAutofit/>
          </a:bodyPr>
          <a:lstStyle/>
          <a:p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歯科相談を利用してね</a:t>
            </a:r>
            <a:endParaRPr kumimoji="1" lang="ja-JP" altLang="en-US" sz="4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34B1BC4-25F8-41D1-9C41-92A396562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4" b="98562" l="748" r="96636">
                        <a14:foregroundMark x1="63178" y1="10509" x2="41308" y2="5642"/>
                        <a14:foregroundMark x1="41308" y1="5642" x2="22617" y2="20465"/>
                        <a14:foregroundMark x1="22617" y1="20465" x2="19252" y2="26991"/>
                        <a14:foregroundMark x1="7850" y1="41482" x2="10467" y2="45465"/>
                        <a14:foregroundMark x1="4766" y1="43805" x2="5514" y2="46239"/>
                        <a14:foregroundMark x1="748" y1="49447" x2="3084" y2="50664"/>
                        <a14:foregroundMark x1="21589" y1="89712" x2="23551" y2="90044"/>
                        <a14:foregroundMark x1="63832" y1="88827" x2="53458" y2="86504"/>
                        <a14:foregroundMark x1="62430" y1="91704" x2="51028" y2="98562"/>
                        <a14:foregroundMark x1="53084" y1="72345" x2="58411" y2="79646"/>
                        <a14:foregroundMark x1="40654" y1="71239" x2="41028" y2="76438"/>
                        <a14:foregroundMark x1="48037" y1="74447" x2="43364" y2="76438"/>
                        <a14:foregroundMark x1="50748" y1="79646" x2="42056" y2="79646"/>
                        <a14:foregroundMark x1="96636" y1="81195" x2="95981" y2="75221"/>
                        <a14:foregroundMark x1="89252" y1="70796" x2="90935" y2="69137"/>
                        <a14:foregroundMark x1="88318" y1="56748" x2="88318" y2="56748"/>
                        <a14:foregroundMark x1="90280" y1="67588" x2="87290" y2="61947"/>
                        <a14:foregroundMark x1="92991" y1="62389" x2="88318" y2="61504"/>
                        <a14:foregroundMark x1="94299" y1="65597" x2="85981" y2="61173"/>
                        <a14:foregroundMark x1="93645" y1="57965" x2="87944" y2="55863"/>
                        <a14:foregroundMark x1="91308" y1="35841" x2="91308" y2="41482"/>
                        <a14:foregroundMark x1="45327" y1="2434" x2="25514" y2="14381"/>
                        <a14:foregroundMark x1="25514" y1="14381" x2="19533" y2="24558"/>
                        <a14:foregroundMark x1="42056" y1="2434" x2="23738" y2="16040"/>
                        <a14:foregroundMark x1="23738" y1="16040" x2="18224" y2="25332"/>
                        <a14:foregroundMark x1="25607" y1="11726" x2="41028" y2="4867"/>
                        <a14:foregroundMark x1="38692" y1="4093" x2="31963" y2="8075"/>
                        <a14:foregroundMark x1="33271" y1="72345" x2="34673" y2="78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9" y="1576537"/>
            <a:ext cx="2272866" cy="1895828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D33BCE-AF03-4098-9402-E23DBAF2FDEE}"/>
              </a:ext>
            </a:extLst>
          </p:cNvPr>
          <p:cNvSpPr/>
          <p:nvPr/>
        </p:nvSpPr>
        <p:spPr>
          <a:xfrm>
            <a:off x="1569308" y="4093167"/>
            <a:ext cx="7459966" cy="400110"/>
          </a:xfrm>
          <a:prstGeom prst="rect">
            <a:avLst/>
          </a:prstGeom>
          <a:ln w="38100" cap="rnd" cmpd="thickThin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2000" b="1" kern="100" dirty="0">
                <a:solidFill>
                  <a:schemeClr val="accent5">
                    <a:lumMod val="5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日時の確認は、市政だより各区版やホームページでご確認ください</a:t>
            </a:r>
            <a:endParaRPr lang="ja-JP" altLang="ja-JP" sz="2000" b="1" kern="100" dirty="0">
              <a:solidFill>
                <a:schemeClr val="accent5">
                  <a:lumMod val="5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9D82B3DA-84EE-4A5C-A385-8AA6A286F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036295"/>
              </p:ext>
            </p:extLst>
          </p:nvPr>
        </p:nvGraphicFramePr>
        <p:xfrm>
          <a:off x="1359243" y="4571874"/>
          <a:ext cx="8555269" cy="19565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00137">
                  <a:extLst>
                    <a:ext uri="{9D8B030D-6E8A-4147-A177-3AD203B41FA5}">
                      <a16:colId xmlns:a16="http://schemas.microsoft.com/office/drawing/2014/main" val="2724131925"/>
                    </a:ext>
                  </a:extLst>
                </a:gridCol>
                <a:gridCol w="3011932">
                  <a:extLst>
                    <a:ext uri="{9D8B030D-6E8A-4147-A177-3AD203B41FA5}">
                      <a16:colId xmlns:a16="http://schemas.microsoft.com/office/drawing/2014/main" val="154453294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96534919"/>
                    </a:ext>
                  </a:extLst>
                </a:gridCol>
              </a:tblGrid>
              <a:tr h="447909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latin typeface="+mn-ea"/>
                          <a:ea typeface="+mn-ea"/>
                        </a:rPr>
                        <a:t>＜各区の予約・問合せ先＞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482910"/>
                  </a:ext>
                </a:extLst>
              </a:tr>
              <a:tr h="74967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中央保健福祉センター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☎</a:t>
                      </a:r>
                      <a:r>
                        <a:rPr kumimoji="1" lang="en-US" altLang="ja-JP" sz="2000" b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043(221)2582</a:t>
                      </a:r>
                      <a:endParaRPr kumimoji="1" lang="ja-JP" altLang="en-US" sz="2000" b="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花見川保健福祉センター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☎</a:t>
                      </a:r>
                      <a:r>
                        <a:rPr kumimoji="1" lang="en-US" altLang="ja-JP" sz="2000" b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043(275)6296</a:t>
                      </a:r>
                      <a:endParaRPr kumimoji="1" lang="ja-JP" altLang="en-US" sz="2000" b="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稲毛保健福祉センター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☎</a:t>
                      </a:r>
                      <a:r>
                        <a:rPr kumimoji="1" lang="en-US" altLang="ja-JP" sz="2000" b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043(284)6494</a:t>
                      </a:r>
                      <a:endParaRPr kumimoji="1" lang="ja-JP" altLang="en-US" sz="2000" b="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26295521"/>
                  </a:ext>
                </a:extLst>
              </a:tr>
              <a:tr h="7496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若葉保健福祉センター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☎</a:t>
                      </a:r>
                      <a:r>
                        <a:rPr kumimoji="1" lang="en-US" altLang="ja-JP" sz="2000" b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043(233)8714</a:t>
                      </a:r>
                      <a:endParaRPr kumimoji="1" lang="ja-JP" altLang="en-US" sz="2000" b="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緑保健福祉センター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☎</a:t>
                      </a:r>
                      <a:r>
                        <a:rPr kumimoji="1" lang="en-US" altLang="ja-JP" sz="2000" b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043(292)2630</a:t>
                      </a:r>
                      <a:endParaRPr kumimoji="1" lang="ja-JP" altLang="en-US" sz="2000" b="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美浜保健福祉センター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☎</a:t>
                      </a:r>
                      <a:r>
                        <a:rPr kumimoji="1" lang="en-US" altLang="ja-JP" sz="2000" b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043(270)2221</a:t>
                      </a:r>
                      <a:endParaRPr kumimoji="1" lang="ja-JP" altLang="en-US" sz="2000" b="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67154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65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F2F000B-C21C-454E-A2AB-69DA792BCC39}"/>
              </a:ext>
            </a:extLst>
          </p:cNvPr>
          <p:cNvSpPr txBox="1"/>
          <p:nvPr/>
        </p:nvSpPr>
        <p:spPr>
          <a:xfrm>
            <a:off x="7566217" y="1216932"/>
            <a:ext cx="4540586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多くの子が仕上げ磨きを嫌がる</a:t>
            </a:r>
            <a:r>
              <a:rPr lang="ja-JP" altLang="en-US" b="1" dirty="0"/>
              <a:t>時期</a:t>
            </a:r>
            <a:endParaRPr kumimoji="1" lang="en-US" altLang="ja-JP" b="1" dirty="0"/>
          </a:p>
          <a:p>
            <a:r>
              <a:rPr lang="ja-JP" altLang="en-US" b="1" dirty="0"/>
              <a:t>「泣いて大変だから</a:t>
            </a:r>
            <a:r>
              <a:rPr lang="en-US" altLang="ja-JP" b="1" dirty="0"/>
              <a:t>…</a:t>
            </a:r>
            <a:r>
              <a:rPr lang="ja-JP" altLang="en-US" b="1" dirty="0"/>
              <a:t>」とあきらめないで</a:t>
            </a:r>
            <a:endParaRPr kumimoji="1" lang="en-US" altLang="ja-JP" b="1" dirty="0"/>
          </a:p>
        </p:txBody>
      </p:sp>
      <p:sp>
        <p:nvSpPr>
          <p:cNvPr id="36" name="吹き出し: 円形 35">
            <a:extLst>
              <a:ext uri="{FF2B5EF4-FFF2-40B4-BE49-F238E27FC236}">
                <a16:creationId xmlns:a16="http://schemas.microsoft.com/office/drawing/2014/main" id="{1DA48C99-177F-474C-B5C4-1A1EA821FA63}"/>
              </a:ext>
            </a:extLst>
          </p:cNvPr>
          <p:cNvSpPr/>
          <p:nvPr/>
        </p:nvSpPr>
        <p:spPr>
          <a:xfrm>
            <a:off x="2606246" y="1242135"/>
            <a:ext cx="1728704" cy="748789"/>
          </a:xfrm>
          <a:prstGeom prst="wedgeEllipseCallout">
            <a:avLst>
              <a:gd name="adj1" fmla="val 64419"/>
              <a:gd name="adj2" fmla="val 255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B77DC0CD-2E5B-4D92-9AC2-9E5397772393}"/>
              </a:ext>
            </a:extLst>
          </p:cNvPr>
          <p:cNvSpPr/>
          <p:nvPr/>
        </p:nvSpPr>
        <p:spPr>
          <a:xfrm>
            <a:off x="331031" y="2218192"/>
            <a:ext cx="2967890" cy="1787129"/>
          </a:xfrm>
          <a:prstGeom prst="ellipse">
            <a:avLst/>
          </a:prstGeom>
          <a:solidFill>
            <a:srgbClr val="FD77D7">
              <a:alpha val="89020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rgbClr val="FF3399"/>
              </a:solidFill>
            </a:endParaRPr>
          </a:p>
        </p:txBody>
      </p:sp>
      <p:sp>
        <p:nvSpPr>
          <p:cNvPr id="31" name="吹き出し: 円形 30">
            <a:extLst>
              <a:ext uri="{FF2B5EF4-FFF2-40B4-BE49-F238E27FC236}">
                <a16:creationId xmlns:a16="http://schemas.microsoft.com/office/drawing/2014/main" id="{DB2C2217-3A74-4BC4-8C6A-2B6014871136}"/>
              </a:ext>
            </a:extLst>
          </p:cNvPr>
          <p:cNvSpPr/>
          <p:nvPr/>
        </p:nvSpPr>
        <p:spPr>
          <a:xfrm>
            <a:off x="8512990" y="2019292"/>
            <a:ext cx="1526042" cy="820120"/>
          </a:xfrm>
          <a:prstGeom prst="wedgeEllipseCallout">
            <a:avLst>
              <a:gd name="adj1" fmla="val -75770"/>
              <a:gd name="adj2" fmla="val 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吹き出し: 円形 22">
            <a:extLst>
              <a:ext uri="{FF2B5EF4-FFF2-40B4-BE49-F238E27FC236}">
                <a16:creationId xmlns:a16="http://schemas.microsoft.com/office/drawing/2014/main" id="{4D3E8BDD-56A5-4F92-8878-9F1F5C4A2FD0}"/>
              </a:ext>
            </a:extLst>
          </p:cNvPr>
          <p:cNvSpPr/>
          <p:nvPr/>
        </p:nvSpPr>
        <p:spPr>
          <a:xfrm>
            <a:off x="3764808" y="5510284"/>
            <a:ext cx="1941341" cy="820120"/>
          </a:xfrm>
          <a:prstGeom prst="wedgeEllipseCallout">
            <a:avLst>
              <a:gd name="adj1" fmla="val 26709"/>
              <a:gd name="adj2" fmla="val -83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8B9990-D103-469D-92AD-5AF8B18F5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060" y="1664550"/>
            <a:ext cx="5793986" cy="3753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3EE488E-4274-421A-8FA9-B1C9C144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93" y="138227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仕上げみがき　た</a:t>
            </a:r>
            <a:r>
              <a:rPr kumimoji="1"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～いへん！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21E0E0-CB86-4B0A-8736-7801BCF18D46}"/>
              </a:ext>
            </a:extLst>
          </p:cNvPr>
          <p:cNvSpPr txBox="1"/>
          <p:nvPr/>
        </p:nvSpPr>
        <p:spPr>
          <a:xfrm>
            <a:off x="8432359" y="4671572"/>
            <a:ext cx="3303064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毎日続けて磨けば、</a:t>
            </a:r>
            <a:r>
              <a:rPr lang="ja-JP" altLang="en-US" b="1" dirty="0"/>
              <a:t>２歳頃から泣かなくなる子もいあます</a:t>
            </a:r>
            <a:endParaRPr kumimoji="1" lang="ja-JP" altLang="en-US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76D909-DC26-4312-97D9-9D977483E552}"/>
              </a:ext>
            </a:extLst>
          </p:cNvPr>
          <p:cNvSpPr txBox="1"/>
          <p:nvPr/>
        </p:nvSpPr>
        <p:spPr>
          <a:xfrm>
            <a:off x="2740723" y="1351346"/>
            <a:ext cx="181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ぴかぴかに</a:t>
            </a:r>
            <a:endParaRPr kumimoji="1" lang="en-US" altLang="ja-JP" b="1" dirty="0"/>
          </a:p>
          <a:p>
            <a:r>
              <a:rPr kumimoji="1" lang="ja-JP" altLang="en-US" b="1" dirty="0"/>
              <a:t>なったね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83E1F1A-2361-49AD-8C63-C07EF7EE8979}"/>
              </a:ext>
            </a:extLst>
          </p:cNvPr>
          <p:cNvSpPr txBox="1"/>
          <p:nvPr/>
        </p:nvSpPr>
        <p:spPr>
          <a:xfrm>
            <a:off x="8760651" y="2044706"/>
            <a:ext cx="1403834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きれいに</a:t>
            </a:r>
            <a:endParaRPr lang="en-US" altLang="ja-JP" b="1" dirty="0"/>
          </a:p>
          <a:p>
            <a:r>
              <a:rPr lang="ja-JP" altLang="en-US" b="1" dirty="0"/>
              <a:t>なるね</a:t>
            </a:r>
            <a:endParaRPr kumimoji="1" lang="ja-JP" altLang="en-US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8C0F00B-EE87-491E-BCC3-3B16168E0347}"/>
              </a:ext>
            </a:extLst>
          </p:cNvPr>
          <p:cNvGrpSpPr/>
          <p:nvPr/>
        </p:nvGrpSpPr>
        <p:grpSpPr>
          <a:xfrm>
            <a:off x="8473212" y="2935395"/>
            <a:ext cx="3094624" cy="1385298"/>
            <a:chOff x="9079548" y="3721727"/>
            <a:chExt cx="2653187" cy="1184817"/>
          </a:xfrm>
        </p:grpSpPr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64436ED2-E985-4373-BF58-9B43093C8781}"/>
                </a:ext>
              </a:extLst>
            </p:cNvPr>
            <p:cNvSpPr/>
            <p:nvPr/>
          </p:nvSpPr>
          <p:spPr>
            <a:xfrm>
              <a:off x="9079548" y="3721727"/>
              <a:ext cx="2544531" cy="1184817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rgbClr val="FF3399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D310E99-C2B0-4E19-B551-DDF6CF6A38BB}"/>
                </a:ext>
              </a:extLst>
            </p:cNvPr>
            <p:cNvSpPr txBox="1"/>
            <p:nvPr/>
          </p:nvSpPr>
          <p:spPr>
            <a:xfrm>
              <a:off x="9188205" y="3920913"/>
              <a:ext cx="2544530" cy="94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DB03AD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笑顔でやさしく</a:t>
              </a:r>
              <a:endParaRPr lang="en-US" altLang="ja-JP" sz="2400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  <a:p>
              <a:pPr algn="ctr"/>
              <a:r>
                <a:rPr lang="ja-JP" altLang="en-US" sz="2400" dirty="0">
                  <a:solidFill>
                    <a:srgbClr val="DB03AD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歯みがきへ誘おう！</a:t>
              </a:r>
              <a:endParaRPr lang="ja-JP" altLang="en-US" sz="2400" dirty="0">
                <a:solidFill>
                  <a:srgbClr val="DB03AD"/>
                </a:solidFill>
              </a:endParaRPr>
            </a:p>
            <a:p>
              <a:endParaRPr kumimoji="1" lang="ja-JP" altLang="en-US" dirty="0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19EFD331-A73E-4B43-9274-FCCFB69B0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419" y="2022238"/>
            <a:ext cx="1941342" cy="1058914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588202E-CFFC-467F-81F5-58B94D2D31EF}"/>
              </a:ext>
            </a:extLst>
          </p:cNvPr>
          <p:cNvGrpSpPr/>
          <p:nvPr/>
        </p:nvGrpSpPr>
        <p:grpSpPr>
          <a:xfrm rot="1464988">
            <a:off x="3081449" y="2218902"/>
            <a:ext cx="879818" cy="602205"/>
            <a:chOff x="3921829" y="1196636"/>
            <a:chExt cx="908680" cy="602205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564AC0C-3B3D-4C85-B40E-A41E3807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829" y="1196636"/>
              <a:ext cx="590161" cy="602205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CF8C95D7-34F8-424F-B8ED-B58905B38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990" y="1276853"/>
              <a:ext cx="318519" cy="433350"/>
            </a:xfrm>
            <a:prstGeom prst="rect">
              <a:avLst/>
            </a:prstGeom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0AAA00D-437D-4797-869D-70E94CC7A1EF}"/>
              </a:ext>
            </a:extLst>
          </p:cNvPr>
          <p:cNvSpPr txBox="1"/>
          <p:nvPr/>
        </p:nvSpPr>
        <p:spPr>
          <a:xfrm>
            <a:off x="720520" y="2389018"/>
            <a:ext cx="2275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歌をうたったり、</a:t>
            </a:r>
            <a:endParaRPr lang="en-US" altLang="ja-JP" sz="2400" b="1" dirty="0">
              <a:solidFill>
                <a:srgbClr val="DB03AD"/>
              </a:solidFill>
            </a:endParaRPr>
          </a:p>
          <a:p>
            <a:pPr algn="ctr"/>
            <a:r>
              <a:rPr lang="ja-JP" altLang="en-US" sz="2400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数を数えて終わりをわからせるのも</a:t>
            </a:r>
            <a:r>
              <a:rPr lang="en-US" altLang="ja-JP" sz="2400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good!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F26F4C2-F581-4BB5-B6DD-4658B322DB9F}"/>
              </a:ext>
            </a:extLst>
          </p:cNvPr>
          <p:cNvGrpSpPr/>
          <p:nvPr/>
        </p:nvGrpSpPr>
        <p:grpSpPr>
          <a:xfrm>
            <a:off x="5735325" y="5366253"/>
            <a:ext cx="2984640" cy="1058914"/>
            <a:chOff x="9059097" y="3876113"/>
            <a:chExt cx="2558892" cy="1184817"/>
          </a:xfrm>
        </p:grpSpPr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B28ECFAC-06F2-4199-A6C9-687FBCA24105}"/>
                </a:ext>
              </a:extLst>
            </p:cNvPr>
            <p:cNvSpPr/>
            <p:nvPr/>
          </p:nvSpPr>
          <p:spPr>
            <a:xfrm>
              <a:off x="9059097" y="3876113"/>
              <a:ext cx="2544531" cy="1184817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rgbClr val="FF3399"/>
                </a:solidFill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A9C6130F-2470-4B6B-9140-D2BCA66A2407}"/>
                </a:ext>
              </a:extLst>
            </p:cNvPr>
            <p:cNvSpPr txBox="1"/>
            <p:nvPr/>
          </p:nvSpPr>
          <p:spPr>
            <a:xfrm>
              <a:off x="9073459" y="4130952"/>
              <a:ext cx="2544530" cy="82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DB03AD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終わったら褒めよう</a:t>
              </a:r>
              <a:endParaRPr lang="ja-JP" altLang="en-US" sz="2400" dirty="0">
                <a:solidFill>
                  <a:srgbClr val="DB03AD"/>
                </a:solidFill>
              </a:endParaRPr>
            </a:p>
            <a:p>
              <a:endParaRPr kumimoji="1" lang="ja-JP" altLang="en-US" dirty="0"/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0A2AE11-2E69-4397-A233-7795CAB7E3C3}"/>
              </a:ext>
            </a:extLst>
          </p:cNvPr>
          <p:cNvSpPr txBox="1"/>
          <p:nvPr/>
        </p:nvSpPr>
        <p:spPr>
          <a:xfrm>
            <a:off x="4013256" y="5711044"/>
            <a:ext cx="181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よくできたね</a:t>
            </a: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D90EE89F-A928-47A5-8B9D-255A795FB66D}"/>
              </a:ext>
            </a:extLst>
          </p:cNvPr>
          <p:cNvSpPr/>
          <p:nvPr/>
        </p:nvSpPr>
        <p:spPr>
          <a:xfrm>
            <a:off x="1188994" y="4574699"/>
            <a:ext cx="2425797" cy="1136345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手早く</a:t>
            </a:r>
            <a:endParaRPr lang="en-US" altLang="ja-JP" sz="2400" b="1" dirty="0">
              <a:solidFill>
                <a:srgbClr val="DB03AD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b="1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済ませよう</a:t>
            </a:r>
            <a:endParaRPr lang="en-US" altLang="ja-JP" sz="2400" b="1" dirty="0">
              <a:solidFill>
                <a:srgbClr val="DB03AD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endParaRPr kumimoji="1" lang="ja-JP" altLang="en-US" sz="2000" b="1" dirty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759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9085A88-D4EA-455D-9389-A91A9AEC2588}"/>
              </a:ext>
            </a:extLst>
          </p:cNvPr>
          <p:cNvSpPr/>
          <p:nvPr/>
        </p:nvSpPr>
        <p:spPr>
          <a:xfrm>
            <a:off x="466682" y="4278157"/>
            <a:ext cx="4095640" cy="2157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前歯の裏側</a:t>
            </a:r>
            <a:endParaRPr lang="en-US" altLang="ja-JP" dirty="0"/>
          </a:p>
          <a:p>
            <a:pPr algn="ctr"/>
            <a:r>
              <a:rPr kumimoji="1" lang="ja-JP" altLang="en-US" dirty="0"/>
              <a:t>イラスト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771A043-755D-454B-A595-8FBD6F2D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453" y="323395"/>
            <a:ext cx="9943202" cy="1325563"/>
          </a:xfrm>
        </p:spPr>
        <p:txBody>
          <a:bodyPr>
            <a:noAutofit/>
          </a:bodyPr>
          <a:lstStyle/>
          <a:p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むし歯になりやすい</a:t>
            </a:r>
            <a:r>
              <a:rPr lang="ja-JP" altLang="en-US" sz="4800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上の前歯</a:t>
            </a:r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を磨こう</a:t>
            </a:r>
            <a:endParaRPr kumimoji="1" lang="ja-JP" altLang="en-US" sz="4800" dirty="0">
              <a:solidFill>
                <a:srgbClr val="0070C0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18256F1-1E38-4753-AC62-641645502F83}"/>
              </a:ext>
            </a:extLst>
          </p:cNvPr>
          <p:cNvSpPr/>
          <p:nvPr/>
        </p:nvSpPr>
        <p:spPr>
          <a:xfrm>
            <a:off x="466682" y="2072396"/>
            <a:ext cx="4095640" cy="210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前歯のイラストに、</a:t>
            </a:r>
            <a:endParaRPr lang="en-US" altLang="ja-JP" dirty="0"/>
          </a:p>
          <a:p>
            <a:pPr algn="ctr"/>
            <a:r>
              <a:rPr lang="ja-JP" altLang="en-US" dirty="0"/>
              <a:t>歯と歯</a:t>
            </a:r>
            <a:r>
              <a:rPr lang="ja-JP" altLang="en-US" dirty="0" err="1"/>
              <a:t>ぐきの</a:t>
            </a:r>
            <a:r>
              <a:rPr lang="ja-JP" altLang="en-US" dirty="0"/>
              <a:t>境目＆歯と歯の間</a:t>
            </a:r>
            <a:endParaRPr lang="en-US" altLang="ja-JP" dirty="0"/>
          </a:p>
          <a:p>
            <a:pPr algn="ctr"/>
            <a:r>
              <a:rPr lang="ja-JP" altLang="en-US" dirty="0"/>
              <a:t>の印をいれたい（赤で囲うなど）</a:t>
            </a:r>
            <a:endParaRPr lang="en-US" altLang="ja-JP" dirty="0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28E8C228-DD06-409D-BD11-C4ED42757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85" y="4627142"/>
            <a:ext cx="1326545" cy="16318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6D4130F-320E-464A-B6F8-FCAB51D60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7" t="6515" r="4323"/>
          <a:stretch/>
        </p:blipFill>
        <p:spPr>
          <a:xfrm>
            <a:off x="557171" y="2157154"/>
            <a:ext cx="3903618" cy="19183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89D7A7-392F-4A7D-8155-8E9136671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71" y="4351125"/>
            <a:ext cx="3928148" cy="1975533"/>
          </a:xfrm>
          <a:prstGeom prst="rect">
            <a:avLst/>
          </a:prstGeom>
        </p:spPr>
      </p:pic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61C97AE9-B5AE-4F3B-8FC2-0D867726E789}"/>
              </a:ext>
            </a:extLst>
          </p:cNvPr>
          <p:cNvSpPr/>
          <p:nvPr/>
        </p:nvSpPr>
        <p:spPr>
          <a:xfrm>
            <a:off x="4785456" y="3326654"/>
            <a:ext cx="2278358" cy="877050"/>
          </a:xfrm>
          <a:prstGeom prst="wedgeRoundRectCallout">
            <a:avLst>
              <a:gd name="adj1" fmla="val -53756"/>
              <a:gd name="adj2" fmla="val 79795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ミルクや母乳の</a:t>
            </a:r>
            <a:r>
              <a:rPr kumimoji="1" lang="ja-JP" alt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カス</a:t>
            </a:r>
            <a:r>
              <a:rPr kumimoji="1"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がたまりやすい</a:t>
            </a:r>
          </a:p>
        </p:txBody>
      </p:sp>
      <p:sp>
        <p:nvSpPr>
          <p:cNvPr id="26" name="コンテンツ プレースホルダー 24">
            <a:extLst>
              <a:ext uri="{FF2B5EF4-FFF2-40B4-BE49-F238E27FC236}">
                <a16:creationId xmlns:a16="http://schemas.microsoft.com/office/drawing/2014/main" id="{12B4E106-2655-487F-BBBF-CBED26C05175}"/>
              </a:ext>
            </a:extLst>
          </p:cNvPr>
          <p:cNvSpPr txBox="1">
            <a:spLocks/>
          </p:cNvSpPr>
          <p:nvPr/>
        </p:nvSpPr>
        <p:spPr>
          <a:xfrm>
            <a:off x="3638386" y="2216658"/>
            <a:ext cx="742558" cy="51452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</a:p>
        </p:txBody>
      </p:sp>
      <p:sp>
        <p:nvSpPr>
          <p:cNvPr id="30" name="コンテンツ プレースホルダー 24">
            <a:extLst>
              <a:ext uri="{FF2B5EF4-FFF2-40B4-BE49-F238E27FC236}">
                <a16:creationId xmlns:a16="http://schemas.microsoft.com/office/drawing/2014/main" id="{EBD4CD8B-937A-4649-96C0-8C85EC818A39}"/>
              </a:ext>
            </a:extLst>
          </p:cNvPr>
          <p:cNvSpPr txBox="1">
            <a:spLocks/>
          </p:cNvSpPr>
          <p:nvPr/>
        </p:nvSpPr>
        <p:spPr>
          <a:xfrm>
            <a:off x="3706638" y="4369878"/>
            <a:ext cx="742558" cy="51452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裏</a:t>
            </a:r>
          </a:p>
        </p:txBody>
      </p:sp>
      <p:sp>
        <p:nvSpPr>
          <p:cNvPr id="33" name="吹き出し: 角を丸めた四角形 32">
            <a:extLst>
              <a:ext uri="{FF2B5EF4-FFF2-40B4-BE49-F238E27FC236}">
                <a16:creationId xmlns:a16="http://schemas.microsoft.com/office/drawing/2014/main" id="{510988BF-B87C-46CD-A3E6-65BFBB64DFDE}"/>
              </a:ext>
            </a:extLst>
          </p:cNvPr>
          <p:cNvSpPr/>
          <p:nvPr/>
        </p:nvSpPr>
        <p:spPr>
          <a:xfrm>
            <a:off x="5085121" y="1575252"/>
            <a:ext cx="2239014" cy="994287"/>
          </a:xfrm>
          <a:prstGeom prst="wedgeRoundRectCallout">
            <a:avLst>
              <a:gd name="adj1" fmla="val 45497"/>
              <a:gd name="adj2" fmla="val 79788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くちびるを上げて</a:t>
            </a:r>
            <a:endParaRPr kumimoji="1" lang="en-US" altLang="ja-JP" sz="2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歯ぐきとの境目を</a:t>
            </a:r>
            <a:endParaRPr kumimoji="1" lang="en-US" altLang="ja-JP" sz="2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磨こう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A3E31D58-6785-49B2-BEF1-335AA820B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135" y="2533409"/>
            <a:ext cx="3899738" cy="3635432"/>
          </a:xfrm>
          <a:prstGeom prst="rect">
            <a:avLst/>
          </a:prstGeom>
        </p:spPr>
      </p:pic>
      <p:sp>
        <p:nvSpPr>
          <p:cNvPr id="25" name="コンテンツ プレースホルダー 24">
            <a:extLst>
              <a:ext uri="{FF2B5EF4-FFF2-40B4-BE49-F238E27FC236}">
                <a16:creationId xmlns:a16="http://schemas.microsoft.com/office/drawing/2014/main" id="{36E70B4E-84B1-48F4-B539-3240417AA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609" y="1815131"/>
            <a:ext cx="1750365" cy="514527"/>
          </a:xfr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上の前歯</a:t>
            </a:r>
          </a:p>
        </p:txBody>
      </p:sp>
    </p:spTree>
    <p:extLst>
      <p:ext uri="{BB962C8B-B14F-4D97-AF65-F5344CB8AC3E}">
        <p14:creationId xmlns:p14="http://schemas.microsoft.com/office/powerpoint/2010/main" val="422739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71A043-755D-454B-A595-8FBD6F2D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324867"/>
            <a:ext cx="11036300" cy="1325563"/>
          </a:xfrm>
        </p:spPr>
        <p:txBody>
          <a:bodyPr>
            <a:noAutofit/>
          </a:bodyPr>
          <a:lstStyle/>
          <a:p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むし歯になりやすい</a:t>
            </a:r>
            <a:r>
              <a:rPr lang="ja-JP" altLang="en-US" sz="4800" dirty="0">
                <a:solidFill>
                  <a:srgbClr val="DB03A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奥歯</a:t>
            </a:r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も、しっかり磨こう</a:t>
            </a:r>
            <a:endParaRPr kumimoji="1" lang="ja-JP" altLang="en-US" sz="4800" dirty="0">
              <a:solidFill>
                <a:srgbClr val="0070C0"/>
              </a:solidFill>
            </a:endParaRPr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61C97AE9-B5AE-4F3B-8FC2-0D867726E789}"/>
              </a:ext>
            </a:extLst>
          </p:cNvPr>
          <p:cNvSpPr/>
          <p:nvPr/>
        </p:nvSpPr>
        <p:spPr>
          <a:xfrm>
            <a:off x="5276335" y="1861465"/>
            <a:ext cx="2504615" cy="609886"/>
          </a:xfrm>
          <a:prstGeom prst="wedgeRoundRectCallout">
            <a:avLst>
              <a:gd name="adj1" fmla="val -56256"/>
              <a:gd name="adj2" fmla="val 84289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奥歯の溝は、食べかすが残りやすい</a:t>
            </a:r>
          </a:p>
        </p:txBody>
      </p:sp>
      <p:pic>
        <p:nvPicPr>
          <p:cNvPr id="35" name="Picture 2" descr="咬合面染め出し">
            <a:extLst>
              <a:ext uri="{FF2B5EF4-FFF2-40B4-BE49-F238E27FC236}">
                <a16:creationId xmlns:a16="http://schemas.microsoft.com/office/drawing/2014/main" id="{433A21DF-9D19-42EF-83C2-9D5617E6F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5" t="1895" r="3098"/>
          <a:stretch/>
        </p:blipFill>
        <p:spPr bwMode="auto">
          <a:xfrm>
            <a:off x="2201053" y="2893421"/>
            <a:ext cx="3666267" cy="317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6099C66-AE8E-4CD0-8425-2E8836215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4813" l="10000" r="90000">
                        <a14:foregroundMark x1="66125" y1="10063" x2="52000" y2="8875"/>
                        <a14:foregroundMark x1="22375" y1="74000" x2="33250" y2="67938"/>
                        <a14:foregroundMark x1="33250" y1="67938" x2="39938" y2="60438"/>
                        <a14:foregroundMark x1="31000" y1="49625" x2="31000" y2="52063"/>
                        <a14:foregroundMark x1="31875" y1="52812" x2="32188" y2="50813"/>
                        <a14:foregroundMark x1="32438" y1="45625" x2="43438" y2="48063"/>
                        <a14:foregroundMark x1="43438" y1="48063" x2="57625" y2="44375"/>
                        <a14:foregroundMark x1="57625" y1="44375" x2="68000" y2="48813"/>
                        <a14:foregroundMark x1="68000" y1="48813" x2="64063" y2="56813"/>
                        <a14:foregroundMark x1="67813" y1="59250" x2="69875" y2="43875"/>
                        <a14:foregroundMark x1="69875" y1="43875" x2="56250" y2="40063"/>
                        <a14:foregroundMark x1="56250" y1="40063" x2="46438" y2="50250"/>
                        <a14:foregroundMark x1="46438" y1="50250" x2="36188" y2="48813"/>
                        <a14:foregroundMark x1="59750" y1="37625" x2="70875" y2="41250"/>
                        <a14:foregroundMark x1="70875" y1="41250" x2="67500" y2="57125"/>
                        <a14:foregroundMark x1="67500" y1="57125" x2="62938" y2="59250"/>
                        <a14:foregroundMark x1="72438" y1="58438" x2="62938" y2="60813"/>
                        <a14:foregroundMark x1="73313" y1="51625" x2="67813" y2="37188"/>
                        <a14:foregroundMark x1="67813" y1="37188" x2="64063" y2="35625"/>
                        <a14:foregroundMark x1="43688" y1="90375" x2="32500" y2="94813"/>
                        <a14:foregroundMark x1="32500" y1="94813" x2="32750" y2="94813"/>
                        <a14:foregroundMark x1="12625" y1="74813" x2="23563" y2="74688"/>
                        <a14:foregroundMark x1="23563" y1="74688" x2="24125" y2="74438"/>
                        <a14:foregroundMark x1="72438" y1="55625" x2="69563" y2="63250"/>
                        <a14:foregroundMark x1="60625" y1="4438" x2="49875" y2="6875"/>
                        <a14:foregroundMark x1="49875" y1="6875" x2="44250" y2="21250"/>
                        <a14:foregroundMark x1="44250" y1="21250" x2="46000" y2="24063"/>
                        <a14:foregroundMark x1="21813" y1="71625" x2="32375" y2="68563"/>
                        <a14:foregroundMark x1="32375" y1="68563" x2="34750" y2="64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16" y="2893421"/>
            <a:ext cx="4416091" cy="3177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2" name="コンテンツ プレースホルダー 24">
            <a:extLst>
              <a:ext uri="{FF2B5EF4-FFF2-40B4-BE49-F238E27FC236}">
                <a16:creationId xmlns:a16="http://schemas.microsoft.com/office/drawing/2014/main" id="{BEBF6371-CD68-479B-BE0F-2DBF2DEB6E70}"/>
              </a:ext>
            </a:extLst>
          </p:cNvPr>
          <p:cNvSpPr txBox="1">
            <a:spLocks/>
          </p:cNvSpPr>
          <p:nvPr/>
        </p:nvSpPr>
        <p:spPr>
          <a:xfrm>
            <a:off x="3131597" y="2471351"/>
            <a:ext cx="1805178" cy="514527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奥歯の溝</a:t>
            </a:r>
          </a:p>
        </p:txBody>
      </p:sp>
    </p:spTree>
    <p:extLst>
      <p:ext uri="{BB962C8B-B14F-4D97-AF65-F5344CB8AC3E}">
        <p14:creationId xmlns:p14="http://schemas.microsoft.com/office/powerpoint/2010/main" val="92470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CB0E4-0C78-4418-9011-1D2AD601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059" y="255703"/>
            <a:ext cx="8985424" cy="1325563"/>
          </a:xfrm>
        </p:spPr>
        <p:txBody>
          <a:bodyPr>
            <a:noAutofit/>
          </a:bodyPr>
          <a:lstStyle/>
          <a:p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フッ化物配合歯磨き剤を使おう</a:t>
            </a:r>
            <a:endParaRPr kumimoji="1" lang="ja-JP" altLang="en-US" sz="4800" dirty="0"/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A663A254-24CE-4935-893B-722C66F648B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46094" y="1934615"/>
            <a:ext cx="9520080" cy="70416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ja-JP" altLang="en-US" sz="2200" b="1" dirty="0">
                <a:latin typeface="+mn-ea"/>
              </a:rPr>
              <a:t>フッ化物配合歯磨剤は、</a:t>
            </a:r>
            <a:r>
              <a:rPr kumimoji="1" lang="ja-JP" altLang="en-US" sz="2200" b="1" dirty="0">
                <a:solidFill>
                  <a:srgbClr val="FF0000"/>
                </a:solidFill>
                <a:latin typeface="+mn-ea"/>
              </a:rPr>
              <a:t>歯の再石灰化（修復</a:t>
            </a:r>
            <a:r>
              <a:rPr kumimoji="1" lang="ja-JP" altLang="en-US" sz="2200" b="1" dirty="0">
                <a:latin typeface="+mn-ea"/>
              </a:rPr>
              <a:t>）と</a:t>
            </a:r>
            <a:r>
              <a:rPr kumimoji="1" lang="ja-JP" altLang="en-US" sz="2200" b="1" dirty="0">
                <a:solidFill>
                  <a:srgbClr val="FF0000"/>
                </a:solidFill>
                <a:latin typeface="+mn-ea"/>
              </a:rPr>
              <a:t>むし歯菌による酸の産生を抑え</a:t>
            </a:r>
            <a:r>
              <a:rPr kumimoji="1" lang="ja-JP" altLang="en-US" sz="2200" b="1" dirty="0">
                <a:latin typeface="+mn-ea"/>
              </a:rPr>
              <a:t>、</a:t>
            </a:r>
            <a:r>
              <a:rPr kumimoji="1" lang="ja-JP" altLang="en-US" sz="2200" b="1" dirty="0">
                <a:solidFill>
                  <a:srgbClr val="FF0000"/>
                </a:solidFill>
                <a:latin typeface="+mn-ea"/>
              </a:rPr>
              <a:t>むし歯を予防する働き</a:t>
            </a:r>
            <a:r>
              <a:rPr kumimoji="1" lang="ja-JP" altLang="en-US" sz="2200" b="1" dirty="0">
                <a:latin typeface="+mn-ea"/>
              </a:rPr>
              <a:t>があります</a:t>
            </a:r>
            <a:endParaRPr kumimoji="1" lang="ja-JP" altLang="en-US" sz="22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D115374-5042-4532-B3B4-E93FFABBC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59" t="29780" b="12700"/>
          <a:stretch/>
        </p:blipFill>
        <p:spPr>
          <a:xfrm>
            <a:off x="879261" y="4313341"/>
            <a:ext cx="3985403" cy="1707301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B3740FB-2747-4C48-92E8-9EE5EC5A77BF}"/>
              </a:ext>
            </a:extLst>
          </p:cNvPr>
          <p:cNvSpPr txBox="1">
            <a:spLocks/>
          </p:cNvSpPr>
          <p:nvPr/>
        </p:nvSpPr>
        <p:spPr>
          <a:xfrm>
            <a:off x="5264902" y="3230480"/>
            <a:ext cx="5473120" cy="216572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b="1" dirty="0">
                <a:latin typeface="+mn-ea"/>
              </a:rPr>
              <a:t>・仕上げみがきの時に保護者が使います</a:t>
            </a:r>
            <a:endParaRPr lang="en-US" altLang="ja-JP" sz="22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+mn-ea"/>
              </a:rPr>
              <a:t>・磨いた後、残った物があったらガーゼ</a:t>
            </a:r>
            <a:endParaRPr lang="en-US" altLang="ja-JP" sz="22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+mn-ea"/>
              </a:rPr>
              <a:t>　などで軽く拭きとりましょう</a:t>
            </a:r>
            <a:endParaRPr lang="en-US" altLang="ja-JP" sz="22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2200" b="1" dirty="0">
                <a:latin typeface="+mn-ea"/>
              </a:rPr>
              <a:t>・うがいができるようになったら</a:t>
            </a:r>
            <a:r>
              <a:rPr lang="en-US" altLang="ja-JP" sz="2200" b="1" dirty="0">
                <a:latin typeface="+mn-ea"/>
              </a:rPr>
              <a:t>5</a:t>
            </a:r>
            <a:r>
              <a:rPr lang="ja-JP" altLang="en-US" sz="2200" b="1" dirty="0">
                <a:latin typeface="+mn-ea"/>
              </a:rPr>
              <a:t>～</a:t>
            </a:r>
            <a:r>
              <a:rPr lang="en-US" altLang="ja-JP" sz="2200" b="1" dirty="0">
                <a:latin typeface="+mn-ea"/>
              </a:rPr>
              <a:t>10ml</a:t>
            </a:r>
          </a:p>
          <a:p>
            <a:pPr marL="0" indent="0">
              <a:buNone/>
            </a:pPr>
            <a:r>
              <a:rPr lang="ja-JP" altLang="en-US" sz="2200" b="1" dirty="0">
                <a:latin typeface="+mn-ea"/>
              </a:rPr>
              <a:t>　の水で１回のみ口をゆすぎましょう　　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393708FC-6F65-475B-A7CC-625056965A45}"/>
              </a:ext>
            </a:extLst>
          </p:cNvPr>
          <p:cNvSpPr/>
          <p:nvPr/>
        </p:nvSpPr>
        <p:spPr>
          <a:xfrm>
            <a:off x="936425" y="3139474"/>
            <a:ext cx="3928239" cy="925730"/>
          </a:xfrm>
          <a:prstGeom prst="wedgeRoundRectCallout">
            <a:avLst>
              <a:gd name="adj1" fmla="val -31484"/>
              <a:gd name="adj2" fmla="val 104426"/>
              <a:gd name="adj3" fmla="val 16667"/>
            </a:avLst>
          </a:prstGeom>
          <a:solidFill>
            <a:srgbClr val="FD77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1C9E8A-5E04-410E-B8AA-698BFBD805BE}"/>
              </a:ext>
            </a:extLst>
          </p:cNvPr>
          <p:cNvSpPr txBox="1"/>
          <p:nvPr/>
        </p:nvSpPr>
        <p:spPr>
          <a:xfrm>
            <a:off x="1036484" y="3186840"/>
            <a:ext cx="3728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DB03A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歯が生えてから２歳児は、</a:t>
            </a:r>
            <a:r>
              <a:rPr lang="ja-JP" altLang="en-US" sz="2400" b="1" u="sng" dirty="0">
                <a:solidFill>
                  <a:srgbClr val="DB03A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切った爪程度の量</a:t>
            </a:r>
            <a:endParaRPr kumimoji="1" lang="ja-JP" altLang="en-US" sz="2400" b="1" dirty="0">
              <a:solidFill>
                <a:srgbClr val="DB03A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4737416-E264-4AE7-8DC6-7F429BCBF7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1" b="67912" l="51952" r="84041">
                        <a14:foregroundMark x1="70289" y1="34805" x2="61121" y2="42105"/>
                        <a14:foregroundMark x1="70628" y1="60781" x2="62139" y2="63837"/>
                        <a14:foregroundMark x1="70798" y1="59932" x2="58744" y2="62479"/>
                        <a14:foregroundMark x1="73175" y1="68081" x2="52122" y2="65025"/>
                        <a14:foregroundMark x1="72666" y1="65365" x2="65025" y2="67742"/>
                        <a14:foregroundMark x1="84041" y1="10866" x2="60272" y2="8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4" r="12666" b="27238"/>
          <a:stretch/>
        </p:blipFill>
        <p:spPr>
          <a:xfrm rot="1851484">
            <a:off x="10239234" y="215952"/>
            <a:ext cx="731413" cy="14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EE488E-4274-421A-8FA9-B1C9C144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930" y="410931"/>
            <a:ext cx="9587875" cy="1325563"/>
          </a:xfrm>
        </p:spPr>
        <p:txBody>
          <a:bodyPr>
            <a:noAutofit/>
          </a:bodyPr>
          <a:lstStyle/>
          <a:p>
            <a:r>
              <a:rPr kumimoji="1"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おやつ</a:t>
            </a:r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は、食事の一部を与えましょう</a:t>
            </a:r>
            <a:endParaRPr kumimoji="1" lang="ja-JP" altLang="en-US" sz="4800" dirty="0"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86D38E-3C18-4420-B78F-412F2D14FDBB}"/>
              </a:ext>
            </a:extLst>
          </p:cNvPr>
          <p:cNvSpPr txBox="1"/>
          <p:nvPr/>
        </p:nvSpPr>
        <p:spPr>
          <a:xfrm>
            <a:off x="1174376" y="1907792"/>
            <a:ext cx="7302359" cy="178510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200" b="1" dirty="0">
                <a:solidFill>
                  <a:sysClr val="windowText" lastClr="000000"/>
                </a:solidFill>
                <a:latin typeface="+mn-ea"/>
              </a:rPr>
              <a:t>・お子さんのおやつは３度の食事でとれない栄養を補う</a:t>
            </a:r>
            <a:endParaRPr lang="en-US" altLang="ja-JP" sz="2200" b="1" dirty="0">
              <a:solidFill>
                <a:sysClr val="windowText" lastClr="000000"/>
              </a:solidFill>
              <a:latin typeface="+mn-ea"/>
            </a:endParaRPr>
          </a:p>
          <a:p>
            <a:r>
              <a:rPr lang="ja-JP" altLang="en-US" sz="2200" b="1" dirty="0">
                <a:solidFill>
                  <a:sysClr val="windowText" lastClr="000000"/>
                </a:solidFill>
                <a:latin typeface="+mn-ea"/>
              </a:rPr>
              <a:t>　ものです</a:t>
            </a:r>
            <a:endParaRPr lang="en-US" altLang="ja-JP" sz="2200" b="1" dirty="0">
              <a:solidFill>
                <a:sysClr val="windowText" lastClr="000000"/>
              </a:solidFill>
              <a:latin typeface="+mn-ea"/>
            </a:endParaRPr>
          </a:p>
          <a:p>
            <a:r>
              <a:rPr lang="ja-JP" altLang="en-US" sz="2200" b="1" dirty="0">
                <a:solidFill>
                  <a:sysClr val="windowText" lastClr="000000"/>
                </a:solidFill>
                <a:latin typeface="+mn-ea"/>
              </a:rPr>
              <a:t>・お砂糖の入った甘いお菓子ではなく、食事の代わりに</a:t>
            </a:r>
            <a:endParaRPr lang="en-US" altLang="ja-JP" sz="2200" b="1" dirty="0">
              <a:solidFill>
                <a:sysClr val="windowText" lastClr="000000"/>
              </a:solidFill>
              <a:latin typeface="+mn-ea"/>
            </a:endParaRPr>
          </a:p>
          <a:p>
            <a:r>
              <a:rPr lang="ja-JP" altLang="en-US" sz="2200" b="1" dirty="0">
                <a:solidFill>
                  <a:sysClr val="windowText" lastClr="000000"/>
                </a:solidFill>
                <a:latin typeface="+mn-ea"/>
              </a:rPr>
              <a:t>　なるものを選び、</a:t>
            </a:r>
            <a:r>
              <a:rPr lang="en-US" altLang="ja-JP" sz="22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ja-JP" altLang="en-US" sz="2200" b="1" dirty="0">
                <a:solidFill>
                  <a:srgbClr val="FF0000"/>
                </a:solidFill>
                <a:latin typeface="+mn-ea"/>
              </a:rPr>
              <a:t>日１～</a:t>
            </a:r>
            <a:r>
              <a:rPr lang="en-US" altLang="ja-JP" sz="2200" b="1" dirty="0">
                <a:solidFill>
                  <a:srgbClr val="FF0000"/>
                </a:solidFill>
                <a:latin typeface="+mn-ea"/>
              </a:rPr>
              <a:t>2</a:t>
            </a:r>
            <a:r>
              <a:rPr lang="ja-JP" altLang="en-US" sz="2200" b="1" dirty="0">
                <a:solidFill>
                  <a:srgbClr val="FF0000"/>
                </a:solidFill>
                <a:latin typeface="+mn-ea"/>
              </a:rPr>
              <a:t>回、時間を決めて食べる</a:t>
            </a:r>
            <a:r>
              <a:rPr lang="ja-JP" altLang="en-US" sz="2200" b="1" dirty="0">
                <a:solidFill>
                  <a:sysClr val="windowText" lastClr="000000"/>
                </a:solidFill>
                <a:latin typeface="+mn-ea"/>
              </a:rPr>
              <a:t>と</a:t>
            </a:r>
            <a:endParaRPr lang="en-US" altLang="ja-JP" sz="2200" b="1" dirty="0">
              <a:solidFill>
                <a:sysClr val="windowText" lastClr="000000"/>
              </a:solidFill>
              <a:latin typeface="+mn-ea"/>
            </a:endParaRPr>
          </a:p>
          <a:p>
            <a:r>
              <a:rPr lang="ja-JP" altLang="en-US" sz="2200" b="1" dirty="0">
                <a:solidFill>
                  <a:sysClr val="windowText" lastClr="000000"/>
                </a:solidFill>
                <a:latin typeface="+mn-ea"/>
              </a:rPr>
              <a:t>　よいでしょう</a:t>
            </a:r>
            <a:endParaRPr lang="en-US" altLang="ja-JP" sz="2200" b="1" dirty="0">
              <a:solidFill>
                <a:sysClr val="windowText" lastClr="000000"/>
              </a:solidFill>
              <a:latin typeface="+mn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44B2AB3-4016-4074-B233-09E37BDFB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8" t="16065" r="29760" b="14250"/>
          <a:stretch/>
        </p:blipFill>
        <p:spPr>
          <a:xfrm>
            <a:off x="1022759" y="5215773"/>
            <a:ext cx="757879" cy="71037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1BD9E2A-3539-42E4-B217-43D30C808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2" r="27726"/>
          <a:stretch/>
        </p:blipFill>
        <p:spPr>
          <a:xfrm>
            <a:off x="2195743" y="4497860"/>
            <a:ext cx="757880" cy="164367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A374B84-B343-482B-A1D3-D4FD10BCB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35" y="1786815"/>
            <a:ext cx="1763569" cy="232798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9C39D79-1DB0-46E0-9987-ED55CF28C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97" y="4607050"/>
            <a:ext cx="1237908" cy="137148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C5D5A6-6BCF-493B-A3FB-FC6ADE59D470}"/>
              </a:ext>
            </a:extLst>
          </p:cNvPr>
          <p:cNvSpPr txBox="1"/>
          <p:nvPr/>
        </p:nvSpPr>
        <p:spPr>
          <a:xfrm>
            <a:off x="1485812" y="3924319"/>
            <a:ext cx="3487011" cy="523220"/>
          </a:xfrm>
          <a:prstGeom prst="rect">
            <a:avLst/>
          </a:prstGeom>
          <a:solidFill>
            <a:srgbClr val="FFFF00"/>
          </a:solidFill>
          <a:ln w="28575" cap="rnd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+mn-ea"/>
              </a:rPr>
              <a:t>体に良いおやつの例</a:t>
            </a:r>
            <a:endParaRPr kumimoji="1" lang="en-US" altLang="ja-JP" sz="2800" b="1" dirty="0">
              <a:latin typeface="+mn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60B5D06-869E-42F0-8894-F5D79BD00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6" b="96364" l="3235" r="95418">
                        <a14:foregroundMark x1="92992" y1="35844" x2="52830" y2="8312"/>
                        <a14:foregroundMark x1="52830" y1="8312" x2="8625" y2="32208"/>
                        <a14:foregroundMark x1="8625" y1="32208" x2="8625" y2="37922"/>
                        <a14:foregroundMark x1="91914" y1="30390" x2="47709" y2="7273"/>
                        <a14:foregroundMark x1="47709" y1="7273" x2="36388" y2="7273"/>
                        <a14:foregroundMark x1="19407" y1="26753" x2="84367" y2="26753"/>
                        <a14:foregroundMark x1="86253" y1="23117" x2="47978" y2="31429"/>
                        <a14:foregroundMark x1="86253" y1="24935" x2="88140" y2="23896"/>
                        <a14:foregroundMark x1="88140" y1="23117" x2="77628" y2="21299"/>
                        <a14:foregroundMark x1="88140" y1="21299" x2="86253" y2="40519"/>
                        <a14:foregroundMark x1="82480" y1="50649" x2="59569" y2="92208"/>
                        <a14:foregroundMark x1="59569" y1="92208" x2="18329" y2="65455"/>
                        <a14:foregroundMark x1="18329" y1="65455" x2="17251" y2="50649"/>
                        <a14:foregroundMark x1="67116" y1="58182" x2="40431" y2="68312"/>
                        <a14:foregroundMark x1="52830" y1="87532" x2="22102" y2="68312"/>
                        <a14:foregroundMark x1="21294" y1="65455" x2="43127" y2="84935"/>
                        <a14:foregroundMark x1="56604" y1="91429" x2="25876" y2="70909"/>
                        <a14:foregroundMark x1="61456" y1="95065" x2="17251" y2="71948"/>
                        <a14:foregroundMark x1="17251" y1="71948" x2="17251" y2="70130"/>
                        <a14:foregroundMark x1="22102" y1="80260" x2="53639" y2="93247"/>
                        <a14:foregroundMark x1="83288" y1="60000" x2="68194" y2="85714"/>
                        <a14:foregroundMark x1="14016" y1="26234" x2="4043" y2="26234"/>
                        <a14:foregroundMark x1="3504" y1="24935" x2="30189" y2="23377"/>
                        <a14:foregroundMark x1="50943" y1="23377" x2="34771" y2="31429"/>
                        <a14:foregroundMark x1="25606" y1="29351" x2="47709" y2="20519"/>
                        <a14:foregroundMark x1="94609" y1="21299" x2="95418" y2="35844"/>
                        <a14:foregroundMark x1="38544" y1="36623" x2="38544" y2="36623"/>
                        <a14:foregroundMark x1="43127" y1="59481" x2="80863" y2="53766"/>
                        <a14:foregroundMark x1="80054" y1="70649" x2="66846" y2="88312"/>
                        <a14:foregroundMark x1="66846" y1="63896" x2="35580" y2="51429"/>
                        <a14:foregroundMark x1="41779" y1="30130" x2="29380" y2="27792"/>
                        <a14:foregroundMark x1="62264" y1="21818" x2="30189" y2="32208"/>
                        <a14:foregroundMark x1="66846" y1="4935" x2="39353" y2="4156"/>
                        <a14:foregroundMark x1="56873" y1="96364" x2="44744" y2="9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155" y="5215773"/>
            <a:ext cx="818171" cy="8490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ADD12B-5107-481F-B2AF-800A792B9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4" b="92114" l="4762" r="92717">
                        <a14:foregroundMark x1="5322" y1="67823" x2="19608" y2="68454"/>
                        <a14:foregroundMark x1="78431" y1="92429" x2="77591" y2="84543"/>
                        <a14:foregroundMark x1="90756" y1="19243" x2="91317" y2="22713"/>
                        <a14:foregroundMark x1="91036" y1="20505" x2="92717" y2="176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08768">
            <a:off x="5180424" y="4719385"/>
            <a:ext cx="1290861" cy="137909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8BCEBCB-D59E-4C9B-9B1E-1AA037ABFB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86" b="94397" l="4348" r="89441">
                        <a14:foregroundMark x1="77019" y1="9914" x2="71429" y2="53017"/>
                        <a14:foregroundMark x1="78882" y1="8621" x2="67702" y2="7759"/>
                        <a14:foregroundMark x1="75776" y1="34483" x2="76398" y2="73276"/>
                        <a14:foregroundMark x1="76398" y1="73276" x2="72671" y2="78879"/>
                        <a14:foregroundMark x1="77640" y1="3448" x2="77640" y2="12069"/>
                        <a14:foregroundMark x1="68944" y1="33621" x2="4348" y2="35345"/>
                        <a14:foregroundMark x1="4348" y1="35345" x2="15528" y2="48707"/>
                        <a14:foregroundMark x1="20497" y1="85345" x2="71429" y2="87069"/>
                        <a14:foregroundMark x1="77019" y1="95259" x2="13043" y2="94397"/>
                        <a14:foregroundMark x1="13043" y1="94397" x2="13665" y2="94397"/>
                        <a14:foregroundMark x1="77019" y1="57328" x2="78882" y2="78879"/>
                        <a14:foregroundMark x1="72671" y1="63362" x2="70807" y2="75000"/>
                        <a14:foregroundMark x1="65839" y1="59052" x2="62733" y2="83621"/>
                        <a14:foregroundMark x1="45342" y1="62069" x2="49689" y2="73707"/>
                        <a14:foregroundMark x1="36646" y1="63793" x2="38509" y2="75862"/>
                        <a14:foregroundMark x1="13665" y1="70690" x2="40373" y2="73276"/>
                        <a14:foregroundMark x1="33540" y1="67241" x2="25466" y2="67241"/>
                        <a14:foregroundMark x1="11180" y1="68103" x2="24224" y2="68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4844" y="4807706"/>
            <a:ext cx="757880" cy="13134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7CEF8F7-562D-4E40-AF4C-2EC5DA7E50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01" b="93979" l="2642" r="98868">
                        <a14:foregroundMark x1="61132" y1="8901" x2="63019" y2="15969"/>
                        <a14:foregroundMark x1="2642" y1="32723" x2="8302" y2="53141"/>
                        <a14:foregroundMark x1="86415" y1="32984" x2="92830" y2="55497"/>
                        <a14:foregroundMark x1="56226" y1="13874" x2="42264" y2="16754"/>
                        <a14:foregroundMark x1="77736" y1="12304" x2="77736" y2="12304"/>
                        <a14:foregroundMark x1="98868" y1="36126" x2="99245" y2="46859"/>
                        <a14:foregroundMark x1="41132" y1="91099" x2="61887" y2="89529"/>
                        <a14:foregroundMark x1="59623" y1="93979" x2="45283" y2="91361"/>
                        <a14:foregroundMark x1="76604" y1="12304" x2="72453" y2="12827"/>
                        <a14:foregroundMark x1="40377" y1="9162" x2="43774" y2="10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711">
            <a:off x="7250145" y="4964759"/>
            <a:ext cx="371948" cy="53616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0A699FF-CA29-445B-8405-EFE217F50B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01" b="93979" l="2642" r="98868">
                        <a14:foregroundMark x1="61132" y1="8901" x2="63019" y2="15969"/>
                        <a14:foregroundMark x1="2642" y1="32723" x2="8302" y2="53141"/>
                        <a14:foregroundMark x1="86415" y1="32984" x2="92830" y2="55497"/>
                        <a14:foregroundMark x1="56226" y1="13874" x2="42264" y2="16754"/>
                        <a14:foregroundMark x1="77736" y1="12304" x2="77736" y2="12304"/>
                        <a14:foregroundMark x1="98868" y1="36126" x2="99245" y2="46859"/>
                        <a14:foregroundMark x1="41132" y1="91099" x2="61887" y2="89529"/>
                        <a14:foregroundMark x1="59623" y1="93979" x2="45283" y2="91361"/>
                        <a14:foregroundMark x1="76604" y1="12304" x2="72453" y2="12827"/>
                        <a14:foregroundMark x1="40377" y1="9162" x2="43774" y2="10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9613">
            <a:off x="7340119" y="5328658"/>
            <a:ext cx="371948" cy="53616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E81134F-2BCB-484F-81B6-3442E97056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01" b="93979" l="2642" r="98868">
                        <a14:foregroundMark x1="61132" y1="8901" x2="63019" y2="15969"/>
                        <a14:foregroundMark x1="2642" y1="32723" x2="8302" y2="53141"/>
                        <a14:foregroundMark x1="86415" y1="32984" x2="92830" y2="55497"/>
                        <a14:foregroundMark x1="56226" y1="13874" x2="42264" y2="16754"/>
                        <a14:foregroundMark x1="77736" y1="12304" x2="77736" y2="12304"/>
                        <a14:foregroundMark x1="98868" y1="36126" x2="99245" y2="46859"/>
                        <a14:foregroundMark x1="41132" y1="91099" x2="61887" y2="89529"/>
                        <a14:foregroundMark x1="59623" y1="93979" x2="45283" y2="91361"/>
                        <a14:foregroundMark x1="76604" y1="12304" x2="72453" y2="12827"/>
                        <a14:foregroundMark x1="40377" y1="9162" x2="43774" y2="10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711">
            <a:off x="6950441" y="5279830"/>
            <a:ext cx="371948" cy="5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98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EE488E-4274-421A-8FA9-B1C9C144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808" y="243097"/>
            <a:ext cx="7484294" cy="1325563"/>
          </a:xfrm>
        </p:spPr>
        <p:txBody>
          <a:bodyPr>
            <a:normAutofit/>
          </a:bodyPr>
          <a:lstStyle/>
          <a:p>
            <a:r>
              <a:rPr kumimoji="1"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ジュース類は控えましょう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86D38E-3C18-4420-B78F-412F2D14FDBB}"/>
              </a:ext>
            </a:extLst>
          </p:cNvPr>
          <p:cNvSpPr txBox="1"/>
          <p:nvPr/>
        </p:nvSpPr>
        <p:spPr>
          <a:xfrm>
            <a:off x="966159" y="1635225"/>
            <a:ext cx="10558731" cy="230832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ysClr val="windowText" lastClr="000000"/>
                </a:solidFill>
                <a:latin typeface="+mn-ea"/>
              </a:rPr>
              <a:t>・ジュースやイオン水、スポーツ飲料などの飲み物は、</a:t>
            </a:r>
            <a:r>
              <a:rPr lang="ja-JP" altLang="en-US" sz="2400" b="1" u="sng" dirty="0">
                <a:solidFill>
                  <a:srgbClr val="FF0000"/>
                </a:solidFill>
                <a:latin typeface="+mn-ea"/>
              </a:rPr>
              <a:t>糖分が入っていたり</a:t>
            </a:r>
            <a:endParaRPr lang="en-US" altLang="ja-JP" sz="2400" b="1" dirty="0">
              <a:solidFill>
                <a:sysClr val="windowText" lastClr="00000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ysClr val="windowText" lastClr="000000"/>
                </a:solidFill>
                <a:latin typeface="+mn-ea"/>
              </a:rPr>
              <a:t>　</a:t>
            </a:r>
            <a:r>
              <a:rPr lang="ja-JP" altLang="en-US" sz="2400" b="1" u="sng" dirty="0">
                <a:solidFill>
                  <a:srgbClr val="FF0000"/>
                </a:solidFill>
                <a:latin typeface="+mn-ea"/>
              </a:rPr>
              <a:t>酸性度が高く歯を溶かします</a:t>
            </a:r>
            <a:endParaRPr lang="en-US" altLang="ja-JP" sz="2400" b="1" u="sng" dirty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sz="2400" b="1" dirty="0">
                <a:solidFill>
                  <a:sysClr val="windowText" lastClr="000000"/>
                </a:solidFill>
                <a:latin typeface="+mn-ea"/>
              </a:rPr>
              <a:t>もし、ジュース類を飲むなら、食事の時か、時々飲む程度にしましょう</a:t>
            </a:r>
            <a:endParaRPr lang="en-US" altLang="ja-JP" sz="2400" b="1" dirty="0">
              <a:solidFill>
                <a:sysClr val="windowText" lastClr="000000"/>
              </a:solidFill>
              <a:latin typeface="+mn-ea"/>
            </a:endParaRPr>
          </a:p>
          <a:p>
            <a:endParaRPr lang="en-US" altLang="ja-JP" sz="2400" b="1" dirty="0">
              <a:solidFill>
                <a:sysClr val="windowText" lastClr="00000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ysClr val="windowText" lastClr="000000"/>
                </a:solidFill>
                <a:latin typeface="+mn-ea"/>
              </a:rPr>
              <a:t>・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水分補給には水やお茶類を飲ませましょう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ysClr val="windowText" lastClr="000000"/>
                </a:solidFill>
                <a:latin typeface="+mn-ea"/>
              </a:rPr>
              <a:t>・歯には牛乳やお水がよいです</a:t>
            </a:r>
            <a:endParaRPr lang="en-US" altLang="ja-JP" sz="2400" b="1" dirty="0">
              <a:solidFill>
                <a:sysClr val="windowText" lastClr="000000"/>
              </a:solidFill>
              <a:latin typeface="+mn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AE0F5D9-3364-45E9-B972-7D9CFE9BF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2" r="27726"/>
          <a:stretch/>
        </p:blipFill>
        <p:spPr>
          <a:xfrm>
            <a:off x="6886094" y="4082173"/>
            <a:ext cx="879352" cy="25341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E0BC3B2-A51C-45EB-B35F-5E7EB1ED3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84" y="4041844"/>
            <a:ext cx="764118" cy="26727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A9F4225-0900-4A1B-9EBA-D536E0A6FE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5108" r="10061" b="7056"/>
          <a:stretch/>
        </p:blipFill>
        <p:spPr>
          <a:xfrm>
            <a:off x="3722763" y="4738756"/>
            <a:ext cx="1205011" cy="16002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98447AC-A9FE-48A4-A49A-BE73FC60B8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r="21337"/>
          <a:stretch/>
        </p:blipFill>
        <p:spPr>
          <a:xfrm>
            <a:off x="1736942" y="4155644"/>
            <a:ext cx="743759" cy="24730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2FC6941-CEDC-473C-B550-8D6136324A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r="31358" b="3052"/>
          <a:stretch/>
        </p:blipFill>
        <p:spPr>
          <a:xfrm>
            <a:off x="7947417" y="4063637"/>
            <a:ext cx="764118" cy="2528752"/>
          </a:xfrm>
          <a:prstGeom prst="rect">
            <a:avLst/>
          </a:prstGeom>
        </p:spPr>
      </p:pic>
      <p:sp>
        <p:nvSpPr>
          <p:cNvPr id="13" name="円: 塗りつぶしなし 12">
            <a:extLst>
              <a:ext uri="{FF2B5EF4-FFF2-40B4-BE49-F238E27FC236}">
                <a16:creationId xmlns:a16="http://schemas.microsoft.com/office/drawing/2014/main" id="{6E6855E8-CEF3-40B4-91DE-6F31CB80A46D}"/>
              </a:ext>
            </a:extLst>
          </p:cNvPr>
          <p:cNvSpPr/>
          <p:nvPr/>
        </p:nvSpPr>
        <p:spPr>
          <a:xfrm>
            <a:off x="7068065" y="4002523"/>
            <a:ext cx="2905351" cy="2733868"/>
          </a:xfrm>
          <a:prstGeom prst="donut">
            <a:avLst>
              <a:gd name="adj" fmla="val 50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DB86747-A517-47E9-999D-9206C03EA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4272" r="16801" b="4272"/>
          <a:stretch/>
        </p:blipFill>
        <p:spPr>
          <a:xfrm>
            <a:off x="2849163" y="5115697"/>
            <a:ext cx="743760" cy="1476692"/>
          </a:xfrm>
          <a:prstGeom prst="rect">
            <a:avLst/>
          </a:prstGeom>
        </p:spPr>
      </p:pic>
      <p:sp>
        <p:nvSpPr>
          <p:cNvPr id="14" name="乗算記号 13">
            <a:extLst>
              <a:ext uri="{FF2B5EF4-FFF2-40B4-BE49-F238E27FC236}">
                <a16:creationId xmlns:a16="http://schemas.microsoft.com/office/drawing/2014/main" id="{8C11020C-8EC2-4D1B-992B-F1D83C0076BB}"/>
              </a:ext>
            </a:extLst>
          </p:cNvPr>
          <p:cNvSpPr/>
          <p:nvPr/>
        </p:nvSpPr>
        <p:spPr>
          <a:xfrm>
            <a:off x="1282269" y="3869718"/>
            <a:ext cx="3827476" cy="2988282"/>
          </a:xfrm>
          <a:prstGeom prst="mathMultiply">
            <a:avLst>
              <a:gd name="adj1" fmla="val 1096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43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80008B45-FABA-42A8-BB15-543C2867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075" y="602596"/>
            <a:ext cx="8182232" cy="1179470"/>
          </a:xfrm>
        </p:spPr>
        <p:txBody>
          <a:bodyPr>
            <a:noAutofit/>
          </a:bodyPr>
          <a:lstStyle/>
          <a:p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かかりつけ歯科医院をつくろう</a:t>
            </a:r>
            <a:endParaRPr kumimoji="1" lang="ja-JP" altLang="en-US" sz="4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D353AE-AD05-48F6-91A6-194A2A2C1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81" b="97760" l="1197" r="99069">
                        <a14:foregroundMark x1="89495" y1="63951" x2="93085" y2="54582"/>
                        <a14:foregroundMark x1="93085" y1="54582" x2="90957" y2="44807"/>
                        <a14:foregroundMark x1="90957" y1="44807" x2="88697" y2="42363"/>
                        <a14:foregroundMark x1="94548" y1="50713" x2="94149" y2="63951"/>
                        <a14:foregroundMark x1="93384" y1="65855" x2="93085" y2="66599"/>
                        <a14:foregroundMark x1="94149" y1="63951" x2="94041" y2="64219"/>
                        <a14:foregroundMark x1="95754" y1="65685" x2="95878" y2="65377"/>
                        <a14:foregroundMark x1="94814" y1="68024" x2="95097" y2="67320"/>
                        <a14:foregroundMark x1="97207" y1="70265" x2="97545" y2="70117"/>
                        <a14:foregroundMark x1="96410" y1="73931" x2="98138" y2="73320"/>
                        <a14:foregroundMark x1="85239" y1="89817" x2="80984" y2="76986"/>
                        <a14:foregroundMark x1="76729" y1="76578" x2="69415" y2="77800"/>
                        <a14:foregroundMark x1="69415" y1="77800" x2="69016" y2="77393"/>
                        <a14:foregroundMark x1="67287" y1="77393" x2="64362" y2="87984"/>
                        <a14:foregroundMark x1="64362" y1="87984" x2="58511" y2="81670"/>
                        <a14:foregroundMark x1="58511" y1="81670" x2="57979" y2="72098"/>
                        <a14:foregroundMark x1="58245" y1="69857" x2="60372" y2="76986"/>
                        <a14:foregroundMark x1="60505" y1="94094" x2="61702" y2="98167"/>
                        <a14:foregroundMark x1="72074" y1="23422" x2="65027" y2="28106"/>
                        <a14:foregroundMark x1="65027" y1="28106" x2="59973" y2="35031"/>
                        <a14:foregroundMark x1="59973" y1="35031" x2="59043" y2="41548"/>
                        <a14:foregroundMark x1="48537" y1="9369" x2="42686" y2="4073"/>
                        <a14:foregroundMark x1="42686" y1="4073" x2="36037" y2="1629"/>
                        <a14:foregroundMark x1="36037" y1="1629" x2="28723" y2="4481"/>
                        <a14:foregroundMark x1="28723" y1="4481" x2="23936" y2="12424"/>
                        <a14:foregroundMark x1="23936" y1="12424" x2="21410" y2="27088"/>
                        <a14:foregroundMark x1="44415" y1="7943" x2="41888" y2="7739"/>
                        <a14:foregroundMark x1="49069" y1="34623" x2="42553" y2="38697"/>
                        <a14:foregroundMark x1="42553" y1="38697" x2="45612" y2="37678"/>
                        <a14:foregroundMark x1="34309" y1="37067" x2="27261" y2="37475"/>
                        <a14:foregroundMark x1="27261" y1="37475" x2="27527" y2="38493"/>
                        <a14:foregroundMark x1="13830" y1="57637" x2="14229" y2="47047"/>
                        <a14:foregroundMark x1="14229" y1="47047" x2="4778" y2="45901"/>
                        <a14:foregroundMark x1="2261" y1="63951" x2="2128" y2="70672"/>
                        <a14:foregroundMark x1="9707" y1="28717" x2="9441" y2="35031"/>
                        <a14:foregroundMark x1="9574" y1="49491" x2="9973" y2="53564"/>
                        <a14:foregroundMark x1="8910" y1="48269" x2="9574" y2="53768"/>
                        <a14:foregroundMark x1="26596" y1="70265" x2="35106" y2="76578"/>
                        <a14:foregroundMark x1="35106" y1="76578" x2="40559" y2="71283"/>
                        <a14:foregroundMark x1="44548" y1="67617" x2="46277" y2="78004"/>
                        <a14:foregroundMark x1="46277" y1="78004" x2="40027" y2="74542"/>
                        <a14:foregroundMark x1="40027" y1="74542" x2="37500" y2="70061"/>
                        <a14:foregroundMark x1="30718" y1="78819" x2="37633" y2="80041"/>
                        <a14:foregroundMark x1="37633" y1="80041" x2="36170" y2="91446"/>
                        <a14:foregroundMark x1="42287" y1="81059" x2="41489" y2="92464"/>
                        <a14:foregroundMark x1="44681" y1="97149" x2="37101" y2="97149"/>
                        <a14:foregroundMark x1="37101" y1="97149" x2="31117" y2="90835"/>
                        <a14:foregroundMark x1="31117" y1="90835" x2="31383" y2="80041"/>
                        <a14:foregroundMark x1="31383" y1="80041" x2="31383" y2="80041"/>
                        <a14:foregroundMark x1="31649" y1="93483" x2="31915" y2="95927"/>
                        <a14:foregroundMark x1="74867" y1="64766" x2="74601" y2="66802"/>
                        <a14:foregroundMark x1="98005" y1="68432" x2="96676" y2="69450"/>
                        <a14:foregroundMark x1="99202" y1="73320" x2="97872" y2="73116"/>
                        <a14:foregroundMark x1="4122" y1="65784" x2="1197" y2="65784"/>
                        <a14:foregroundMark x1="2128" y1="62118" x2="2261" y2="62525"/>
                        <a14:foregroundMark x1="9574" y1="27902" x2="9441" y2="30143"/>
                        <a14:foregroundMark x1="11569" y1="31161" x2="9973" y2="31772"/>
                        <a14:foregroundMark x1="7048" y1="31568" x2="8112" y2="31568"/>
                        <a14:backgroundMark x1="2527" y1="45010" x2="2394" y2="55601"/>
                        <a14:backgroundMark x1="2394" y1="55601" x2="4388" y2="60489"/>
                        <a14:backgroundMark x1="94681" y1="64766" x2="94016" y2="66395"/>
                        <a14:backgroundMark x1="99335" y1="68635" x2="98879" y2="69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2486" y="4163482"/>
            <a:ext cx="3372249" cy="204853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2F5496-0D43-4827-AAA2-61ADBCD7585F}"/>
              </a:ext>
            </a:extLst>
          </p:cNvPr>
          <p:cNvSpPr txBox="1"/>
          <p:nvPr/>
        </p:nvSpPr>
        <p:spPr>
          <a:xfrm>
            <a:off x="1609784" y="2137798"/>
            <a:ext cx="8967600" cy="172354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200" b="1" dirty="0"/>
              <a:t>・</a:t>
            </a:r>
            <a:r>
              <a:rPr kumimoji="1" lang="ja-JP" altLang="en-US" sz="2200" b="1" dirty="0">
                <a:solidFill>
                  <a:srgbClr val="FF0000"/>
                </a:solidFill>
              </a:rPr>
              <a:t>定期的に健診を受ける</a:t>
            </a:r>
            <a:r>
              <a:rPr kumimoji="1" lang="ja-JP" altLang="en-US" sz="2200" b="1" dirty="0"/>
              <a:t>ことで、むし歯や歯並びなどについて、必要</a:t>
            </a:r>
            <a:endParaRPr kumimoji="1" lang="en-US" altLang="ja-JP" sz="2200" b="1" dirty="0"/>
          </a:p>
          <a:p>
            <a:r>
              <a:rPr lang="ja-JP" altLang="en-US" sz="2200" b="1" dirty="0"/>
              <a:t>　</a:t>
            </a:r>
            <a:r>
              <a:rPr kumimoji="1" lang="ja-JP" altLang="en-US" sz="2200" b="1" dirty="0"/>
              <a:t>な指導や処置を受けることができます</a:t>
            </a:r>
            <a:endParaRPr kumimoji="1" lang="en-US" altLang="ja-JP" sz="2200" b="1" dirty="0"/>
          </a:p>
          <a:p>
            <a:endParaRPr kumimoji="1" lang="en-US" altLang="ja-JP" sz="2200" b="1" dirty="0"/>
          </a:p>
          <a:p>
            <a:r>
              <a:rPr lang="ja-JP" altLang="en-US" sz="2200" b="1" dirty="0"/>
              <a:t>・保護者の方にかかりつけ歯科医院があれば、相談してみましょう</a:t>
            </a:r>
            <a:endParaRPr lang="ja-JP" altLang="en-US" sz="2200" dirty="0"/>
          </a:p>
          <a:p>
            <a:endParaRPr kumimoji="1" lang="ja-JP" altLang="en-US" b="1" dirty="0"/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BED857AD-A6A3-400B-B33B-297546B0C476}"/>
              </a:ext>
            </a:extLst>
          </p:cNvPr>
          <p:cNvSpPr/>
          <p:nvPr/>
        </p:nvSpPr>
        <p:spPr>
          <a:xfrm>
            <a:off x="1915075" y="4217079"/>
            <a:ext cx="4790865" cy="1108683"/>
          </a:xfrm>
          <a:prstGeom prst="wedgeRoundRectCallout">
            <a:avLst>
              <a:gd name="adj1" fmla="val 60695"/>
              <a:gd name="adj2" fmla="val -13330"/>
              <a:gd name="adj3" fmla="val 16667"/>
            </a:avLst>
          </a:prstGeom>
          <a:solidFill>
            <a:srgbClr val="FD77D7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F04FCB-B337-4876-9885-08EFE4AB6FFA}"/>
              </a:ext>
            </a:extLst>
          </p:cNvPr>
          <p:cNvSpPr txBox="1"/>
          <p:nvPr/>
        </p:nvSpPr>
        <p:spPr>
          <a:xfrm>
            <a:off x="1990959" y="4217079"/>
            <a:ext cx="5025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DB03AD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むし歯予防のために</a:t>
            </a:r>
            <a:endParaRPr lang="en-US" altLang="ja-JP" sz="2000" b="1" dirty="0">
              <a:solidFill>
                <a:srgbClr val="DB03AD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b="1" dirty="0">
                <a:solidFill>
                  <a:srgbClr val="DB03AD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歯科医院で、フッ化物を歯に塗布してもらうのもよいでしょう</a:t>
            </a:r>
            <a:endParaRPr lang="en-US" altLang="ja-JP" sz="2000" b="1" dirty="0">
              <a:solidFill>
                <a:srgbClr val="DB03AD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845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P1020278.JPG">
            <a:extLst>
              <a:ext uri="{FF2B5EF4-FFF2-40B4-BE49-F238E27FC236}">
                <a16:creationId xmlns:a16="http://schemas.microsoft.com/office/drawing/2014/main" id="{4DBB40EA-5327-44FA-864B-19F3F25E3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6269" r="11669" b="5668"/>
          <a:stretch/>
        </p:blipFill>
        <p:spPr bwMode="auto">
          <a:xfrm>
            <a:off x="7257058" y="2817340"/>
            <a:ext cx="3515497" cy="32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059A63-7B05-4BD5-B1B8-70B461B37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00" y="2628801"/>
            <a:ext cx="7489046" cy="399611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ja-JP" altLang="en-US" sz="2400" b="1" dirty="0">
                <a:effectLst>
                  <a:glow>
                    <a:srgbClr val="000000"/>
                  </a:glow>
                  <a:reflection stA="0" endPos="0" fadeDir="0" sx="0" sy="0"/>
                </a:effectLst>
                <a:highlight>
                  <a:srgbClr val="FC3EC6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１</a:t>
            </a:r>
            <a:r>
              <a:rPr lang="ja-JP" altLang="en-US" sz="2400" b="1" dirty="0">
                <a:effectLst>
                  <a:glow>
                    <a:srgbClr val="000000"/>
                  </a:glow>
                  <a:reflection stA="0" endPos="0" fadeDir="0" sx="0" sy="0"/>
                </a:effectLst>
                <a:highlight>
                  <a:srgbClr val="FC3EC6"/>
                </a:highlight>
                <a:latin typeface="+mn-ea"/>
              </a:rPr>
              <a:t>　</a:t>
            </a:r>
            <a:r>
              <a:rPr lang="ja-JP" altLang="ja-JP" sz="2400" b="1" dirty="0">
                <a:effectLst>
                  <a:glow>
                    <a:srgbClr val="000000"/>
                  </a:glow>
                  <a:reflection stA="0" endPos="0" fadeDir="0" sx="0" sy="0"/>
                </a:effectLst>
                <a:highlight>
                  <a:srgbClr val="FC3EC6"/>
                </a:highlight>
                <a:latin typeface="+mn-ea"/>
              </a:rPr>
              <a:t>対象</a:t>
            </a:r>
          </a:p>
          <a:p>
            <a:pPr marL="0" indent="0">
              <a:buNone/>
            </a:pPr>
            <a:r>
              <a:rPr lang="ja-JP" altLang="en-US" sz="2400" b="1" dirty="0">
                <a:latin typeface="+mn-ea"/>
              </a:rPr>
              <a:t>　</a:t>
            </a:r>
            <a:r>
              <a:rPr lang="ja-JP" altLang="ja-JP" sz="2400" b="1" dirty="0">
                <a:latin typeface="+mn-ea"/>
              </a:rPr>
              <a:t>１歳６か月児</a:t>
            </a:r>
            <a:r>
              <a:rPr lang="ja-JP" altLang="en-US" sz="2400" b="1" dirty="0">
                <a:latin typeface="+mn-ea"/>
              </a:rPr>
              <a:t>歯科健診</a:t>
            </a:r>
            <a:r>
              <a:rPr lang="ja-JP" altLang="ja-JP" sz="2400" b="1" dirty="0">
                <a:latin typeface="+mn-ea"/>
              </a:rPr>
              <a:t>で、</a:t>
            </a:r>
            <a:r>
              <a:rPr lang="ja-JP" altLang="en-US" sz="2400" b="1" dirty="0">
                <a:latin typeface="+mn-ea"/>
              </a:rPr>
              <a:t>む</a:t>
            </a:r>
            <a:r>
              <a:rPr lang="ja-JP" altLang="ja-JP" sz="2400" b="1" dirty="0">
                <a:latin typeface="+mn-ea"/>
              </a:rPr>
              <a:t>し歯があ</a:t>
            </a:r>
            <a:r>
              <a:rPr lang="ja-JP" altLang="en-US" sz="2400" b="1" dirty="0">
                <a:latin typeface="+mn-ea"/>
              </a:rPr>
              <a:t>った児</a:t>
            </a:r>
            <a:r>
              <a:rPr lang="ja-JP" altLang="ja-JP" sz="2400" b="1" dirty="0">
                <a:latin typeface="+mn-ea"/>
              </a:rPr>
              <a:t>・</a:t>
            </a:r>
            <a:endParaRPr lang="en-US" altLang="ja-JP" sz="24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2400" b="1" dirty="0">
                <a:latin typeface="+mn-ea"/>
              </a:rPr>
              <a:t>　</a:t>
            </a:r>
            <a:r>
              <a:rPr lang="ja-JP" altLang="ja-JP" sz="2400" b="1" dirty="0">
                <a:latin typeface="+mn-ea"/>
              </a:rPr>
              <a:t>むし歯になる誘因が多い</a:t>
            </a:r>
            <a:r>
              <a:rPr lang="en-US" altLang="ja-JP" sz="2400" b="1" dirty="0">
                <a:latin typeface="+mn-ea"/>
              </a:rPr>
              <a:t>(</a:t>
            </a:r>
            <a:r>
              <a:rPr lang="ja-JP" altLang="ja-JP" sz="2400" b="1" dirty="0">
                <a:latin typeface="+mn-ea"/>
              </a:rPr>
              <a:t>О２</a:t>
            </a:r>
            <a:r>
              <a:rPr lang="en-US" altLang="ja-JP" sz="2400" b="1" dirty="0">
                <a:latin typeface="+mn-ea"/>
              </a:rPr>
              <a:t>)</a:t>
            </a:r>
            <a:r>
              <a:rPr lang="ja-JP" altLang="en-US" sz="2400" b="1" dirty="0">
                <a:latin typeface="+mn-ea"/>
              </a:rPr>
              <a:t>児</a:t>
            </a:r>
            <a:endParaRPr lang="ja-JP" altLang="ja-JP" sz="2400" b="1" dirty="0">
              <a:latin typeface="+mn-ea"/>
            </a:endParaRPr>
          </a:p>
          <a:p>
            <a:pPr marL="0" lvl="0" indent="0">
              <a:buNone/>
            </a:pPr>
            <a:r>
              <a:rPr lang="ja-JP" altLang="en-US" sz="2400" b="1" dirty="0">
                <a:effectLst>
                  <a:glow>
                    <a:srgbClr val="000000"/>
                  </a:glow>
                  <a:reflection stA="0" endPos="0" fadeDir="0" sx="0" sy="0"/>
                </a:effectLst>
                <a:highlight>
                  <a:srgbClr val="FC3EC6"/>
                </a:highlight>
                <a:latin typeface="+mn-ea"/>
              </a:rPr>
              <a:t>２　</a:t>
            </a:r>
            <a:r>
              <a:rPr lang="ja-JP" altLang="ja-JP" sz="2400" b="1" dirty="0">
                <a:effectLst>
                  <a:glow>
                    <a:srgbClr val="000000"/>
                  </a:glow>
                  <a:reflection stA="0" endPos="0" fadeDir="0" sx="0" sy="0"/>
                </a:effectLst>
                <a:highlight>
                  <a:srgbClr val="FC3EC6"/>
                </a:highlight>
                <a:latin typeface="+mn-ea"/>
              </a:rPr>
              <a:t>日程</a:t>
            </a:r>
          </a:p>
          <a:p>
            <a:pPr marL="0" indent="0">
              <a:buNone/>
            </a:pPr>
            <a:r>
              <a:rPr lang="ja-JP" altLang="en-US" sz="2400" b="1" dirty="0">
                <a:latin typeface="+mn-ea"/>
              </a:rPr>
              <a:t>　</a:t>
            </a:r>
            <a:r>
              <a:rPr lang="ja-JP" altLang="ja-JP" sz="2400" b="1" dirty="0">
                <a:latin typeface="+mn-ea"/>
              </a:rPr>
              <a:t>２歳のお誕生月</a:t>
            </a:r>
            <a:r>
              <a:rPr lang="ja-JP" altLang="en-US" sz="2400" b="1" dirty="0">
                <a:latin typeface="+mn-ea"/>
              </a:rPr>
              <a:t>前</a:t>
            </a:r>
            <a:r>
              <a:rPr lang="ja-JP" altLang="ja-JP" sz="2400" b="1" dirty="0">
                <a:latin typeface="+mn-ea"/>
              </a:rPr>
              <a:t>に、</a:t>
            </a:r>
            <a:r>
              <a:rPr lang="ja-JP" altLang="en-US" sz="2400" b="1" dirty="0">
                <a:latin typeface="+mn-ea"/>
              </a:rPr>
              <a:t>個人通知（ハガキ）を</a:t>
            </a:r>
            <a:r>
              <a:rPr lang="ja-JP" altLang="ja-JP" sz="2400" b="1" dirty="0">
                <a:latin typeface="+mn-ea"/>
              </a:rPr>
              <a:t>します</a:t>
            </a:r>
          </a:p>
          <a:p>
            <a:pPr marL="0" lvl="0" indent="0">
              <a:buNone/>
            </a:pPr>
            <a:r>
              <a:rPr lang="ja-JP" altLang="en-US" sz="2400" b="1" dirty="0">
                <a:effectLst>
                  <a:glow>
                    <a:srgbClr val="000000"/>
                  </a:glow>
                  <a:reflection stA="0" endPos="0" fadeDir="0" sx="0" sy="0"/>
                </a:effectLst>
                <a:highlight>
                  <a:srgbClr val="FC3EC6"/>
                </a:highlight>
                <a:latin typeface="+mn-ea"/>
              </a:rPr>
              <a:t>３　</a:t>
            </a:r>
            <a:r>
              <a:rPr lang="ja-JP" altLang="ja-JP" sz="2400" b="1" dirty="0">
                <a:effectLst>
                  <a:glow>
                    <a:srgbClr val="000000"/>
                  </a:glow>
                  <a:reflection stA="0" endPos="0" fadeDir="0" sx="0" sy="0"/>
                </a:effectLst>
                <a:highlight>
                  <a:srgbClr val="FC3EC6"/>
                </a:highlight>
                <a:latin typeface="+mn-ea"/>
              </a:rPr>
              <a:t>内容</a:t>
            </a:r>
          </a:p>
          <a:p>
            <a:pPr marL="0" indent="0">
              <a:buNone/>
            </a:pPr>
            <a:r>
              <a:rPr lang="ja-JP" altLang="en-US" sz="2400" b="1" dirty="0">
                <a:latin typeface="+mn-ea"/>
              </a:rPr>
              <a:t>　</a:t>
            </a:r>
            <a:r>
              <a:rPr lang="ja-JP" altLang="ja-JP" sz="2400" b="1" dirty="0">
                <a:latin typeface="+mn-ea"/>
              </a:rPr>
              <a:t>・</a:t>
            </a:r>
            <a:r>
              <a:rPr lang="ja-JP" altLang="en-US" sz="2400" b="1" dirty="0">
                <a:latin typeface="+mn-ea"/>
              </a:rPr>
              <a:t>歯科衛生士による個別むし歯予防相談</a:t>
            </a:r>
            <a:endParaRPr lang="en-US" altLang="ja-JP" sz="24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2400" b="1" dirty="0">
                <a:latin typeface="+mn-ea"/>
              </a:rPr>
              <a:t>　　（歯みがきの方法、上手く磨けているか確認など）</a:t>
            </a:r>
            <a:endParaRPr lang="ja-JP" altLang="ja-JP" sz="24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2400" b="1" dirty="0">
                <a:latin typeface="+mn-ea"/>
              </a:rPr>
              <a:t>　</a:t>
            </a:r>
            <a:r>
              <a:rPr lang="ja-JP" altLang="ja-JP" sz="2400" b="1" dirty="0">
                <a:latin typeface="+mn-ea"/>
              </a:rPr>
              <a:t>・</a:t>
            </a:r>
            <a:r>
              <a:rPr lang="ja-JP" altLang="en-US" sz="2400" b="1" dirty="0">
                <a:latin typeface="+mn-ea"/>
              </a:rPr>
              <a:t>保健師による</a:t>
            </a:r>
            <a:r>
              <a:rPr lang="ja-JP" altLang="ja-JP" sz="2400" b="1" dirty="0">
                <a:latin typeface="+mn-ea"/>
              </a:rPr>
              <a:t>育児相談</a:t>
            </a:r>
            <a:endParaRPr lang="en-US" altLang="ja-JP" sz="24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2400" b="1" dirty="0">
                <a:latin typeface="+mn-ea"/>
              </a:rPr>
              <a:t>　</a:t>
            </a:r>
            <a:r>
              <a:rPr lang="ja-JP" altLang="ja-JP" sz="2400" b="1" dirty="0">
                <a:latin typeface="+mn-ea"/>
              </a:rPr>
              <a:t>・身体測定</a:t>
            </a: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154AB91-7922-4FA8-A715-CCF525FC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00" y="611361"/>
            <a:ext cx="8525411" cy="1107351"/>
          </a:xfrm>
        </p:spPr>
        <p:txBody>
          <a:bodyPr>
            <a:noAutofit/>
          </a:bodyPr>
          <a:lstStyle/>
          <a:p>
            <a:r>
              <a:rPr lang="ja-JP" alt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２歳児むし歯予防教室のご案内</a:t>
            </a:r>
            <a:endParaRPr kumimoji="1" lang="ja-JP" altLang="en-US" sz="4800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BCF64007-5239-4A27-9FFE-28393BB8E8E0}"/>
              </a:ext>
            </a:extLst>
          </p:cNvPr>
          <p:cNvSpPr txBox="1">
            <a:spLocks/>
          </p:cNvSpPr>
          <p:nvPr/>
        </p:nvSpPr>
        <p:spPr>
          <a:xfrm>
            <a:off x="3981248" y="1907251"/>
            <a:ext cx="6551619" cy="428557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+mn-ea"/>
              </a:rPr>
              <a:t>２歳頃から、むし歯になるお子さまがに増えはじめます</a:t>
            </a:r>
            <a:endParaRPr lang="en-US" altLang="ja-JP" sz="2400" b="1" dirty="0"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FF15A45-5B6D-440C-A531-EC20D6117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4" b="99643" l="3125" r="97813">
                        <a14:foregroundMark x1="8438" y1="23929" x2="16563" y2="36429"/>
                        <a14:foregroundMark x1="13438" y1="30714" x2="7500" y2="22857"/>
                        <a14:foregroundMark x1="9375" y1="21786" x2="10313" y2="27500"/>
                        <a14:foregroundMark x1="3125" y1="23214" x2="5000" y2="26071"/>
                        <a14:foregroundMark x1="54375" y1="11429" x2="60938" y2="6786"/>
                        <a14:foregroundMark x1="60938" y1="58214" x2="38125" y2="58929"/>
                        <a14:foregroundMark x1="42946" y1="83338" x2="46563" y2="88571"/>
                        <a14:foregroundMark x1="38849" y1="77411" x2="39257" y2="78002"/>
                        <a14:foregroundMark x1="21875" y1="52857" x2="38305" y2="76625"/>
                        <a14:foregroundMark x1="46563" y1="88571" x2="45313" y2="98929"/>
                        <a14:foregroundMark x1="94688" y1="61786" x2="86875" y2="77500"/>
                        <a14:foregroundMark x1="61563" y1="61071" x2="46563" y2="63214"/>
                        <a14:foregroundMark x1="96563" y1="58214" x2="92188" y2="67143"/>
                        <a14:foregroundMark x1="92188" y1="61071" x2="84063" y2="74286"/>
                        <a14:foregroundMark x1="97188" y1="57500" x2="88750" y2="62500"/>
                        <a14:foregroundMark x1="97813" y1="56429" x2="95313" y2="56429"/>
                        <a14:foregroundMark x1="95313" y1="64643" x2="92813" y2="70000"/>
                        <a14:foregroundMark x1="78438" y1="77500" x2="85625" y2="84643"/>
                        <a14:foregroundMark x1="81563" y1="84643" x2="77813" y2="73571"/>
                        <a14:foregroundMark x1="63438" y1="58929" x2="45938" y2="67143"/>
                        <a14:foregroundMark x1="79688" y1="80357" x2="76563" y2="76786"/>
                        <a14:foregroundMark x1="41794" y1="82557" x2="40000" y2="99643"/>
                        <a14:foregroundMark x1="63438" y1="61786" x2="55000" y2="66429"/>
                        <a14:foregroundMark x1="58750" y1="41786" x2="45313" y2="47857"/>
                        <a14:foregroundMark x1="64063" y1="3214" x2="60313" y2="3929"/>
                        <a14:foregroundMark x1="40625" y1="47500" x2="44063" y2="50714"/>
                        <a14:foregroundMark x1="55625" y1="49286" x2="49688" y2="52857"/>
                        <a14:backgroundMark x1="40625" y1="78214" x2="39375" y2="78214"/>
                        <a14:backgroundMark x1="38125" y1="76786" x2="38750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11" y="611361"/>
            <a:ext cx="1265544" cy="110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32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663</Words>
  <Application>Microsoft Office PowerPoint</Application>
  <PresentationFormat>ワイド画面</PresentationFormat>
  <Paragraphs>95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HGP創英角ﾎﾟｯﾌﾟ体</vt:lpstr>
      <vt:lpstr>HG丸ｺﾞｼｯｸM-PRO</vt:lpstr>
      <vt:lpstr>ＭＳ Ｐゴシック</vt:lpstr>
      <vt:lpstr>メイリオ</vt:lpstr>
      <vt:lpstr>游ゴシック</vt:lpstr>
      <vt:lpstr>游ゴシック Light</vt:lpstr>
      <vt:lpstr>Arial</vt:lpstr>
      <vt:lpstr>Times New Roman</vt:lpstr>
      <vt:lpstr>Office テーマ</vt:lpstr>
      <vt:lpstr>1歳６か月頃からの お子様のお口の健康</vt:lpstr>
      <vt:lpstr>仕上げみがき　た～いへん！</vt:lpstr>
      <vt:lpstr>むし歯になりやすい上の前歯を磨こう</vt:lpstr>
      <vt:lpstr>むし歯になりやすい奥歯も、しっかり磨こう</vt:lpstr>
      <vt:lpstr>フッ化物配合歯磨き剤を使おう</vt:lpstr>
      <vt:lpstr>おやつは、食事の一部を与えましょう</vt:lpstr>
      <vt:lpstr>ジュース類は控えましょう</vt:lpstr>
      <vt:lpstr>かかりつけ歯科医院をつくろう</vt:lpstr>
      <vt:lpstr>２歳児むし歯予防教室のご案内</vt:lpstr>
      <vt:lpstr>歯科相談を利用してね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４か月頃のお子様の お口の健康について</dc:title>
  <dc:creator>石川　裕美子</dc:creator>
  <cp:lastModifiedBy>髙橋　加奈子</cp:lastModifiedBy>
  <cp:revision>149</cp:revision>
  <dcterms:created xsi:type="dcterms:W3CDTF">2021-02-12T03:13:07Z</dcterms:created>
  <dcterms:modified xsi:type="dcterms:W3CDTF">2021-06-04T06:12:18Z</dcterms:modified>
</cp:coreProperties>
</file>