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9144000" cy="12192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江頭　学" initials="江頭　学" lastIdx="2" clrIdx="0">
    <p:extLst>
      <p:ext uri="{19B8F6BF-5375-455C-9EA6-DF929625EA0E}">
        <p15:presenceInfo xmlns:p15="http://schemas.microsoft.com/office/powerpoint/2012/main" userId="S-1-5-21-787101530-2975022503-341640924-131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9A78"/>
    <a:srgbClr val="FCE4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p:scale>
          <a:sx n="80" d="100"/>
          <a:sy n="80" d="100"/>
        </p:scale>
        <p:origin x="1140" y="-15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95312"/>
            <a:ext cx="7772400" cy="4244622"/>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6403623"/>
            <a:ext cx="6858000" cy="294357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142543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1776116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649111"/>
            <a:ext cx="1971675"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649111"/>
            <a:ext cx="5800725"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396963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105760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039537"/>
            <a:ext cx="7886700" cy="5071532"/>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8159048"/>
            <a:ext cx="7886700" cy="266699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306670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3245556"/>
            <a:ext cx="38862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3245556"/>
            <a:ext cx="38862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183164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649114"/>
            <a:ext cx="7886700"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2988734"/>
            <a:ext cx="3868340" cy="14647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4453467"/>
            <a:ext cx="3868340"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2988734"/>
            <a:ext cx="3887391" cy="14647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4453467"/>
            <a:ext cx="3887391"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416792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2435989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2406699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812800"/>
            <a:ext cx="2949178" cy="28448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1755425"/>
            <a:ext cx="4629150" cy="86642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3657600"/>
            <a:ext cx="2949178" cy="677615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121355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812800"/>
            <a:ext cx="2949178" cy="28448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1755425"/>
            <a:ext cx="4629150" cy="866422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3657600"/>
            <a:ext cx="2949178" cy="677615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276D13-03D9-4E89-8D0A-FD276C296130}"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205186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49114"/>
            <a:ext cx="7886700"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3245556"/>
            <a:ext cx="7886700"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11300181"/>
            <a:ext cx="2057400" cy="649111"/>
          </a:xfrm>
          <a:prstGeom prst="rect">
            <a:avLst/>
          </a:prstGeom>
        </p:spPr>
        <p:txBody>
          <a:bodyPr vert="horz" lIns="91440" tIns="45720" rIns="91440" bIns="45720" rtlCol="0" anchor="ctr"/>
          <a:lstStyle>
            <a:lvl1pPr algn="l">
              <a:defRPr sz="1200">
                <a:solidFill>
                  <a:schemeClr val="tx1">
                    <a:tint val="75000"/>
                  </a:schemeClr>
                </a:solidFill>
              </a:defRPr>
            </a:lvl1pPr>
          </a:lstStyle>
          <a:p>
            <a:fld id="{45276D13-03D9-4E89-8D0A-FD276C296130}" type="datetimeFigureOut">
              <a:rPr kumimoji="1" lang="ja-JP" altLang="en-US" smtClean="0"/>
              <a:t>2023/2/2</a:t>
            </a:fld>
            <a:endParaRPr kumimoji="1" lang="ja-JP" altLang="en-US"/>
          </a:p>
        </p:txBody>
      </p:sp>
      <p:sp>
        <p:nvSpPr>
          <p:cNvPr id="5" name="Footer Placeholder 4"/>
          <p:cNvSpPr>
            <a:spLocks noGrp="1"/>
          </p:cNvSpPr>
          <p:nvPr>
            <p:ph type="ftr" sz="quarter" idx="3"/>
          </p:nvPr>
        </p:nvSpPr>
        <p:spPr>
          <a:xfrm>
            <a:off x="3028950" y="11300181"/>
            <a:ext cx="3086100" cy="649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11300181"/>
            <a:ext cx="2057400" cy="649111"/>
          </a:xfrm>
          <a:prstGeom prst="rect">
            <a:avLst/>
          </a:prstGeom>
        </p:spPr>
        <p:txBody>
          <a:bodyPr vert="horz" lIns="91440" tIns="45720" rIns="91440" bIns="45720" rtlCol="0" anchor="ctr"/>
          <a:lstStyle>
            <a:lvl1pPr algn="r">
              <a:defRPr sz="1200">
                <a:solidFill>
                  <a:schemeClr val="tx1">
                    <a:tint val="75000"/>
                  </a:schemeClr>
                </a:solidFill>
              </a:defRPr>
            </a:lvl1pPr>
          </a:lstStyle>
          <a:p>
            <a:fld id="{B7645845-357F-4369-AE3C-666AE5BF78B5}" type="slidenum">
              <a:rPr kumimoji="1" lang="ja-JP" altLang="en-US" smtClean="0"/>
              <a:t>‹#›</a:t>
            </a:fld>
            <a:endParaRPr kumimoji="1" lang="ja-JP" altLang="en-US"/>
          </a:p>
        </p:txBody>
      </p:sp>
    </p:spTree>
    <p:extLst>
      <p:ext uri="{BB962C8B-B14F-4D97-AF65-F5344CB8AC3E}">
        <p14:creationId xmlns:p14="http://schemas.microsoft.com/office/powerpoint/2010/main" val="301798570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213D56-77BF-4818-87D0-3158C62C34AC}"/>
              </a:ext>
            </a:extLst>
          </p:cNvPr>
          <p:cNvSpPr>
            <a:spLocks noGrp="1"/>
          </p:cNvSpPr>
          <p:nvPr>
            <p:ph type="ctrTitle"/>
          </p:nvPr>
        </p:nvSpPr>
        <p:spPr>
          <a:xfrm>
            <a:off x="936171" y="1088570"/>
            <a:ext cx="7387772" cy="2284189"/>
          </a:xfrm>
          <a:solidFill>
            <a:schemeClr val="accent1"/>
          </a:solidFill>
        </p:spPr>
        <p:txBody>
          <a:bodyPr>
            <a:noAutofit/>
          </a:bodyPr>
          <a:lstStyle/>
          <a:p>
            <a:br>
              <a:rPr lang="en-US" altLang="ja-JP" sz="800" b="1" dirty="0">
                <a:solidFill>
                  <a:schemeClr val="bg1"/>
                </a:solidFill>
                <a:latin typeface="BIZ UDゴシック" panose="020B0400000000000000" pitchFamily="49" charset="-128"/>
                <a:ea typeface="BIZ UDゴシック" panose="020B0400000000000000" pitchFamily="49" charset="-128"/>
              </a:rPr>
            </a:br>
            <a:r>
              <a:rPr lang="ja-JP" altLang="en-US" sz="4000" b="1" dirty="0">
                <a:solidFill>
                  <a:schemeClr val="bg1"/>
                </a:solidFill>
                <a:latin typeface="BIZ UDゴシック" panose="020B0400000000000000" pitchFamily="49" charset="-128"/>
                <a:ea typeface="BIZ UDゴシック" panose="020B0400000000000000" pitchFamily="49" charset="-128"/>
              </a:rPr>
              <a:t>令和</a:t>
            </a:r>
            <a:r>
              <a:rPr lang="ja-JP" altLang="en-US" sz="4400" b="1" dirty="0">
                <a:solidFill>
                  <a:schemeClr val="bg1"/>
                </a:solidFill>
                <a:latin typeface="BIZ UDゴシック" panose="020B0400000000000000" pitchFamily="49" charset="-128"/>
                <a:ea typeface="BIZ UDゴシック" panose="020B0400000000000000" pitchFamily="49" charset="-128"/>
              </a:rPr>
              <a:t>２</a:t>
            </a:r>
            <a:r>
              <a:rPr lang="ja-JP" altLang="en-US" sz="4000" b="1" dirty="0">
                <a:solidFill>
                  <a:schemeClr val="bg1"/>
                </a:solidFill>
                <a:latin typeface="BIZ UDゴシック" panose="020B0400000000000000" pitchFamily="49" charset="-128"/>
                <a:ea typeface="BIZ UDゴシック" panose="020B0400000000000000" pitchFamily="49" charset="-128"/>
              </a:rPr>
              <a:t>年</a:t>
            </a:r>
            <a:r>
              <a:rPr lang="ja-JP" altLang="en-US" sz="4400" b="1" dirty="0">
                <a:solidFill>
                  <a:schemeClr val="bg1"/>
                </a:solidFill>
                <a:latin typeface="BIZ UDゴシック" panose="020B0400000000000000" pitchFamily="49" charset="-128"/>
                <a:ea typeface="BIZ UDゴシック" panose="020B0400000000000000" pitchFamily="49" charset="-128"/>
              </a:rPr>
              <a:t>１０</a:t>
            </a:r>
            <a:r>
              <a:rPr lang="ja-JP" altLang="en-US" sz="4000" b="1" dirty="0">
                <a:solidFill>
                  <a:schemeClr val="bg1"/>
                </a:solidFill>
                <a:latin typeface="BIZ UDゴシック" panose="020B0400000000000000" pitchFamily="49" charset="-128"/>
                <a:ea typeface="BIZ UDゴシック" panose="020B0400000000000000" pitchFamily="49" charset="-128"/>
              </a:rPr>
              <a:t>月</a:t>
            </a:r>
            <a:r>
              <a:rPr lang="ja-JP" altLang="en-US" sz="4400" b="1" dirty="0">
                <a:solidFill>
                  <a:schemeClr val="bg1"/>
                </a:solidFill>
                <a:latin typeface="BIZ UDゴシック" panose="020B0400000000000000" pitchFamily="49" charset="-128"/>
                <a:ea typeface="BIZ UDゴシック" panose="020B0400000000000000" pitchFamily="49" charset="-128"/>
              </a:rPr>
              <a:t>１</a:t>
            </a:r>
            <a:r>
              <a:rPr lang="ja-JP" altLang="en-US" sz="4000" b="1" dirty="0">
                <a:solidFill>
                  <a:schemeClr val="bg1"/>
                </a:solidFill>
                <a:latin typeface="BIZ UDゴシック" panose="020B0400000000000000" pitchFamily="49" charset="-128"/>
                <a:ea typeface="BIZ UDゴシック" panose="020B0400000000000000" pitchFamily="49" charset="-128"/>
              </a:rPr>
              <a:t>日</a:t>
            </a:r>
            <a:r>
              <a:rPr lang="ja-JP" altLang="en-US" sz="3200" b="1" dirty="0">
                <a:solidFill>
                  <a:schemeClr val="bg1"/>
                </a:solidFill>
                <a:latin typeface="BIZ UDゴシック" panose="020B0400000000000000" pitchFamily="49" charset="-128"/>
                <a:ea typeface="BIZ UDゴシック" panose="020B0400000000000000" pitchFamily="49" charset="-128"/>
              </a:rPr>
              <a:t>から</a:t>
            </a:r>
            <a:br>
              <a:rPr lang="en-US" altLang="ja-JP" sz="4000" b="1" dirty="0">
                <a:solidFill>
                  <a:schemeClr val="bg1"/>
                </a:solidFill>
                <a:latin typeface="BIZ UDゴシック" panose="020B0400000000000000" pitchFamily="49" charset="-128"/>
                <a:ea typeface="BIZ UDゴシック" panose="020B0400000000000000" pitchFamily="49" charset="-128"/>
              </a:rPr>
            </a:br>
            <a:r>
              <a:rPr lang="ja-JP" altLang="en-US" sz="36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前年度以前</a:t>
            </a:r>
            <a:r>
              <a:rPr lang="ja-JP" altLang="en-US" sz="3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の</a:t>
            </a:r>
            <a:r>
              <a:rPr lang="ja-JP" altLang="en-US" sz="3200" b="1" dirty="0">
                <a:solidFill>
                  <a:schemeClr val="bg1"/>
                </a:solidFill>
                <a:latin typeface="BIZ UDゴシック" panose="020B0400000000000000" pitchFamily="49" charset="-128"/>
                <a:ea typeface="BIZ UDゴシック" panose="020B0400000000000000" pitchFamily="49" charset="-128"/>
              </a:rPr>
              <a:t>保険料等を滞納している方</a:t>
            </a:r>
            <a:r>
              <a:rPr lang="ja-JP" altLang="en-US" sz="2400" b="1" dirty="0">
                <a:solidFill>
                  <a:schemeClr val="bg1"/>
                </a:solidFill>
                <a:latin typeface="BIZ UDゴシック" panose="020B0400000000000000" pitchFamily="49" charset="-128"/>
                <a:ea typeface="BIZ UDゴシック" panose="020B0400000000000000" pitchFamily="49" charset="-128"/>
              </a:rPr>
              <a:t>の</a:t>
            </a:r>
            <a:r>
              <a:rPr lang="ja-JP" altLang="en-US" sz="3200" b="1" dirty="0">
                <a:solidFill>
                  <a:schemeClr val="bg1"/>
                </a:solidFill>
                <a:latin typeface="BIZ UDゴシック" panose="020B0400000000000000" pitchFamily="49" charset="-128"/>
                <a:ea typeface="BIZ UDゴシック" panose="020B0400000000000000" pitchFamily="49" charset="-128"/>
              </a:rPr>
              <a:t>納付相談</a:t>
            </a:r>
            <a:r>
              <a:rPr lang="ja-JP" altLang="en-US" sz="2400" b="1" dirty="0">
                <a:solidFill>
                  <a:schemeClr val="bg1"/>
                </a:solidFill>
                <a:latin typeface="BIZ UDゴシック" panose="020B0400000000000000" pitchFamily="49" charset="-128"/>
                <a:ea typeface="BIZ UDゴシック" panose="020B0400000000000000" pitchFamily="49" charset="-128"/>
              </a:rPr>
              <a:t>の</a:t>
            </a:r>
            <a:r>
              <a:rPr lang="ja-JP" altLang="en-US" sz="3200" b="1" dirty="0">
                <a:solidFill>
                  <a:schemeClr val="bg1"/>
                </a:solidFill>
                <a:latin typeface="BIZ UDゴシック" panose="020B0400000000000000" pitchFamily="49" charset="-128"/>
                <a:ea typeface="BIZ UDゴシック" panose="020B0400000000000000" pitchFamily="49" charset="-128"/>
              </a:rPr>
              <a:t>窓口が変わります</a:t>
            </a:r>
            <a:r>
              <a:rPr lang="ja-JP" altLang="en-US" sz="3600" b="1" dirty="0">
                <a:solidFill>
                  <a:schemeClr val="bg1"/>
                </a:solidFill>
                <a:latin typeface="BIZ UDゴシック" panose="020B0400000000000000" pitchFamily="49" charset="-128"/>
                <a:ea typeface="BIZ UDゴシック" panose="020B0400000000000000" pitchFamily="49" charset="-128"/>
              </a:rPr>
              <a:t>。</a:t>
            </a:r>
            <a:br>
              <a:rPr lang="en-US" altLang="ja-JP" sz="3600" b="1" dirty="0">
                <a:solidFill>
                  <a:schemeClr val="bg1"/>
                </a:solidFill>
                <a:latin typeface="BIZ UDゴシック" panose="020B0400000000000000" pitchFamily="49" charset="-128"/>
                <a:ea typeface="BIZ UDゴシック" panose="020B0400000000000000" pitchFamily="49" charset="-128"/>
              </a:rPr>
            </a:br>
            <a:endParaRPr lang="ja-JP" altLang="en-US" sz="3600" b="1" dirty="0">
              <a:solidFill>
                <a:schemeClr val="bg1"/>
              </a:solidFill>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BA1186D9-D57A-4978-8208-E45DA675C406}"/>
              </a:ext>
            </a:extLst>
          </p:cNvPr>
          <p:cNvSpPr txBox="1"/>
          <p:nvPr/>
        </p:nvSpPr>
        <p:spPr>
          <a:xfrm>
            <a:off x="947645" y="3562513"/>
            <a:ext cx="7248707" cy="1354217"/>
          </a:xfrm>
          <a:prstGeom prst="rect">
            <a:avLst/>
          </a:prstGeom>
          <a:noFill/>
        </p:spPr>
        <p:txBody>
          <a:bodyPr wrap="square" rtlCol="0">
            <a:spAutoFit/>
          </a:bodyPr>
          <a:lstStyle/>
          <a:p>
            <a:r>
              <a:rPr kumimoji="1" lang="ja-JP" altLang="en-US" dirty="0"/>
              <a:t>　</a:t>
            </a:r>
            <a:r>
              <a:rPr kumimoji="1" lang="ja-JP" altLang="en-US" sz="1600" dirty="0"/>
              <a:t>千葉市では、滞納となっている市税や保険料等の納付折衝等を一元的に行うことにより、ご相談が必要な方の利便性と徴収事務の効率性を高めるため、現在、市役所・区役所・保健福祉センター等で行っている国民健康保険料、介護保険料、後期高齢者医療保険料、保育料、下水道使用料の一部の納付相談や滞納整理に関する事務を市税事務所に移します。</a:t>
            </a:r>
          </a:p>
        </p:txBody>
      </p:sp>
      <p:grpSp>
        <p:nvGrpSpPr>
          <p:cNvPr id="3" name="グループ化 2">
            <a:extLst>
              <a:ext uri="{FF2B5EF4-FFF2-40B4-BE49-F238E27FC236}">
                <a16:creationId xmlns:a16="http://schemas.microsoft.com/office/drawing/2014/main" id="{75D01DFD-EFB2-4E90-A078-E282A7BC6F8F}"/>
              </a:ext>
            </a:extLst>
          </p:cNvPr>
          <p:cNvGrpSpPr/>
          <p:nvPr/>
        </p:nvGrpSpPr>
        <p:grpSpPr>
          <a:xfrm>
            <a:off x="797794" y="5118310"/>
            <a:ext cx="7526149" cy="2146843"/>
            <a:chOff x="797794" y="5118310"/>
            <a:chExt cx="7526149" cy="2146843"/>
          </a:xfrm>
        </p:grpSpPr>
        <p:sp>
          <p:nvSpPr>
            <p:cNvPr id="23" name="フローチャート: 代替処理 22">
              <a:extLst>
                <a:ext uri="{FF2B5EF4-FFF2-40B4-BE49-F238E27FC236}">
                  <a16:creationId xmlns:a16="http://schemas.microsoft.com/office/drawing/2014/main" id="{0D107593-8A6E-4D73-A907-7246D574E684}"/>
                </a:ext>
              </a:extLst>
            </p:cNvPr>
            <p:cNvSpPr/>
            <p:nvPr/>
          </p:nvSpPr>
          <p:spPr>
            <a:xfrm>
              <a:off x="797794" y="5119209"/>
              <a:ext cx="4277373" cy="2145944"/>
            </a:xfrm>
            <a:prstGeom prst="flowChartAlternateProcess">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endParaRPr kumimoji="1" lang="en-US" altLang="ja-JP" sz="1400" dirty="0"/>
            </a:p>
            <a:p>
              <a:r>
                <a:rPr kumimoji="1" lang="en-US" altLang="ja-JP" sz="1400" b="1" dirty="0">
                  <a:solidFill>
                    <a:srgbClr val="FF0000"/>
                  </a:solidFill>
                </a:rPr>
                <a:t>※</a:t>
              </a:r>
              <a:r>
                <a:rPr kumimoji="1" lang="ja-JP" altLang="en-US" sz="1400" dirty="0">
                  <a:solidFill>
                    <a:srgbClr val="FF0000"/>
                  </a:solidFill>
                </a:rPr>
                <a:t>下水道使用料の窓口は原則下水道営業課です。</a:t>
              </a:r>
              <a:endParaRPr kumimoji="1" lang="en-US" altLang="ja-JP" sz="1400" dirty="0">
                <a:solidFill>
                  <a:srgbClr val="FF0000"/>
                </a:solidFill>
              </a:endParaRPr>
            </a:p>
            <a:p>
              <a:r>
                <a:rPr kumimoji="1" lang="ja-JP" altLang="en-US" sz="800" dirty="0">
                  <a:solidFill>
                    <a:srgbClr val="FF0000"/>
                  </a:solidFill>
                </a:rPr>
                <a:t>　　</a:t>
              </a:r>
              <a:r>
                <a:rPr kumimoji="1" lang="ja-JP" altLang="en-US" sz="1100" dirty="0">
                  <a:solidFill>
                    <a:srgbClr val="FF0000"/>
                  </a:solidFill>
                </a:rPr>
                <a:t>（窓口が市税事務所に変更となる方には通知します。）</a:t>
              </a:r>
            </a:p>
          </p:txBody>
        </p:sp>
        <p:sp>
          <p:nvSpPr>
            <p:cNvPr id="15" name="テキスト ボックス 14">
              <a:extLst>
                <a:ext uri="{FF2B5EF4-FFF2-40B4-BE49-F238E27FC236}">
                  <a16:creationId xmlns:a16="http://schemas.microsoft.com/office/drawing/2014/main" id="{DCEBED3E-6526-4675-890A-DF3F823ECBF5}"/>
                </a:ext>
              </a:extLst>
            </p:cNvPr>
            <p:cNvSpPr txBox="1"/>
            <p:nvPr/>
          </p:nvSpPr>
          <p:spPr>
            <a:xfrm>
              <a:off x="3624704" y="6125893"/>
              <a:ext cx="1321627" cy="523220"/>
            </a:xfrm>
            <a:prstGeom prst="rect">
              <a:avLst/>
            </a:prstGeom>
            <a:solidFill>
              <a:schemeClr val="tx2">
                <a:lumMod val="40000"/>
                <a:lumOff val="60000"/>
              </a:schemeClr>
            </a:solidFill>
            <a:ln>
              <a:solidFill>
                <a:schemeClr val="accent1"/>
              </a:solidFill>
            </a:ln>
          </p:spPr>
          <p:txBody>
            <a:bodyPr wrap="square" rtlCol="0">
              <a:spAutoFit/>
            </a:bodyPr>
            <a:lstStyle/>
            <a:p>
              <a:r>
                <a:rPr kumimoji="1" lang="ja-JP" altLang="en-US" sz="1400" dirty="0"/>
                <a:t>下水道使用料の</a:t>
              </a:r>
              <a:r>
                <a:rPr kumimoji="1" lang="ja-JP" altLang="en-US" sz="1400" b="1" dirty="0"/>
                <a:t>一部</a:t>
              </a:r>
              <a:r>
                <a:rPr kumimoji="1" lang="en-US" altLang="ja-JP" sz="1400" b="1" dirty="0"/>
                <a:t>※</a:t>
              </a:r>
              <a:endParaRPr kumimoji="1" lang="ja-JP" altLang="en-US" sz="1400" b="1" dirty="0"/>
            </a:p>
          </p:txBody>
        </p:sp>
        <p:sp>
          <p:nvSpPr>
            <p:cNvPr id="16" name="吹き出し: 角を丸めた四角形 15">
              <a:extLst>
                <a:ext uri="{FF2B5EF4-FFF2-40B4-BE49-F238E27FC236}">
                  <a16:creationId xmlns:a16="http://schemas.microsoft.com/office/drawing/2014/main" id="{45E5E21A-7774-418F-8578-73FD74EE1441}"/>
                </a:ext>
              </a:extLst>
            </p:cNvPr>
            <p:cNvSpPr/>
            <p:nvPr/>
          </p:nvSpPr>
          <p:spPr>
            <a:xfrm>
              <a:off x="5609668" y="5118310"/>
              <a:ext cx="2714275" cy="2145944"/>
            </a:xfrm>
            <a:prstGeom prst="wedgeRoundRectCallout">
              <a:avLst>
                <a:gd name="adj1" fmla="val -49608"/>
                <a:gd name="adj2" fmla="val 1749"/>
                <a:gd name="adj3" fmla="val 16667"/>
              </a:avLst>
            </a:prstGeom>
            <a:solidFill>
              <a:srgbClr val="1D9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ＭＳ ゴシック" panose="020B0609070205080204" pitchFamily="49" charset="-128"/>
                  <a:ea typeface="ＭＳ ゴシック" panose="020B0609070205080204" pitchFamily="49" charset="-128"/>
                </a:rPr>
                <a:t>この中に</a:t>
              </a:r>
              <a:r>
                <a:rPr kumimoji="1" lang="ja-JP" altLang="en-US" sz="2100" b="1" dirty="0">
                  <a:solidFill>
                    <a:schemeClr val="bg1"/>
                  </a:solidFill>
                  <a:latin typeface="ＭＳ ゴシック" panose="020B0609070205080204" pitchFamily="49" charset="-128"/>
                  <a:ea typeface="ＭＳ ゴシック" panose="020B0609070205080204" pitchFamily="49" charset="-128"/>
                </a:rPr>
                <a:t>前年度以前の滞納</a:t>
              </a:r>
              <a:r>
                <a:rPr kumimoji="1" lang="ja-JP" altLang="en-US" sz="2000" dirty="0">
                  <a:solidFill>
                    <a:schemeClr val="bg1"/>
                  </a:solidFill>
                  <a:latin typeface="ＭＳ ゴシック" panose="020B0609070205080204" pitchFamily="49" charset="-128"/>
                  <a:ea typeface="ＭＳ ゴシック" panose="020B0609070205080204" pitchFamily="49" charset="-128"/>
                </a:rPr>
                <a:t>が一つでもあれば、今年度分のご相談も含めて窓口が変わります。</a:t>
              </a:r>
            </a:p>
          </p:txBody>
        </p:sp>
        <p:sp>
          <p:nvSpPr>
            <p:cNvPr id="17" name="フローチャート: 代替処理 16">
              <a:extLst>
                <a:ext uri="{FF2B5EF4-FFF2-40B4-BE49-F238E27FC236}">
                  <a16:creationId xmlns:a16="http://schemas.microsoft.com/office/drawing/2014/main" id="{ABAB8013-0F05-4E5E-8C14-6ADEAFE68902}"/>
                </a:ext>
              </a:extLst>
            </p:cNvPr>
            <p:cNvSpPr/>
            <p:nvPr/>
          </p:nvSpPr>
          <p:spPr>
            <a:xfrm>
              <a:off x="924079" y="5301647"/>
              <a:ext cx="1223853" cy="612648"/>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市税</a:t>
              </a:r>
            </a:p>
          </p:txBody>
        </p:sp>
        <p:sp>
          <p:nvSpPr>
            <p:cNvPr id="18" name="フローチャート: 代替処理 17">
              <a:extLst>
                <a:ext uri="{FF2B5EF4-FFF2-40B4-BE49-F238E27FC236}">
                  <a16:creationId xmlns:a16="http://schemas.microsoft.com/office/drawing/2014/main" id="{3BC6DF43-2126-4CE8-9655-F5426335A739}"/>
                </a:ext>
              </a:extLst>
            </p:cNvPr>
            <p:cNvSpPr/>
            <p:nvPr/>
          </p:nvSpPr>
          <p:spPr>
            <a:xfrm>
              <a:off x="2239617" y="5301647"/>
              <a:ext cx="1321627" cy="612648"/>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国民健康</a:t>
              </a:r>
              <a:endParaRPr kumimoji="1" lang="en-US" altLang="ja-JP" sz="1600" dirty="0">
                <a:solidFill>
                  <a:schemeClr val="tx1"/>
                </a:solidFill>
              </a:endParaRPr>
            </a:p>
            <a:p>
              <a:pPr algn="ctr"/>
              <a:r>
                <a:rPr kumimoji="1" lang="ja-JP" altLang="en-US" sz="1600" dirty="0">
                  <a:solidFill>
                    <a:schemeClr val="tx1"/>
                  </a:solidFill>
                </a:rPr>
                <a:t>保険料</a:t>
              </a:r>
            </a:p>
          </p:txBody>
        </p:sp>
        <p:sp>
          <p:nvSpPr>
            <p:cNvPr id="19" name="フローチャート: 代替処理 18">
              <a:extLst>
                <a:ext uri="{FF2B5EF4-FFF2-40B4-BE49-F238E27FC236}">
                  <a16:creationId xmlns:a16="http://schemas.microsoft.com/office/drawing/2014/main" id="{653D7B28-799E-4214-86C0-15D1EFE77B63}"/>
                </a:ext>
              </a:extLst>
            </p:cNvPr>
            <p:cNvSpPr/>
            <p:nvPr/>
          </p:nvSpPr>
          <p:spPr>
            <a:xfrm>
              <a:off x="3624705" y="5304166"/>
              <a:ext cx="1321627" cy="61264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介護保険料</a:t>
              </a:r>
            </a:p>
          </p:txBody>
        </p:sp>
        <p:sp>
          <p:nvSpPr>
            <p:cNvPr id="20" name="フローチャート: 代替処理 19">
              <a:extLst>
                <a:ext uri="{FF2B5EF4-FFF2-40B4-BE49-F238E27FC236}">
                  <a16:creationId xmlns:a16="http://schemas.microsoft.com/office/drawing/2014/main" id="{D2FE91B9-25E2-412F-AC9C-456D998B684A}"/>
                </a:ext>
              </a:extLst>
            </p:cNvPr>
            <p:cNvSpPr/>
            <p:nvPr/>
          </p:nvSpPr>
          <p:spPr>
            <a:xfrm>
              <a:off x="935889" y="6059081"/>
              <a:ext cx="1233314" cy="612648"/>
            </a:xfrm>
            <a:prstGeom prst="flowChartAlternateProcess">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後期高齢者</a:t>
              </a:r>
              <a:endParaRPr kumimoji="1" lang="en-US" altLang="ja-JP" sz="1400" dirty="0">
                <a:solidFill>
                  <a:schemeClr val="tx1"/>
                </a:solidFill>
              </a:endParaRPr>
            </a:p>
            <a:p>
              <a:pPr algn="ctr"/>
              <a:r>
                <a:rPr kumimoji="1" lang="ja-JP" altLang="en-US" sz="1400" dirty="0">
                  <a:solidFill>
                    <a:schemeClr val="tx1"/>
                  </a:solidFill>
                </a:rPr>
                <a:t>医療保険料</a:t>
              </a:r>
            </a:p>
          </p:txBody>
        </p:sp>
        <p:sp>
          <p:nvSpPr>
            <p:cNvPr id="21" name="フローチャート: 代替処理 20">
              <a:extLst>
                <a:ext uri="{FF2B5EF4-FFF2-40B4-BE49-F238E27FC236}">
                  <a16:creationId xmlns:a16="http://schemas.microsoft.com/office/drawing/2014/main" id="{03E4CFB8-AE12-4EC7-8B8F-C8B5C111294F}"/>
                </a:ext>
              </a:extLst>
            </p:cNvPr>
            <p:cNvSpPr/>
            <p:nvPr/>
          </p:nvSpPr>
          <p:spPr>
            <a:xfrm>
              <a:off x="2236140" y="6059081"/>
              <a:ext cx="1321627" cy="612648"/>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保育料</a:t>
              </a:r>
              <a:endParaRPr kumimoji="1" lang="en-US" altLang="ja-JP" sz="1600" dirty="0">
                <a:solidFill>
                  <a:schemeClr val="tx1"/>
                </a:solidFill>
              </a:endParaRPr>
            </a:p>
          </p:txBody>
        </p:sp>
        <p:sp>
          <p:nvSpPr>
            <p:cNvPr id="22" name="矢印: 右 21">
              <a:extLst>
                <a:ext uri="{FF2B5EF4-FFF2-40B4-BE49-F238E27FC236}">
                  <a16:creationId xmlns:a16="http://schemas.microsoft.com/office/drawing/2014/main" id="{670CEEC8-DDAB-45F8-9D69-57E7E72FCB10}"/>
                </a:ext>
              </a:extLst>
            </p:cNvPr>
            <p:cNvSpPr/>
            <p:nvPr/>
          </p:nvSpPr>
          <p:spPr>
            <a:xfrm>
              <a:off x="5201453" y="6175184"/>
              <a:ext cx="301410" cy="174112"/>
            </a:xfrm>
            <a:prstGeom prst="rightArrow">
              <a:avLst/>
            </a:prstGeom>
            <a:solidFill>
              <a:srgbClr val="1D9A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a:extLst>
              <a:ext uri="{FF2B5EF4-FFF2-40B4-BE49-F238E27FC236}">
                <a16:creationId xmlns:a16="http://schemas.microsoft.com/office/drawing/2014/main" id="{4D40B81C-78F3-4C6D-B8E0-6CF345F5530C}"/>
              </a:ext>
            </a:extLst>
          </p:cNvPr>
          <p:cNvSpPr txBox="1"/>
          <p:nvPr/>
        </p:nvSpPr>
        <p:spPr>
          <a:xfrm>
            <a:off x="1327419" y="2947014"/>
            <a:ext cx="6880410" cy="369332"/>
          </a:xfrm>
          <a:prstGeom prst="rect">
            <a:avLst/>
          </a:prstGeom>
          <a:noFill/>
        </p:spPr>
        <p:txBody>
          <a:bodyPr wrap="none" rtlCol="0">
            <a:spAutoFit/>
          </a:bodyPr>
          <a:lstStyle/>
          <a:p>
            <a:r>
              <a:rPr kumimoji="1" lang="en-US" altLang="ja-JP" b="1" dirty="0">
                <a:solidFill>
                  <a:schemeClr val="bg1">
                    <a:lumMod val="95000"/>
                  </a:schemeClr>
                </a:solidFill>
              </a:rPr>
              <a:t>※</a:t>
            </a:r>
            <a:r>
              <a:rPr kumimoji="1" lang="ja-JP" altLang="en-US" b="1" dirty="0">
                <a:solidFill>
                  <a:schemeClr val="bg1">
                    <a:lumMod val="95000"/>
                  </a:schemeClr>
                </a:solidFill>
              </a:rPr>
              <a:t>前年度以前の滞納がない方の相談窓口に変更はありません。</a:t>
            </a:r>
          </a:p>
        </p:txBody>
      </p:sp>
      <p:grpSp>
        <p:nvGrpSpPr>
          <p:cNvPr id="8" name="グループ化 7">
            <a:extLst>
              <a:ext uri="{FF2B5EF4-FFF2-40B4-BE49-F238E27FC236}">
                <a16:creationId xmlns:a16="http://schemas.microsoft.com/office/drawing/2014/main" id="{5BEEB986-604C-44C5-B262-5BD8734BE589}"/>
              </a:ext>
            </a:extLst>
          </p:cNvPr>
          <p:cNvGrpSpPr/>
          <p:nvPr/>
        </p:nvGrpSpPr>
        <p:grpSpPr>
          <a:xfrm>
            <a:off x="924079" y="7949680"/>
            <a:ext cx="7283750" cy="2894434"/>
            <a:chOff x="935890" y="7755218"/>
            <a:chExt cx="7283750" cy="2894434"/>
          </a:xfrm>
        </p:grpSpPr>
        <p:sp>
          <p:nvSpPr>
            <p:cNvPr id="6" name="フローチャート: 書類 5">
              <a:extLst>
                <a:ext uri="{FF2B5EF4-FFF2-40B4-BE49-F238E27FC236}">
                  <a16:creationId xmlns:a16="http://schemas.microsoft.com/office/drawing/2014/main" id="{EED3E3E6-7A63-4305-8213-9BEC82D32541}"/>
                </a:ext>
              </a:extLst>
            </p:cNvPr>
            <p:cNvSpPr/>
            <p:nvPr/>
          </p:nvSpPr>
          <p:spPr>
            <a:xfrm>
              <a:off x="958331" y="7887855"/>
              <a:ext cx="4204737" cy="750137"/>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令和３年度以前の国民健康保険料を滞納しています。納付の相談先はどこですか。</a:t>
              </a:r>
            </a:p>
          </p:txBody>
        </p:sp>
        <p:sp>
          <p:nvSpPr>
            <p:cNvPr id="11" name="正方形/長方形 10">
              <a:extLst>
                <a:ext uri="{FF2B5EF4-FFF2-40B4-BE49-F238E27FC236}">
                  <a16:creationId xmlns:a16="http://schemas.microsoft.com/office/drawing/2014/main" id="{B2C9C8A6-2549-4891-ABC9-1782D0A61652}"/>
                </a:ext>
              </a:extLst>
            </p:cNvPr>
            <p:cNvSpPr/>
            <p:nvPr/>
          </p:nvSpPr>
          <p:spPr>
            <a:xfrm>
              <a:off x="5464865" y="7755218"/>
              <a:ext cx="2743297" cy="138109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裏面①</a:t>
              </a:r>
              <a:endParaRPr kumimoji="1" lang="en-US" altLang="ja-JP" dirty="0">
                <a:solidFill>
                  <a:schemeClr val="tx1"/>
                </a:solidFill>
              </a:endParaRPr>
            </a:p>
            <a:p>
              <a:pPr algn="ctr"/>
              <a:r>
                <a:rPr kumimoji="1" lang="ja-JP" altLang="en-US" b="1" dirty="0">
                  <a:solidFill>
                    <a:schemeClr val="tx1"/>
                  </a:solidFill>
                </a:rPr>
                <a:t>市税事務所</a:t>
              </a:r>
              <a:endParaRPr kumimoji="1" lang="en-US" altLang="ja-JP" b="1" dirty="0">
                <a:solidFill>
                  <a:schemeClr val="tx1"/>
                </a:solidFill>
              </a:endParaRPr>
            </a:p>
            <a:p>
              <a:pPr algn="ctr"/>
              <a:r>
                <a:rPr kumimoji="1" lang="ja-JP" altLang="en-US" sz="1400" dirty="0">
                  <a:solidFill>
                    <a:schemeClr val="tx1"/>
                  </a:solidFill>
                </a:rPr>
                <a:t>に相談窓口が変わります。</a:t>
              </a:r>
            </a:p>
          </p:txBody>
        </p:sp>
        <p:sp>
          <p:nvSpPr>
            <p:cNvPr id="24" name="フローチャート: 書類 23">
              <a:extLst>
                <a:ext uri="{FF2B5EF4-FFF2-40B4-BE49-F238E27FC236}">
                  <a16:creationId xmlns:a16="http://schemas.microsoft.com/office/drawing/2014/main" id="{EB90C8BB-EBC1-4F7C-9628-D22BD913FE98}"/>
                </a:ext>
              </a:extLst>
            </p:cNvPr>
            <p:cNvSpPr/>
            <p:nvPr/>
          </p:nvSpPr>
          <p:spPr>
            <a:xfrm>
              <a:off x="935890" y="8750844"/>
              <a:ext cx="4227178" cy="1058958"/>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dirty="0">
                  <a:solidFill>
                    <a:schemeClr val="tx1"/>
                  </a:solidFill>
                </a:rPr>
                <a:t>令和３年度以前の国民健康保険料を滞納していますが、令和４年度の介護保険料の支払いを相談したいです。</a:t>
              </a:r>
            </a:p>
          </p:txBody>
        </p:sp>
        <p:sp>
          <p:nvSpPr>
            <p:cNvPr id="28" name="フローチャート: 書類 27">
              <a:extLst>
                <a:ext uri="{FF2B5EF4-FFF2-40B4-BE49-F238E27FC236}">
                  <a16:creationId xmlns:a16="http://schemas.microsoft.com/office/drawing/2014/main" id="{87DABAB0-60E4-422A-93E8-4C410CA54E8A}"/>
                </a:ext>
              </a:extLst>
            </p:cNvPr>
            <p:cNvSpPr/>
            <p:nvPr/>
          </p:nvSpPr>
          <p:spPr>
            <a:xfrm>
              <a:off x="958331" y="9859570"/>
              <a:ext cx="4171677" cy="602513"/>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a:solidFill>
                    <a:schemeClr val="tx1"/>
                  </a:solidFill>
                </a:rPr>
                <a:t>令和３年度</a:t>
              </a:r>
              <a:r>
                <a:rPr kumimoji="1" lang="ja-JP" altLang="en-US" sz="1400" dirty="0">
                  <a:solidFill>
                    <a:schemeClr val="tx1"/>
                  </a:solidFill>
                </a:rPr>
                <a:t>以前の滞納はありません</a:t>
              </a:r>
              <a:r>
                <a:rPr kumimoji="1" lang="ja-JP" altLang="en-US" sz="1400">
                  <a:solidFill>
                    <a:schemeClr val="tx1"/>
                  </a:solidFill>
                </a:rPr>
                <a:t>。令和４年度</a:t>
              </a:r>
              <a:r>
                <a:rPr kumimoji="1" lang="ja-JP" altLang="en-US" sz="1400" dirty="0">
                  <a:solidFill>
                    <a:schemeClr val="tx1"/>
                  </a:solidFill>
                </a:rPr>
                <a:t>の国民健康保険料の納付の相談先はどこですか。</a:t>
              </a:r>
            </a:p>
          </p:txBody>
        </p:sp>
        <p:sp>
          <p:nvSpPr>
            <p:cNvPr id="30" name="正方形/長方形 29">
              <a:extLst>
                <a:ext uri="{FF2B5EF4-FFF2-40B4-BE49-F238E27FC236}">
                  <a16:creationId xmlns:a16="http://schemas.microsoft.com/office/drawing/2014/main" id="{7B2CDCC6-5568-4247-92B9-6613CD304FC8}"/>
                </a:ext>
              </a:extLst>
            </p:cNvPr>
            <p:cNvSpPr/>
            <p:nvPr/>
          </p:nvSpPr>
          <p:spPr>
            <a:xfrm>
              <a:off x="5464864" y="9268560"/>
              <a:ext cx="2754776" cy="13810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裏面②</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sz="1400" dirty="0">
                  <a:solidFill>
                    <a:schemeClr val="tx1"/>
                  </a:solidFill>
                </a:rPr>
                <a:t>相談窓口の変更はありません。</a:t>
              </a:r>
            </a:p>
          </p:txBody>
        </p:sp>
      </p:grpSp>
      <p:sp>
        <p:nvSpPr>
          <p:cNvPr id="12" name="テキスト ボックス 11">
            <a:extLst>
              <a:ext uri="{FF2B5EF4-FFF2-40B4-BE49-F238E27FC236}">
                <a16:creationId xmlns:a16="http://schemas.microsoft.com/office/drawing/2014/main" id="{EE10A3E0-F12E-4AC8-9A05-15FC0DB1D312}"/>
              </a:ext>
            </a:extLst>
          </p:cNvPr>
          <p:cNvSpPr txBox="1"/>
          <p:nvPr/>
        </p:nvSpPr>
        <p:spPr>
          <a:xfrm>
            <a:off x="633222" y="7551188"/>
            <a:ext cx="2877711" cy="307777"/>
          </a:xfrm>
          <a:prstGeom prst="rect">
            <a:avLst/>
          </a:prstGeom>
          <a:noFill/>
        </p:spPr>
        <p:txBody>
          <a:bodyPr wrap="none" rtlCol="0">
            <a:spAutoFit/>
          </a:bodyPr>
          <a:lstStyle/>
          <a:p>
            <a:r>
              <a:rPr kumimoji="1" lang="ja-JP" altLang="en-US" sz="1400" b="1" dirty="0"/>
              <a:t>（例）令和４年６月３０日の状況</a:t>
            </a:r>
          </a:p>
        </p:txBody>
      </p:sp>
      <p:cxnSp>
        <p:nvCxnSpPr>
          <p:cNvPr id="33" name="直線矢印コネクタ 32">
            <a:extLst>
              <a:ext uri="{FF2B5EF4-FFF2-40B4-BE49-F238E27FC236}">
                <a16:creationId xmlns:a16="http://schemas.microsoft.com/office/drawing/2014/main" id="{B49779EB-FCDF-4E7C-9373-CFBD7F6CAFF6}"/>
              </a:ext>
            </a:extLst>
          </p:cNvPr>
          <p:cNvCxnSpPr>
            <a:cxnSpLocks/>
            <a:stCxn id="6" idx="3"/>
            <a:endCxn id="11" idx="1"/>
          </p:cNvCxnSpPr>
          <p:nvPr/>
        </p:nvCxnSpPr>
        <p:spPr>
          <a:xfrm>
            <a:off x="5151257" y="8457386"/>
            <a:ext cx="301797" cy="182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8128BC29-1E01-4960-95D7-E610A08C9ED8}"/>
              </a:ext>
            </a:extLst>
          </p:cNvPr>
          <p:cNvCxnSpPr>
            <a:cxnSpLocks/>
            <a:stCxn id="24" idx="3"/>
            <a:endCxn id="11" idx="1"/>
          </p:cNvCxnSpPr>
          <p:nvPr/>
        </p:nvCxnSpPr>
        <p:spPr>
          <a:xfrm flipV="1">
            <a:off x="5151257" y="8640226"/>
            <a:ext cx="301797" cy="834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8E3FA4E6-619A-491E-8834-046C262A64E7}"/>
              </a:ext>
            </a:extLst>
          </p:cNvPr>
          <p:cNvCxnSpPr>
            <a:cxnSpLocks/>
            <a:stCxn id="28" idx="3"/>
            <a:endCxn id="30" idx="1"/>
          </p:cNvCxnSpPr>
          <p:nvPr/>
        </p:nvCxnSpPr>
        <p:spPr>
          <a:xfrm flipV="1">
            <a:off x="5118197" y="10153568"/>
            <a:ext cx="334856" cy="201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96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55A7C92-04CE-4AE7-BF25-9036B248C94E}"/>
              </a:ext>
            </a:extLst>
          </p:cNvPr>
          <p:cNvGrpSpPr/>
          <p:nvPr/>
        </p:nvGrpSpPr>
        <p:grpSpPr>
          <a:xfrm>
            <a:off x="628650" y="872496"/>
            <a:ext cx="7686010" cy="707886"/>
            <a:chOff x="772410" y="1081762"/>
            <a:chExt cx="7686010" cy="707886"/>
          </a:xfrm>
        </p:grpSpPr>
        <p:sp>
          <p:nvSpPr>
            <p:cNvPr id="6" name="テキスト ボックス 5">
              <a:extLst>
                <a:ext uri="{FF2B5EF4-FFF2-40B4-BE49-F238E27FC236}">
                  <a16:creationId xmlns:a16="http://schemas.microsoft.com/office/drawing/2014/main" id="{96459C79-3150-43A5-8CFE-59A3B8BEFC8E}"/>
                </a:ext>
              </a:extLst>
            </p:cNvPr>
            <p:cNvSpPr txBox="1"/>
            <p:nvPr/>
          </p:nvSpPr>
          <p:spPr>
            <a:xfrm>
              <a:off x="1685481" y="1144429"/>
              <a:ext cx="6772939" cy="584775"/>
            </a:xfrm>
            <a:prstGeom prst="rect">
              <a:avLst/>
            </a:prstGeom>
            <a:noFill/>
          </p:spPr>
          <p:txBody>
            <a:bodyPr wrap="square" rtlCol="0">
              <a:spAutoFit/>
            </a:bodyPr>
            <a:lstStyle/>
            <a:p>
              <a:r>
                <a:rPr kumimoji="1" lang="ja-JP" altLang="en-US" sz="1600" dirty="0"/>
                <a:t>▼前年度以前に滞納がある方は、令和２年１０月から下記窓口にご相談</a:t>
              </a:r>
              <a:endParaRPr kumimoji="1" lang="en-US" altLang="ja-JP" sz="1600" dirty="0"/>
            </a:p>
            <a:p>
              <a:r>
                <a:rPr kumimoji="1" lang="ja-JP" altLang="en-US" sz="1600" dirty="0"/>
                <a:t>　ください。</a:t>
              </a:r>
            </a:p>
          </p:txBody>
        </p:sp>
        <p:sp>
          <p:nvSpPr>
            <p:cNvPr id="2" name="テキスト ボックス 1">
              <a:extLst>
                <a:ext uri="{FF2B5EF4-FFF2-40B4-BE49-F238E27FC236}">
                  <a16:creationId xmlns:a16="http://schemas.microsoft.com/office/drawing/2014/main" id="{259ACEEC-D135-4DCC-AE02-9643B651899F}"/>
                </a:ext>
              </a:extLst>
            </p:cNvPr>
            <p:cNvSpPr txBox="1"/>
            <p:nvPr/>
          </p:nvSpPr>
          <p:spPr>
            <a:xfrm>
              <a:off x="772410" y="1081762"/>
              <a:ext cx="697627" cy="707886"/>
            </a:xfrm>
            <a:prstGeom prst="rect">
              <a:avLst/>
            </a:prstGeom>
            <a:noFill/>
          </p:spPr>
          <p:txBody>
            <a:bodyPr wrap="none" rtlCol="0">
              <a:spAutoFit/>
            </a:bodyPr>
            <a:lstStyle/>
            <a:p>
              <a:r>
                <a:rPr kumimoji="1" lang="ja-JP" altLang="en-US" sz="4000" dirty="0"/>
                <a:t>①</a:t>
              </a:r>
            </a:p>
          </p:txBody>
        </p:sp>
      </p:grpSp>
      <p:grpSp>
        <p:nvGrpSpPr>
          <p:cNvPr id="8" name="グループ化 7">
            <a:extLst>
              <a:ext uri="{FF2B5EF4-FFF2-40B4-BE49-F238E27FC236}">
                <a16:creationId xmlns:a16="http://schemas.microsoft.com/office/drawing/2014/main" id="{84CB4745-E876-400A-917E-25D53348C580}"/>
              </a:ext>
            </a:extLst>
          </p:cNvPr>
          <p:cNvGrpSpPr/>
          <p:nvPr/>
        </p:nvGrpSpPr>
        <p:grpSpPr>
          <a:xfrm>
            <a:off x="628650" y="4327372"/>
            <a:ext cx="7686010" cy="707886"/>
            <a:chOff x="772410" y="4424861"/>
            <a:chExt cx="7686010" cy="707886"/>
          </a:xfrm>
        </p:grpSpPr>
        <p:sp>
          <p:nvSpPr>
            <p:cNvPr id="9" name="テキスト ボックス 8">
              <a:extLst>
                <a:ext uri="{FF2B5EF4-FFF2-40B4-BE49-F238E27FC236}">
                  <a16:creationId xmlns:a16="http://schemas.microsoft.com/office/drawing/2014/main" id="{DCE58289-0380-445F-8BB4-485DD5D51AAB}"/>
                </a:ext>
              </a:extLst>
            </p:cNvPr>
            <p:cNvSpPr txBox="1"/>
            <p:nvPr/>
          </p:nvSpPr>
          <p:spPr>
            <a:xfrm>
              <a:off x="1685481" y="4485673"/>
              <a:ext cx="6772939" cy="584775"/>
            </a:xfrm>
            <a:prstGeom prst="rect">
              <a:avLst/>
            </a:prstGeom>
            <a:noFill/>
          </p:spPr>
          <p:txBody>
            <a:bodyPr wrap="square" rtlCol="0">
              <a:spAutoFit/>
            </a:bodyPr>
            <a:lstStyle/>
            <a:p>
              <a:r>
                <a:rPr kumimoji="1" lang="ja-JP" altLang="en-US" sz="1600" dirty="0"/>
                <a:t>▼前年度以前に滞納がない方の、今年度分の納付相談は、次の各窓口に</a:t>
              </a:r>
              <a:endParaRPr kumimoji="1" lang="en-US" altLang="ja-JP" sz="1600" dirty="0"/>
            </a:p>
            <a:p>
              <a:r>
                <a:rPr kumimoji="1" lang="ja-JP" altLang="en-US" sz="1600" dirty="0"/>
                <a:t>　お問い合わせください。</a:t>
              </a:r>
            </a:p>
          </p:txBody>
        </p:sp>
        <p:sp>
          <p:nvSpPr>
            <p:cNvPr id="7" name="テキスト ボックス 6">
              <a:extLst>
                <a:ext uri="{FF2B5EF4-FFF2-40B4-BE49-F238E27FC236}">
                  <a16:creationId xmlns:a16="http://schemas.microsoft.com/office/drawing/2014/main" id="{502B6B3E-8200-4122-BB68-2440A01968C8}"/>
                </a:ext>
              </a:extLst>
            </p:cNvPr>
            <p:cNvSpPr txBox="1"/>
            <p:nvPr/>
          </p:nvSpPr>
          <p:spPr>
            <a:xfrm>
              <a:off x="772410" y="4424861"/>
              <a:ext cx="697627" cy="707886"/>
            </a:xfrm>
            <a:prstGeom prst="rect">
              <a:avLst/>
            </a:prstGeom>
            <a:noFill/>
          </p:spPr>
          <p:txBody>
            <a:bodyPr wrap="none" rtlCol="0">
              <a:spAutoFit/>
            </a:bodyPr>
            <a:lstStyle/>
            <a:p>
              <a:r>
                <a:rPr kumimoji="1" lang="ja-JP" altLang="en-US" sz="4000" dirty="0"/>
                <a:t>②</a:t>
              </a:r>
            </a:p>
          </p:txBody>
        </p:sp>
      </p:grpSp>
      <p:graphicFrame>
        <p:nvGraphicFramePr>
          <p:cNvPr id="4" name="表 3">
            <a:extLst>
              <a:ext uri="{FF2B5EF4-FFF2-40B4-BE49-F238E27FC236}">
                <a16:creationId xmlns:a16="http://schemas.microsoft.com/office/drawing/2014/main" id="{951D1D41-846B-4D8E-A9BE-8C7B3128AA00}"/>
              </a:ext>
            </a:extLst>
          </p:cNvPr>
          <p:cNvGraphicFramePr>
            <a:graphicFrameLocks noGrp="1"/>
          </p:cNvGraphicFramePr>
          <p:nvPr>
            <p:extLst>
              <p:ext uri="{D42A27DB-BD31-4B8C-83A1-F6EECF244321}">
                <p14:modId xmlns:p14="http://schemas.microsoft.com/office/powerpoint/2010/main" val="1156360358"/>
              </p:ext>
            </p:extLst>
          </p:nvPr>
        </p:nvGraphicFramePr>
        <p:xfrm>
          <a:off x="628650" y="5035258"/>
          <a:ext cx="7886700" cy="6595662"/>
        </p:xfrm>
        <a:graphic>
          <a:graphicData uri="http://schemas.openxmlformats.org/drawingml/2006/table">
            <a:tbl>
              <a:tblPr/>
              <a:tblGrid>
                <a:gridCol w="1370271">
                  <a:extLst>
                    <a:ext uri="{9D8B030D-6E8A-4147-A177-3AD203B41FA5}">
                      <a16:colId xmlns:a16="http://schemas.microsoft.com/office/drawing/2014/main" val="2872725564"/>
                    </a:ext>
                  </a:extLst>
                </a:gridCol>
                <a:gridCol w="914400">
                  <a:extLst>
                    <a:ext uri="{9D8B030D-6E8A-4147-A177-3AD203B41FA5}">
                      <a16:colId xmlns:a16="http://schemas.microsoft.com/office/drawing/2014/main" val="2875082829"/>
                    </a:ext>
                  </a:extLst>
                </a:gridCol>
                <a:gridCol w="1116419">
                  <a:extLst>
                    <a:ext uri="{9D8B030D-6E8A-4147-A177-3AD203B41FA5}">
                      <a16:colId xmlns:a16="http://schemas.microsoft.com/office/drawing/2014/main" val="3839372960"/>
                    </a:ext>
                  </a:extLst>
                </a:gridCol>
                <a:gridCol w="2126511">
                  <a:extLst>
                    <a:ext uri="{9D8B030D-6E8A-4147-A177-3AD203B41FA5}">
                      <a16:colId xmlns:a16="http://schemas.microsoft.com/office/drawing/2014/main" val="1776001864"/>
                    </a:ext>
                  </a:extLst>
                </a:gridCol>
                <a:gridCol w="2359099">
                  <a:extLst>
                    <a:ext uri="{9D8B030D-6E8A-4147-A177-3AD203B41FA5}">
                      <a16:colId xmlns:a16="http://schemas.microsoft.com/office/drawing/2014/main" val="342869133"/>
                    </a:ext>
                  </a:extLst>
                </a:gridCol>
              </a:tblGrid>
              <a:tr h="242043">
                <a:tc>
                  <a:txBody>
                    <a:bodyPr/>
                    <a:lstStyle/>
                    <a:p>
                      <a:pPr algn="ctr" rtl="0" fontAlgn="ct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債権名</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D9A78"/>
                    </a:solidFill>
                  </a:tcPr>
                </a:tc>
                <a:tc>
                  <a:txBody>
                    <a:bodyPr/>
                    <a:lstStyle/>
                    <a:p>
                      <a:pPr algn="ctr" rtl="0" fontAlgn="ct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お住まいの区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D9A78"/>
                    </a:solidFill>
                  </a:tcPr>
                </a:tc>
                <a:tc>
                  <a:txBody>
                    <a:bodyPr/>
                    <a:lstStyle/>
                    <a:p>
                      <a:pPr algn="ctr" rtl="0" fontAlgn="ct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電話番号</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D9A78"/>
                    </a:solidFill>
                  </a:tcPr>
                </a:tc>
                <a:tc>
                  <a:txBody>
                    <a:bodyPr/>
                    <a:lstStyle/>
                    <a:p>
                      <a:pPr algn="ctr" rtl="0" fontAlgn="ct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相談</a:t>
                      </a:r>
                      <a:r>
                        <a:rPr lang="ja-JP" altLang="en-US" sz="1000" b="0" i="0" u="none" strike="noStrike">
                          <a:solidFill>
                            <a:srgbClr val="FFFFFF"/>
                          </a:solidFill>
                          <a:effectLst/>
                          <a:latin typeface="ＭＳ ゴシック" panose="020B0609070205080204" pitchFamily="49" charset="-128"/>
                          <a:ea typeface="ＭＳ ゴシック" panose="020B0609070205080204" pitchFamily="49" charset="-128"/>
                        </a:rPr>
                        <a:t>窓</a:t>
                      </a: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口</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D9A78"/>
                    </a:solidFill>
                  </a:tcPr>
                </a:tc>
                <a:tc>
                  <a:txBody>
                    <a:bodyPr/>
                    <a:lstStyle/>
                    <a:p>
                      <a:pPr algn="ctr" rtl="0" fontAlgn="ctr"/>
                      <a:r>
                        <a:rPr lang="ja-JP" altLang="en-US" sz="1000" b="1" i="0" u="none" strike="noStrike">
                          <a:solidFill>
                            <a:srgbClr val="FFFFFF"/>
                          </a:solidFill>
                          <a:effectLst/>
                          <a:latin typeface="ＭＳ ゴシック" panose="020B0609070205080204" pitchFamily="49" charset="-128"/>
                          <a:ea typeface="ＭＳ ゴシック" panose="020B0609070205080204" pitchFamily="49" charset="-128"/>
                        </a:rPr>
                        <a:t>所在地</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D9A78"/>
                    </a:solidFill>
                  </a:tcPr>
                </a:tc>
                <a:extLst>
                  <a:ext uri="{0D108BD9-81ED-4DB2-BD59-A6C34878D82A}">
                    <a16:rowId xmlns:a16="http://schemas.microsoft.com/office/drawing/2014/main" val="1631506565"/>
                  </a:ext>
                </a:extLst>
              </a:tr>
              <a:tr h="605107">
                <a:tc>
                  <a:txBody>
                    <a:bodyPr/>
                    <a:lstStyle/>
                    <a:p>
                      <a:pPr algn="ctr" rtl="0" fontAlgn="ctr"/>
                      <a: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国民健康保険料</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全域</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043-245-5164</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a:solidFill>
                            <a:srgbClr val="000000"/>
                          </a:solidFill>
                          <a:effectLst/>
                          <a:latin typeface="ＭＳ ゴシック" panose="020B0609070205080204" pitchFamily="49" charset="-128"/>
                          <a:ea typeface="ＭＳ ゴシック" panose="020B0609070205080204" pitchFamily="49" charset="-128"/>
                        </a:rPr>
                        <a:t>健康保険課　徴収対策班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千葉市役所</a:t>
                      </a: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　高層棟９階</a:t>
                      </a:r>
                      <a:b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中央区千葉港１－１</a:t>
                      </a: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45219441"/>
                  </a:ext>
                </a:extLst>
              </a:tr>
              <a:tr h="554680">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介護保険料</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中央区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rPr>
                        <a:t>043-221-2198</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中央保健福祉センター</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Qiball</a:t>
                      </a: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（きぼーる）１３階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（中央区中央４－５－１）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87933545"/>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花見川区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rPr>
                        <a:t>043-275-6401</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花見川保健福祉センター１階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（花見川区瑞穂１－１）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88921398"/>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稲毛区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rPr>
                        <a:t>043-284-6242</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稲毛保健福祉センター１階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（稲毛区穴川４－１２－４）</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4038565"/>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若葉区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rPr>
                        <a:t>043-233-8264</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若葉保健福祉センター１階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（若葉区貝塚２－１９－１）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94113946"/>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緑区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rPr>
                        <a:t>043-292-9491</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緑保健福祉センター１階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（緑区鎌取町２２６－１）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521263984"/>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美浜区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043-270-4073</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高齢障害支援課 介護保険室</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美浜保健福祉センター１階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（美浜区真砂５－１５－２）</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12380740"/>
                  </a:ext>
                </a:extLst>
              </a:tr>
              <a:tr h="554680">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後期高齢者医療保険料</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043-221-2133</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中央区役所</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Qiball</a:t>
                      </a: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（きぼーる）１１階</a:t>
                      </a:r>
                      <a:b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（中央区中央４－５－１）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396165212"/>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花見川区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043-275-6278</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花見川区役所１階</a:t>
                      </a:r>
                      <a:b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（花見川区瑞穂１－１）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87651013"/>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稲毛区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043-284-6121</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稲毛区役所１階</a:t>
                      </a:r>
                      <a:b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（稲毛区穴川４－１２－１）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55913485"/>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若葉区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043-233-8133</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若葉区役所１階</a:t>
                      </a:r>
                      <a:b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（若葉区桜木北２－１－１）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4766624"/>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緑区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043-292-8121</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緑区役所２階</a:t>
                      </a:r>
                      <a:b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（緑区</a:t>
                      </a:r>
                      <a:r>
                        <a:rPr lang="ja-JP" altLang="en-US" sz="1000" b="0" i="0" u="none" strike="noStrike" dirty="0" err="1">
                          <a:solidFill>
                            <a:srgbClr val="000000"/>
                          </a:solidFill>
                          <a:effectLst/>
                          <a:latin typeface="ＭＳ ゴシック" panose="020B0609070205080204" pitchFamily="49" charset="-128"/>
                          <a:ea typeface="ＭＳ ゴシック" panose="020B0609070205080204" pitchFamily="49" charset="-128"/>
                        </a:rPr>
                        <a:t>おゆみ</a:t>
                      </a: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野３－１５－３）</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588759285"/>
                  </a:ext>
                </a:extLst>
              </a:tr>
              <a:tr h="373149">
                <a:tc>
                  <a:txBody>
                    <a:bodyPr/>
                    <a:lstStyle/>
                    <a:p>
                      <a:pPr algn="ctr"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美浜区</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043-270-3133</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市民総合窓口課　高齢医療・年金班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美浜区役所１階</a:t>
                      </a:r>
                      <a:b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（美浜区真砂５－１５－１）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62093774"/>
                  </a:ext>
                </a:extLst>
              </a:tr>
              <a:tr h="453831">
                <a:tc>
                  <a:txBody>
                    <a:bodyPr/>
                    <a:lstStyle/>
                    <a:p>
                      <a:pPr algn="ctr" rtl="0" fontAlgn="ct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保育料</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1000" b="0" i="0" u="none" strike="noStrike">
                          <a:solidFill>
                            <a:srgbClr val="000000"/>
                          </a:solidFill>
                          <a:effectLst/>
                          <a:latin typeface="ＭＳ ゴシック" panose="020B0609070205080204" pitchFamily="49" charset="-128"/>
                          <a:ea typeface="ＭＳ ゴシック" panose="020B0609070205080204" pitchFamily="49" charset="-128"/>
                        </a:rPr>
                        <a:t>全域</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043-245-5726</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1000" b="0" i="0" u="none" strike="noStrike">
                          <a:solidFill>
                            <a:srgbClr val="000000"/>
                          </a:solidFill>
                          <a:effectLst/>
                          <a:latin typeface="ＭＳ ゴシック" panose="020B0609070205080204" pitchFamily="49" charset="-128"/>
                          <a:ea typeface="ＭＳ ゴシック" panose="020B0609070205080204" pitchFamily="49" charset="-128"/>
                        </a:rPr>
                        <a:t>幼保運営課　管理班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千葉中央コミュニティセンター９階</a:t>
                      </a:r>
                      <a:b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rPr>
                        <a:t>（中央区千葉港２－１）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95969816"/>
                  </a:ext>
                </a:extLst>
              </a:tr>
              <a:tr h="453831">
                <a:tc>
                  <a:txBody>
                    <a:bodyPr/>
                    <a:lstStyle/>
                    <a:p>
                      <a:pPr algn="ctr" rtl="0" fontAlgn="ctr"/>
                      <a:r>
                        <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rPr>
                        <a:t>下水道使用料</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ctr" rtl="0" fontAlgn="ctr"/>
                      <a:r>
                        <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rPr>
                        <a:t>全域</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en-US" altLang="ja-JP" sz="1000" b="0" i="0" u="none" strike="noStrike">
                          <a:solidFill>
                            <a:srgbClr val="000000"/>
                          </a:solidFill>
                          <a:effectLst/>
                          <a:latin typeface="ＭＳ ゴシック" panose="020B0609070205080204" pitchFamily="49" charset="-128"/>
                          <a:ea typeface="ＭＳ ゴシック" panose="020B0609070205080204" pitchFamily="49" charset="-128"/>
                        </a:rPr>
                        <a:t>043-245-5409</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ctr"/>
                      <a:r>
                        <a:rPr lang="zh-TW" altLang="en-US" sz="900" b="0" i="0" u="none" strike="noStrike">
                          <a:solidFill>
                            <a:srgbClr val="000000"/>
                          </a:solidFill>
                          <a:effectLst/>
                          <a:latin typeface="ＭＳ ゴシック" panose="020B0609070205080204" pitchFamily="49" charset="-128"/>
                          <a:ea typeface="ＭＳ ゴシック" panose="020B0609070205080204" pitchFamily="49" charset="-128"/>
                        </a:rPr>
                        <a:t>下水道営業課　使用料班</a:t>
                      </a:r>
                    </a:p>
                  </a:txBody>
                  <a:tcPr marL="6799" marR="6799" marT="679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fontAlgn="t"/>
                      <a:r>
                        <a:rPr lang="zh-TW"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千葉市役所７階</a:t>
                      </a:r>
                      <a:br>
                        <a:rPr lang="zh-TW"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（中央区千葉港１－１）</a:t>
                      </a:r>
                    </a:p>
                  </a:txBody>
                  <a:tcPr marL="6799" marR="6799" marT="6799"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829335971"/>
                  </a:ext>
                </a:extLst>
              </a:tr>
            </a:tbl>
          </a:graphicData>
        </a:graphic>
      </p:graphicFrame>
      <p:cxnSp>
        <p:nvCxnSpPr>
          <p:cNvPr id="10" name="直線コネクタ 9">
            <a:extLst>
              <a:ext uri="{FF2B5EF4-FFF2-40B4-BE49-F238E27FC236}">
                <a16:creationId xmlns:a16="http://schemas.microsoft.com/office/drawing/2014/main" id="{6E07B07A-1642-4C3D-89EC-D7F153D45758}"/>
              </a:ext>
            </a:extLst>
          </p:cNvPr>
          <p:cNvCxnSpPr/>
          <p:nvPr/>
        </p:nvCxnSpPr>
        <p:spPr>
          <a:xfrm>
            <a:off x="628650" y="2416441"/>
            <a:ext cx="535358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12" name="表 11">
            <a:extLst>
              <a:ext uri="{FF2B5EF4-FFF2-40B4-BE49-F238E27FC236}">
                <a16:creationId xmlns:a16="http://schemas.microsoft.com/office/drawing/2014/main" id="{3014F917-6E0D-41C4-98AB-A0E99237348D}"/>
              </a:ext>
            </a:extLst>
          </p:cNvPr>
          <p:cNvGraphicFramePr>
            <a:graphicFrameLocks noGrp="1"/>
          </p:cNvGraphicFramePr>
          <p:nvPr>
            <p:extLst>
              <p:ext uri="{D42A27DB-BD31-4B8C-83A1-F6EECF244321}">
                <p14:modId xmlns:p14="http://schemas.microsoft.com/office/powerpoint/2010/main" val="1947302380"/>
              </p:ext>
            </p:extLst>
          </p:nvPr>
        </p:nvGraphicFramePr>
        <p:xfrm>
          <a:off x="628650" y="1702381"/>
          <a:ext cx="7886704" cy="2435259"/>
        </p:xfrm>
        <a:graphic>
          <a:graphicData uri="http://schemas.openxmlformats.org/drawingml/2006/table">
            <a:tbl>
              <a:tblPr firstRow="1" bandRow="1">
                <a:tableStyleId>{5C22544A-7EE6-4342-B048-85BDC9FD1C3A}</a:tableStyleId>
              </a:tblPr>
              <a:tblGrid>
                <a:gridCol w="1391536">
                  <a:extLst>
                    <a:ext uri="{9D8B030D-6E8A-4147-A177-3AD203B41FA5}">
                      <a16:colId xmlns:a16="http://schemas.microsoft.com/office/drawing/2014/main" val="3064835059"/>
                    </a:ext>
                  </a:extLst>
                </a:gridCol>
                <a:gridCol w="1573623">
                  <a:extLst>
                    <a:ext uri="{9D8B030D-6E8A-4147-A177-3AD203B41FA5}">
                      <a16:colId xmlns:a16="http://schemas.microsoft.com/office/drawing/2014/main" val="1774596102"/>
                    </a:ext>
                  </a:extLst>
                </a:gridCol>
                <a:gridCol w="2402958">
                  <a:extLst>
                    <a:ext uri="{9D8B030D-6E8A-4147-A177-3AD203B41FA5}">
                      <a16:colId xmlns:a16="http://schemas.microsoft.com/office/drawing/2014/main" val="677773249"/>
                    </a:ext>
                  </a:extLst>
                </a:gridCol>
                <a:gridCol w="2518587">
                  <a:extLst>
                    <a:ext uri="{9D8B030D-6E8A-4147-A177-3AD203B41FA5}">
                      <a16:colId xmlns:a16="http://schemas.microsoft.com/office/drawing/2014/main" val="1557591151"/>
                    </a:ext>
                  </a:extLst>
                </a:gridCol>
              </a:tblGrid>
              <a:tr h="3251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i="0" u="none" strike="noStrike" dirty="0">
                          <a:solidFill>
                            <a:srgbClr val="FFFFFF"/>
                          </a:solidFill>
                          <a:effectLst/>
                          <a:latin typeface="ＭＳ ゴシック" panose="020B0609070205080204" pitchFamily="49" charset="-128"/>
                          <a:ea typeface="ＭＳ ゴシック" panose="020B0609070205080204" pitchFamily="49" charset="-128"/>
                        </a:rPr>
                        <a:t>お住まい</a:t>
                      </a:r>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電話番号</a:t>
                      </a:r>
                    </a:p>
                  </a:txBody>
                  <a:tcPr/>
                </a:tc>
                <a:tc>
                  <a:txBody>
                    <a:bodyPr/>
                    <a:lstStyle/>
                    <a:p>
                      <a:pPr algn="ctr"/>
                      <a:r>
                        <a:rPr kumimoji="1" lang="ja-JP" altLang="en-US" sz="1300" dirty="0">
                          <a:latin typeface="ＭＳ ゴシック" panose="020B0609070205080204" pitchFamily="49" charset="-128"/>
                          <a:ea typeface="ＭＳ ゴシック" panose="020B0609070205080204" pitchFamily="49" charset="-128"/>
                        </a:rPr>
                        <a:t>相談窓口</a:t>
                      </a:r>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所在地</a:t>
                      </a:r>
                    </a:p>
                  </a:txBody>
                  <a:tcPr/>
                </a:tc>
                <a:extLst>
                  <a:ext uri="{0D108BD9-81ED-4DB2-BD59-A6C34878D82A}">
                    <a16:rowId xmlns:a16="http://schemas.microsoft.com/office/drawing/2014/main" val="3446758050"/>
                  </a:ext>
                </a:extLst>
              </a:tr>
              <a:tr h="308896">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中央区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043-233-8138</a:t>
                      </a:r>
                    </a:p>
                  </a:txBody>
                  <a:tcPr marL="8610" marR="8610" marT="8610" marB="0" anchor="ctr">
                    <a:solidFill>
                      <a:srgbClr val="FCE4D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東部市税事務所納税第一課</a:t>
                      </a:r>
                    </a:p>
                  </a:txBody>
                  <a:tcPr>
                    <a:solidFill>
                      <a:srgbClr val="FCE4D6"/>
                    </a:solidFill>
                  </a:tcPr>
                </a:tc>
                <a:tc rowSpan="3">
                  <a:txBody>
                    <a:bodyPr/>
                    <a:lstStyle/>
                    <a:p>
                      <a:endParaRPr kumimoji="1" lang="ja-JP" altLang="en-US" dirty="0"/>
                    </a:p>
                  </a:txBody>
                  <a:tcPr>
                    <a:solidFill>
                      <a:srgbClr val="FCE4D6"/>
                    </a:solidFill>
                  </a:tcPr>
                </a:tc>
                <a:extLst>
                  <a:ext uri="{0D108BD9-81ED-4DB2-BD59-A6C34878D82A}">
                    <a16:rowId xmlns:a16="http://schemas.microsoft.com/office/drawing/2014/main" val="3127110856"/>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若葉区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043-233-8368</a:t>
                      </a:r>
                    </a:p>
                  </a:txBody>
                  <a:tcPr marL="8610" marR="8610" marT="8610" marB="0" anchor="ctr">
                    <a:solidFill>
                      <a:srgbClr val="FCE4D6"/>
                    </a:solidFill>
                  </a:tcPr>
                </a:tc>
                <a:tc rowSpan="2">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1879187876"/>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緑区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043-233-8189</a:t>
                      </a:r>
                    </a:p>
                  </a:txBody>
                  <a:tcPr marL="8610" marR="8610" marT="8610" marB="0" anchor="ctr">
                    <a:solidFill>
                      <a:srgbClr val="FCE4D6"/>
                    </a:solidFill>
                  </a:tcPr>
                </a:tc>
                <a:tc vMerge="1">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4071550227"/>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花見川区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043-270-3170</a:t>
                      </a:r>
                    </a:p>
                  </a:txBody>
                  <a:tcPr marL="8610" marR="8610" marT="8610" marB="0" anchor="ctr">
                    <a:solidFill>
                      <a:srgbClr val="FCE4D6"/>
                    </a:solidFill>
                  </a:tcPr>
                </a:tc>
                <a:tc rowSpan="3">
                  <a:txBody>
                    <a:bodyPr/>
                    <a:lstStyle/>
                    <a:p>
                      <a:endParaRPr kumimoji="1" lang="ja-JP" altLang="en-US" dirty="0"/>
                    </a:p>
                  </a:txBody>
                  <a:tcPr>
                    <a:solidFill>
                      <a:srgbClr val="FCE4D6"/>
                    </a:solidFill>
                  </a:tcPr>
                </a:tc>
                <a:tc rowSpan="5">
                  <a:txBody>
                    <a:bodyPr/>
                    <a:lstStyle/>
                    <a:p>
                      <a:endParaRPr kumimoji="1" lang="ja-JP" altLang="en-US" dirty="0"/>
                    </a:p>
                  </a:txBody>
                  <a:tcPr>
                    <a:solidFill>
                      <a:srgbClr val="FCE4D6"/>
                    </a:solidFill>
                  </a:tcPr>
                </a:tc>
                <a:extLst>
                  <a:ext uri="{0D108BD9-81ED-4DB2-BD59-A6C34878D82A}">
                    <a16:rowId xmlns:a16="http://schemas.microsoft.com/office/drawing/2014/main" val="1895030154"/>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稲毛区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043-270-3284</a:t>
                      </a:r>
                    </a:p>
                  </a:txBody>
                  <a:tcPr marL="8610" marR="8610" marT="8610" marB="0" anchor="ctr">
                    <a:solidFill>
                      <a:srgbClr val="FCE4D6"/>
                    </a:solidFill>
                  </a:tcPr>
                </a:tc>
                <a:tc vMerge="1">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2975540399"/>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美浜区</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043-270-3171</a:t>
                      </a:r>
                    </a:p>
                  </a:txBody>
                  <a:tcPr marL="8610" marR="8610" marT="8610" marB="0" anchor="ctr">
                    <a:solidFill>
                      <a:srgbClr val="FCE4D6"/>
                    </a:solidFill>
                  </a:tcPr>
                </a:tc>
                <a:tc vMerge="1">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3091968150"/>
                  </a:ext>
                </a:extLst>
              </a:tr>
              <a:tr h="248719">
                <a:tc>
                  <a:txBody>
                    <a:bodyPr/>
                    <a:lstStyle/>
                    <a:p>
                      <a:pPr algn="ctr" rtl="0" fontAlgn="ct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県内他市町村</a:t>
                      </a:r>
                    </a:p>
                  </a:txBody>
                  <a:tcPr marL="8610" marR="8610" marT="8610" marB="0" anchor="ctr">
                    <a:solidFill>
                      <a:srgbClr val="FCE4D6"/>
                    </a:solidFill>
                  </a:tcPr>
                </a:tc>
                <a:tc>
                  <a:txBody>
                    <a:bodyPr/>
                    <a:lstStyle/>
                    <a:p>
                      <a:pPr algn="ctr" fontAlgn="ct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043-270-3138</a:t>
                      </a:r>
                    </a:p>
                  </a:txBody>
                  <a:tcPr marL="8610" marR="8610" marT="8610" marB="0" anchor="ctr">
                    <a:solidFill>
                      <a:srgbClr val="FCE4D6"/>
                    </a:solidFill>
                  </a:tcPr>
                </a:tc>
                <a:tc rowSpan="2">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2156323081"/>
                  </a:ext>
                </a:extLst>
              </a:tr>
              <a:tr h="308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300" b="0" i="0" u="none" strike="noStrike" dirty="0">
                          <a:solidFill>
                            <a:srgbClr val="000000"/>
                          </a:solidFill>
                          <a:effectLst/>
                          <a:latin typeface="ＭＳ ゴシック" panose="020B0609070205080204" pitchFamily="49" charset="-128"/>
                          <a:ea typeface="ＭＳ ゴシック" panose="020B0609070205080204" pitchFamily="49" charset="-128"/>
                        </a:rPr>
                        <a:t>県外</a:t>
                      </a:r>
                    </a:p>
                  </a:txBody>
                  <a:tcPr>
                    <a:solidFill>
                      <a:srgbClr val="FCE4D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b="0" i="0" u="none" strike="noStrike" dirty="0">
                          <a:solidFill>
                            <a:srgbClr val="000000"/>
                          </a:solidFill>
                          <a:effectLst/>
                          <a:latin typeface="ＭＳ ゴシック" panose="020B0609070205080204" pitchFamily="49" charset="-128"/>
                          <a:ea typeface="ＭＳ ゴシック" panose="020B0609070205080204" pitchFamily="49" charset="-128"/>
                        </a:rPr>
                        <a:t>043-270-3139</a:t>
                      </a:r>
                    </a:p>
                  </a:txBody>
                  <a:tcPr>
                    <a:solidFill>
                      <a:srgbClr val="FCE4D6"/>
                    </a:solidFill>
                  </a:tcPr>
                </a:tc>
                <a:tc vMerge="1">
                  <a:txBody>
                    <a:bodyPr/>
                    <a:lstStyle/>
                    <a:p>
                      <a:endParaRPr kumimoji="1" lang="ja-JP" altLang="en-US" dirty="0"/>
                    </a:p>
                  </a:txBody>
                  <a:tcPr>
                    <a:solidFill>
                      <a:srgbClr val="FCE4D6"/>
                    </a:solidFill>
                  </a:tcPr>
                </a:tc>
                <a:tc vMerge="1">
                  <a:txBody>
                    <a:bodyPr/>
                    <a:lstStyle/>
                    <a:p>
                      <a:endParaRPr kumimoji="1" lang="ja-JP" altLang="en-US" dirty="0"/>
                    </a:p>
                  </a:txBody>
                  <a:tcPr>
                    <a:solidFill>
                      <a:srgbClr val="FCE4D6"/>
                    </a:solidFill>
                  </a:tcPr>
                </a:tc>
                <a:extLst>
                  <a:ext uri="{0D108BD9-81ED-4DB2-BD59-A6C34878D82A}">
                    <a16:rowId xmlns:a16="http://schemas.microsoft.com/office/drawing/2014/main" val="406129936"/>
                  </a:ext>
                </a:extLst>
              </a:tr>
            </a:tbl>
          </a:graphicData>
        </a:graphic>
      </p:graphicFrame>
      <p:grpSp>
        <p:nvGrpSpPr>
          <p:cNvPr id="21" name="グループ化 20">
            <a:extLst>
              <a:ext uri="{FF2B5EF4-FFF2-40B4-BE49-F238E27FC236}">
                <a16:creationId xmlns:a16="http://schemas.microsoft.com/office/drawing/2014/main" id="{A1911029-B115-46D9-9628-1AC973E346CF}"/>
              </a:ext>
            </a:extLst>
          </p:cNvPr>
          <p:cNvGrpSpPr/>
          <p:nvPr/>
        </p:nvGrpSpPr>
        <p:grpSpPr>
          <a:xfrm>
            <a:off x="3583172" y="2166268"/>
            <a:ext cx="4645765" cy="1830577"/>
            <a:chOff x="3615070" y="5005056"/>
            <a:chExt cx="4645765" cy="1830577"/>
          </a:xfrm>
        </p:grpSpPr>
        <p:sp>
          <p:nvSpPr>
            <p:cNvPr id="14" name="テキスト ボックス 13">
              <a:extLst>
                <a:ext uri="{FF2B5EF4-FFF2-40B4-BE49-F238E27FC236}">
                  <a16:creationId xmlns:a16="http://schemas.microsoft.com/office/drawing/2014/main" id="{EA03AA06-0279-440F-82AC-6B2FB1DDCBC3}"/>
                </a:ext>
              </a:extLst>
            </p:cNvPr>
            <p:cNvSpPr txBox="1"/>
            <p:nvPr/>
          </p:nvSpPr>
          <p:spPr>
            <a:xfrm>
              <a:off x="3615070" y="5266028"/>
              <a:ext cx="2179674" cy="292388"/>
            </a:xfrm>
            <a:prstGeom prst="rect">
              <a:avLst/>
            </a:prstGeom>
            <a:noFill/>
          </p:spPr>
          <p:txBody>
            <a:bodyPr wrap="square" rtlCol="0">
              <a:spAutoFit/>
            </a:bodyPr>
            <a:lstStyle/>
            <a:p>
              <a:r>
                <a:rPr kumimoji="1" lang="ja-JP" altLang="en-US" sz="1300" dirty="0">
                  <a:latin typeface="ＭＳ ゴシック" panose="020B0609070205080204" pitchFamily="49" charset="-128"/>
                  <a:ea typeface="ＭＳ ゴシック" panose="020B0609070205080204" pitchFamily="49" charset="-128"/>
                </a:rPr>
                <a:t>東部市税事務所納税第二課</a:t>
              </a:r>
            </a:p>
          </p:txBody>
        </p:sp>
        <p:sp>
          <p:nvSpPr>
            <p:cNvPr id="17" name="テキスト ボックス 16">
              <a:extLst>
                <a:ext uri="{FF2B5EF4-FFF2-40B4-BE49-F238E27FC236}">
                  <a16:creationId xmlns:a16="http://schemas.microsoft.com/office/drawing/2014/main" id="{168C6303-4E22-4F17-8BB6-E018911C3985}"/>
                </a:ext>
              </a:extLst>
            </p:cNvPr>
            <p:cNvSpPr txBox="1"/>
            <p:nvPr/>
          </p:nvSpPr>
          <p:spPr>
            <a:xfrm>
              <a:off x="3615070" y="5879636"/>
              <a:ext cx="2179674" cy="292388"/>
            </a:xfrm>
            <a:prstGeom prst="rect">
              <a:avLst/>
            </a:prstGeom>
            <a:noFill/>
          </p:spPr>
          <p:txBody>
            <a:bodyPr wrap="square" rtlCol="0">
              <a:spAutoFit/>
            </a:bodyPr>
            <a:lstStyle/>
            <a:p>
              <a:r>
                <a:rPr kumimoji="1" lang="ja-JP" altLang="en-US" sz="1300" dirty="0">
                  <a:latin typeface="ＭＳ ゴシック" panose="020B0609070205080204" pitchFamily="49" charset="-128"/>
                  <a:ea typeface="ＭＳ ゴシック" panose="020B0609070205080204" pitchFamily="49" charset="-128"/>
                </a:rPr>
                <a:t>西部市税事務所納税第二課</a:t>
              </a:r>
            </a:p>
          </p:txBody>
        </p:sp>
        <p:sp>
          <p:nvSpPr>
            <p:cNvPr id="18" name="テキスト ボックス 17">
              <a:extLst>
                <a:ext uri="{FF2B5EF4-FFF2-40B4-BE49-F238E27FC236}">
                  <a16:creationId xmlns:a16="http://schemas.microsoft.com/office/drawing/2014/main" id="{D4601E73-B69D-46FE-83DC-31A217843EEA}"/>
                </a:ext>
              </a:extLst>
            </p:cNvPr>
            <p:cNvSpPr txBox="1"/>
            <p:nvPr/>
          </p:nvSpPr>
          <p:spPr>
            <a:xfrm>
              <a:off x="3615070" y="6543245"/>
              <a:ext cx="2179674" cy="292388"/>
            </a:xfrm>
            <a:prstGeom prst="rect">
              <a:avLst/>
            </a:prstGeom>
            <a:noFill/>
          </p:spPr>
          <p:txBody>
            <a:bodyPr wrap="square" rtlCol="0">
              <a:spAutoFit/>
            </a:bodyPr>
            <a:lstStyle/>
            <a:p>
              <a:r>
                <a:rPr kumimoji="1" lang="ja-JP" altLang="en-US" sz="1300" dirty="0">
                  <a:latin typeface="ＭＳ ゴシック" panose="020B0609070205080204" pitchFamily="49" charset="-128"/>
                  <a:ea typeface="ＭＳ ゴシック" panose="020B0609070205080204" pitchFamily="49" charset="-128"/>
                </a:rPr>
                <a:t>西部市税事務所納税第一課</a:t>
              </a:r>
            </a:p>
          </p:txBody>
        </p:sp>
        <p:sp>
          <p:nvSpPr>
            <p:cNvPr id="19" name="テキスト ボックス 18">
              <a:extLst>
                <a:ext uri="{FF2B5EF4-FFF2-40B4-BE49-F238E27FC236}">
                  <a16:creationId xmlns:a16="http://schemas.microsoft.com/office/drawing/2014/main" id="{E131494A-86FC-48A5-ACE1-140D0F3D0FF4}"/>
                </a:ext>
              </a:extLst>
            </p:cNvPr>
            <p:cNvSpPr txBox="1"/>
            <p:nvPr/>
          </p:nvSpPr>
          <p:spPr>
            <a:xfrm>
              <a:off x="6065210" y="5005056"/>
              <a:ext cx="2179674" cy="492443"/>
            </a:xfrm>
            <a:prstGeom prst="rect">
              <a:avLst/>
            </a:prstGeom>
            <a:noFill/>
          </p:spPr>
          <p:txBody>
            <a:bodyPr wrap="square" rtlCol="0">
              <a:spAutoFit/>
            </a:bodyPr>
            <a:lstStyle/>
            <a:p>
              <a:pPr fontAlgn="ctr"/>
              <a:r>
                <a:rPr lang="zh-TW" altLang="en-US" sz="1300" dirty="0">
                  <a:solidFill>
                    <a:srgbClr val="000000"/>
                  </a:solidFill>
                  <a:latin typeface="ＭＳ ゴシック" panose="020B0609070205080204" pitchFamily="49" charset="-128"/>
                  <a:ea typeface="ＭＳ ゴシック" panose="020B0609070205080204" pitchFamily="49" charset="-128"/>
                </a:rPr>
                <a:t>若葉区役所２階</a:t>
              </a:r>
              <a:br>
                <a:rPr lang="zh-TW" altLang="en-US" sz="1300" dirty="0">
                  <a:solidFill>
                    <a:srgbClr val="000000"/>
                  </a:solidFill>
                  <a:latin typeface="ＭＳ ゴシック" panose="020B0609070205080204" pitchFamily="49" charset="-128"/>
                  <a:ea typeface="ＭＳ ゴシック" panose="020B0609070205080204" pitchFamily="49" charset="-128"/>
                </a:rPr>
              </a:br>
              <a:r>
                <a:rPr lang="zh-TW" altLang="en-US" sz="1300" dirty="0">
                  <a:solidFill>
                    <a:srgbClr val="000000"/>
                  </a:solidFill>
                  <a:latin typeface="ＭＳ ゴシック" panose="020B0609070205080204" pitchFamily="49" charset="-128"/>
                  <a:ea typeface="ＭＳ ゴシック" panose="020B0609070205080204" pitchFamily="49" charset="-128"/>
                </a:rPr>
                <a:t>（若葉区桜木北２－１－１）</a:t>
              </a:r>
            </a:p>
          </p:txBody>
        </p:sp>
        <p:sp>
          <p:nvSpPr>
            <p:cNvPr id="20" name="テキスト ボックス 19">
              <a:extLst>
                <a:ext uri="{FF2B5EF4-FFF2-40B4-BE49-F238E27FC236}">
                  <a16:creationId xmlns:a16="http://schemas.microsoft.com/office/drawing/2014/main" id="{D4F9FEAA-3298-4532-B2A3-115413EA2AD8}"/>
                </a:ext>
              </a:extLst>
            </p:cNvPr>
            <p:cNvSpPr txBox="1"/>
            <p:nvPr/>
          </p:nvSpPr>
          <p:spPr>
            <a:xfrm>
              <a:off x="6081161" y="6075624"/>
              <a:ext cx="2179674" cy="492443"/>
            </a:xfrm>
            <a:prstGeom prst="rect">
              <a:avLst/>
            </a:prstGeom>
            <a:noFill/>
          </p:spPr>
          <p:txBody>
            <a:bodyPr wrap="square" rtlCol="0">
              <a:spAutoFit/>
            </a:bodyPr>
            <a:lstStyle/>
            <a:p>
              <a:pPr fontAlgn="ctr"/>
              <a:r>
                <a:rPr lang="zh-CN" altLang="en-US" sz="1300" dirty="0">
                  <a:solidFill>
                    <a:srgbClr val="000000"/>
                  </a:solidFill>
                  <a:latin typeface="ＭＳ ゴシック" panose="020B0609070205080204" pitchFamily="49" charset="-128"/>
                  <a:ea typeface="ＭＳ ゴシック" panose="020B0609070205080204" pitchFamily="49" charset="-128"/>
                </a:rPr>
                <a:t>美浜区役所２階</a:t>
              </a:r>
              <a:br>
                <a:rPr lang="zh-CN" altLang="en-US" sz="1300" dirty="0">
                  <a:solidFill>
                    <a:srgbClr val="000000"/>
                  </a:solidFill>
                  <a:latin typeface="ＭＳ ゴシック" panose="020B0609070205080204" pitchFamily="49" charset="-128"/>
                  <a:ea typeface="ＭＳ ゴシック" panose="020B0609070205080204" pitchFamily="49" charset="-128"/>
                </a:rPr>
              </a:br>
              <a:r>
                <a:rPr lang="zh-CN" altLang="en-US" sz="1300" dirty="0">
                  <a:solidFill>
                    <a:srgbClr val="000000"/>
                  </a:solidFill>
                  <a:latin typeface="ＭＳ ゴシック" panose="020B0609070205080204" pitchFamily="49" charset="-128"/>
                  <a:ea typeface="ＭＳ ゴシック" panose="020B0609070205080204" pitchFamily="49" charset="-128"/>
                </a:rPr>
                <a:t>（美浜区真砂５－１５－１）</a:t>
              </a:r>
            </a:p>
          </p:txBody>
        </p:sp>
      </p:grpSp>
    </p:spTree>
    <p:extLst>
      <p:ext uri="{BB962C8B-B14F-4D97-AF65-F5344CB8AC3E}">
        <p14:creationId xmlns:p14="http://schemas.microsoft.com/office/powerpoint/2010/main" val="264337824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648</TotalTime>
  <Words>731</Words>
  <Application>Microsoft Office PowerPoint</Application>
  <PresentationFormat>ユーザー設定</PresentationFormat>
  <Paragraphs>143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UDゴシック</vt:lpstr>
      <vt:lpstr>ＭＳ ゴシック</vt:lpstr>
      <vt:lpstr>游ゴシック</vt:lpstr>
      <vt:lpstr>游ゴシック Light</vt:lpstr>
      <vt:lpstr>Arial</vt:lpstr>
      <vt:lpstr>Calibri</vt:lpstr>
      <vt:lpstr>Calibri Light</vt:lpstr>
      <vt:lpstr>Office Theme</vt:lpstr>
      <vt:lpstr> 令和２年１０月１日から 前年度以前の保険料等を滞納している方の納付相談の窓口が変わります。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江頭　学</dc:creator>
  <cp:lastModifiedBy>小松　江梨子</cp:lastModifiedBy>
  <cp:revision>90</cp:revision>
  <cp:lastPrinted>2019-08-27T07:47:55Z</cp:lastPrinted>
  <dcterms:created xsi:type="dcterms:W3CDTF">2019-08-23T03:53:26Z</dcterms:created>
  <dcterms:modified xsi:type="dcterms:W3CDTF">2023-02-02T04:17:39Z</dcterms:modified>
</cp:coreProperties>
</file>